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sldIdLst>
    <p:sldId id="278" r:id="rId2"/>
    <p:sldId id="257" r:id="rId3"/>
    <p:sldId id="277" r:id="rId4"/>
    <p:sldId id="280" r:id="rId5"/>
    <p:sldId id="282" r:id="rId6"/>
    <p:sldId id="281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9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301" r:id="rId25"/>
    <p:sldId id="302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  <a:srgbClr val="FF3300"/>
    <a:srgbClr val="FF9999"/>
    <a:srgbClr val="FFCCFF"/>
    <a:srgbClr val="FFCCCC"/>
    <a:srgbClr val="FF9966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4660"/>
  </p:normalViewPr>
  <p:slideViewPr>
    <p:cSldViewPr>
      <p:cViewPr varScale="1">
        <p:scale>
          <a:sx n="69" d="100"/>
          <a:sy n="69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86F4F8-8A94-4CF8-A3BC-9D851A0009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400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E5900B-3BA9-4FA9-8E53-EF1B33DF313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13" name="Picture 13" descr="psam_pg1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205740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10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  <p:bldP spid="25603" grpId="0" build="p" autoUpdateAnimBg="0" advAuto="0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560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4EAD4-E576-4495-B9B3-0DB5A18C47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63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EE0B3-25BF-4D15-838F-28180746CD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8163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576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7CBA594-DC4F-49D7-8B59-6ED8B83BDE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313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4038600" cy="4724400"/>
          </a:xfrm>
        </p:spPr>
        <p:txBody>
          <a:bodyPr/>
          <a:lstStyle/>
          <a:p>
            <a:r>
              <a:rPr lang="en-US" smtClean="0"/>
              <a:t>Click icon to add clip art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83F31D6-ABBB-419F-86E3-3248B8B3CF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92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42723C-D707-4C23-AA7D-A6712F814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96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6C601-D58C-415A-AD93-1E941ECD39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08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7183F-B865-4B22-9D85-D9C88B7CBB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33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756A1B-9E0F-4C2C-9656-75B6C65D72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75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B2A211-EEBE-4668-B26A-50A2B8D2AA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25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341EC-5F38-47F0-93AB-66F9451056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92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BD0A7-50C3-4983-9FBB-5D55570BB8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428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F5F315-7E66-4798-95A6-C6A47F6486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94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8" name="Picture 12" descr="psam_pg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6781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latin typeface="Times New Roman" pitchFamily="18" charset="0"/>
              </a:defRPr>
            </a:lvl1pPr>
          </a:lstStyle>
          <a:p>
            <a:fld id="{BE592743-DB1A-4B37-8C32-55738B8718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990600"/>
            <a:ext cx="7772400" cy="2057400"/>
          </a:xfrm>
        </p:spPr>
        <p:txBody>
          <a:bodyPr/>
          <a:lstStyle/>
          <a:p>
            <a:r>
              <a:rPr lang="en-US" altLang="en-US" sz="9600" b="1" dirty="0">
                <a:latin typeface="Algerian" panose="04020705040A02060702" pitchFamily="82" charset="0"/>
                <a:ea typeface="+mn-ea"/>
                <a:cs typeface="Courier New" panose="02070309020205020404" pitchFamily="49" charset="0"/>
              </a:rPr>
              <a:t>Python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439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Regular expression : Patterns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pPr indent="-285750"/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Plus</a:t>
            </a:r>
            <a:r>
              <a:rPr lang="en-US" sz="2000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[</a:t>
            </a:r>
            <a:r>
              <a:rPr lang="en-US" sz="2400" b="1" dirty="0">
                <a:solidFill>
                  <a:srgbClr val="0000CC"/>
                </a:solidFill>
                <a:latin typeface="Georgia" panose="02040502050405020303" pitchFamily="18" charset="0"/>
              </a:rPr>
              <a:t>+</a:t>
            </a:r>
            <a:r>
              <a:rPr lang="en-US" sz="2000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]</a:t>
            </a:r>
            <a:endParaRPr lang="en-US" sz="20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The plus symbol + matches one or more occurrences of the pattern left to it.</a:t>
            </a:r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655045"/>
              </p:ext>
            </p:extLst>
          </p:nvPr>
        </p:nvGraphicFramePr>
        <p:xfrm>
          <a:off x="1524000" y="2362200"/>
          <a:ext cx="6096000" cy="33756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Expression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Matched</a:t>
                      </a:r>
                      <a:endParaRPr lang="en-US" sz="18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0" marR="76200" marT="142875" marB="133350" anchor="ctr"/>
                </a:tc>
              </a:tr>
              <a:tr h="370840">
                <a:tc rowSpan="5"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ma+n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mn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No match (no a character)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man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1 match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maaan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1 match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main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No match (a is not followed by n)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woman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1 match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26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Regular expression : Patterns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pPr indent="-285750"/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Question Mark</a:t>
            </a:r>
            <a:r>
              <a:rPr lang="en-US" sz="2000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[</a:t>
            </a:r>
            <a:r>
              <a:rPr lang="en-US" sz="2000" b="1" dirty="0">
                <a:solidFill>
                  <a:srgbClr val="0000CC"/>
                </a:solidFill>
                <a:latin typeface="Georgia" panose="02040502050405020303" pitchFamily="18" charset="0"/>
              </a:rPr>
              <a:t>?</a:t>
            </a:r>
            <a:r>
              <a:rPr lang="en-US" sz="2000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]</a:t>
            </a:r>
            <a:endParaRPr lang="en-US" sz="20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The question mark symbol ? matches zero or one occurrence of the pattern left to it.</a:t>
            </a:r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109484"/>
              </p:ext>
            </p:extLst>
          </p:nvPr>
        </p:nvGraphicFramePr>
        <p:xfrm>
          <a:off x="1524000" y="2362200"/>
          <a:ext cx="6096000" cy="36499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Expression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Matched</a:t>
                      </a:r>
                      <a:endParaRPr lang="en-US" sz="18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0" marR="76200" marT="142875" marB="133350" anchor="ctr"/>
                </a:tc>
              </a:tr>
              <a:tr h="370840">
                <a:tc rowSpan="5"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ma?n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mn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1 match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man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1 match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maaan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No match (more than one a character)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main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No match (a is not followed by n)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woman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1 match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99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Regular expression : Patterns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pPr indent="-285750"/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Braces</a:t>
            </a:r>
            <a:r>
              <a:rPr lang="en-US" sz="2000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[</a:t>
            </a:r>
            <a:r>
              <a:rPr lang="en-US" sz="2000" b="1" dirty="0">
                <a:solidFill>
                  <a:srgbClr val="0000CC"/>
                </a:solidFill>
                <a:latin typeface="Georgia" panose="02040502050405020303" pitchFamily="18" charset="0"/>
              </a:rPr>
              <a:t>{}</a:t>
            </a:r>
            <a:r>
              <a:rPr lang="en-US" sz="2000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]</a:t>
            </a:r>
            <a:endParaRPr lang="en-US" sz="20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The search string </a:t>
            </a:r>
            <a:r>
              <a:rPr lang="en-US" sz="1600" dirty="0" smtClean="0">
                <a:solidFill>
                  <a:srgbClr val="0000CC"/>
                </a:solidFill>
                <a:latin typeface="Georgia" panose="02040502050405020303" pitchFamily="18" charset="0"/>
              </a:rPr>
              <a:t>{</a:t>
            </a:r>
            <a:r>
              <a:rPr lang="en-US" sz="1600" dirty="0" err="1" smtClean="0">
                <a:solidFill>
                  <a:srgbClr val="0000CC"/>
                </a:solidFill>
                <a:latin typeface="Georgia" panose="02040502050405020303" pitchFamily="18" charset="0"/>
              </a:rPr>
              <a:t>n,m</a:t>
            </a:r>
            <a:r>
              <a:rPr lang="en-US" sz="1600" dirty="0" smtClean="0">
                <a:solidFill>
                  <a:srgbClr val="0000CC"/>
                </a:solidFill>
                <a:latin typeface="Georgia" panose="02040502050405020303" pitchFamily="18" charset="0"/>
              </a:rPr>
              <a:t>} </a:t>
            </a: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means at least n, and at most m repetitions of the pattern left to it</a:t>
            </a:r>
            <a:r>
              <a:rPr lang="en-US" sz="1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.</a:t>
            </a:r>
          </a:p>
          <a:p>
            <a:pPr marL="457200" lvl="1" indent="0">
              <a:buNone/>
            </a:pPr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endParaRPr lang="en-US" altLang="en-US" sz="16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endParaRPr lang="en-US" altLang="en-US" sz="16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endParaRPr lang="en-US" altLang="en-US" sz="16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endParaRPr lang="en-US" altLang="en-US" sz="16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endParaRPr lang="en-US" altLang="en-US" sz="16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r>
              <a:rPr lang="en-US" altLang="en-US" sz="1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This RegEx </a:t>
            </a:r>
            <a:r>
              <a:rPr lang="en-US" alt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[0-9]{2, 4} matches at least 2 digits but not more than 4 digits</a:t>
            </a:r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278707"/>
              </p:ext>
            </p:extLst>
          </p:nvPr>
        </p:nvGraphicFramePr>
        <p:xfrm>
          <a:off x="1524000" y="1895475"/>
          <a:ext cx="7010400" cy="23717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76400"/>
                <a:gridCol w="1981200"/>
                <a:gridCol w="3352800"/>
              </a:tblGrid>
              <a:tr h="51516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Expression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Matched</a:t>
                      </a:r>
                      <a:endParaRPr lang="en-US" sz="18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0" marR="76200" marT="142875" marB="133350" anchor="ctr"/>
                </a:tc>
              </a:tr>
              <a:tr h="426039">
                <a:tc rowSpan="4"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a{2,3}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abc dat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No match</a:t>
                      </a:r>
                    </a:p>
                  </a:txBody>
                  <a:tcPr marL="95250" marR="76200" marT="95250" marB="85725" anchor="ctr"/>
                </a:tc>
              </a:tr>
              <a:tr h="4260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abc daat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1 match (at d</a:t>
                      </a:r>
                      <a:r>
                        <a:rPr lang="en-US" u="sng" dirty="0">
                          <a:effectLst/>
                          <a:latin typeface="Georgia" panose="02040502050405020303" pitchFamily="18" charset="0"/>
                        </a:rPr>
                        <a:t>aa</a:t>
                      </a:r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t)</a:t>
                      </a:r>
                    </a:p>
                  </a:txBody>
                  <a:tcPr marL="95250" marR="76200" marT="95250" marB="85725" anchor="ctr"/>
                </a:tc>
              </a:tr>
              <a:tr h="4260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aabc daaat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2 matches (at </a:t>
                      </a:r>
                      <a:r>
                        <a:rPr lang="en-US" u="sng" dirty="0">
                          <a:effectLst/>
                          <a:latin typeface="Georgia" panose="02040502050405020303" pitchFamily="18" charset="0"/>
                        </a:rPr>
                        <a:t>aa</a:t>
                      </a:r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bc and d</a:t>
                      </a:r>
                      <a:r>
                        <a:rPr lang="en-US" u="sng" dirty="0">
                          <a:effectLst/>
                          <a:latin typeface="Georgia" panose="02040502050405020303" pitchFamily="18" charset="0"/>
                        </a:rPr>
                        <a:t>aaa</a:t>
                      </a:r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t)</a:t>
                      </a:r>
                    </a:p>
                  </a:txBody>
                  <a:tcPr marL="95250" marR="76200" marT="95250" marB="85725" anchor="ctr"/>
                </a:tc>
              </a:tr>
              <a:tr h="4260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aabc daaaat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2 matches (at </a:t>
                      </a:r>
                      <a:r>
                        <a:rPr lang="en-US" u="sng" dirty="0">
                          <a:effectLst/>
                          <a:latin typeface="Georgia" panose="02040502050405020303" pitchFamily="18" charset="0"/>
                        </a:rPr>
                        <a:t>aa</a:t>
                      </a:r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bc and d</a:t>
                      </a:r>
                      <a:r>
                        <a:rPr lang="en-US" u="sng" dirty="0">
                          <a:effectLst/>
                          <a:latin typeface="Georgia" panose="02040502050405020303" pitchFamily="18" charset="0"/>
                        </a:rPr>
                        <a:t>aaa</a:t>
                      </a:r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at)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648022"/>
              </p:ext>
            </p:extLst>
          </p:nvPr>
        </p:nvGraphicFramePr>
        <p:xfrm>
          <a:off x="1524000" y="4865370"/>
          <a:ext cx="7010400" cy="19164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76400"/>
                <a:gridCol w="1981200"/>
                <a:gridCol w="3352800"/>
              </a:tblGrid>
              <a:tr h="51516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Expression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Matched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0" marR="76200" marT="142875" marB="133350" anchor="ctr"/>
                </a:tc>
              </a:tr>
              <a:tr h="426039">
                <a:tc rowSpan="3">
                  <a:txBody>
                    <a:bodyPr/>
                    <a:lstStyle/>
                    <a:p>
                      <a:pPr fontAlgn="base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[0-9]{2,4}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ab123csde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 match (match at ab123csde)</a:t>
                      </a:r>
                    </a:p>
                  </a:txBody>
                  <a:tcPr marL="95250" marR="76200" marT="95250" marB="85725" anchor="ctr"/>
                </a:tc>
              </a:tr>
              <a:tr h="4260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12 and 345673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2 matches (at 12 and 345673)</a:t>
                      </a:r>
                    </a:p>
                  </a:txBody>
                  <a:tcPr marL="95250" marR="76200" marT="95250" marB="85725" anchor="ctr"/>
                </a:tc>
              </a:tr>
              <a:tr h="4260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 and 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No match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65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Regular expression : Patterns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pPr indent="-285750"/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Alternation</a:t>
            </a:r>
            <a:r>
              <a:rPr lang="en-US" sz="2000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[</a:t>
            </a:r>
            <a:r>
              <a:rPr lang="en-US" sz="2400" b="1" dirty="0" smtClean="0">
                <a:solidFill>
                  <a:srgbClr val="0000CC"/>
                </a:solidFill>
                <a:latin typeface="Georgia" panose="02040502050405020303" pitchFamily="18" charset="0"/>
              </a:rPr>
              <a:t>|</a:t>
            </a:r>
            <a:r>
              <a:rPr lang="en-US" sz="2000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]</a:t>
            </a:r>
            <a:endParaRPr lang="en-US" sz="20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Vertical bar | is used for alternation (or operator). a|b match any string that contains either a or b</a:t>
            </a:r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56333"/>
              </p:ext>
            </p:extLst>
          </p:nvPr>
        </p:nvGraphicFramePr>
        <p:xfrm>
          <a:off x="1524000" y="2362200"/>
          <a:ext cx="6096000" cy="24650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Expression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Matched</a:t>
                      </a:r>
                      <a:endParaRPr lang="en-US" sz="18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0" marR="76200" marT="142875" marB="133350" anchor="ctr"/>
                </a:tc>
              </a:tr>
              <a:tr h="370840">
                <a:tc rowSpan="3"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a|b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cde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No match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ade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1 match (match at </a:t>
                      </a:r>
                      <a:r>
                        <a:rPr lang="en-US" u="sng" dirty="0">
                          <a:effectLst/>
                          <a:latin typeface="Georgia" panose="02040502050405020303" pitchFamily="18" charset="0"/>
                        </a:rPr>
                        <a:t>a</a:t>
                      </a:r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de)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acdbea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3 matches (at </a:t>
                      </a:r>
                      <a:r>
                        <a:rPr lang="en-US" u="sng" dirty="0">
                          <a:effectLst/>
                          <a:latin typeface="Georgia" panose="02040502050405020303" pitchFamily="18" charset="0"/>
                        </a:rPr>
                        <a:t>a</a:t>
                      </a:r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cd</a:t>
                      </a:r>
                      <a:r>
                        <a:rPr lang="en-US" u="sng" dirty="0">
                          <a:effectLst/>
                          <a:latin typeface="Georgia" panose="02040502050405020303" pitchFamily="18" charset="0"/>
                        </a:rPr>
                        <a:t>b</a:t>
                      </a:r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e</a:t>
                      </a:r>
                      <a:r>
                        <a:rPr lang="en-US" u="sng" dirty="0">
                          <a:effectLst/>
                          <a:latin typeface="Georgia" panose="02040502050405020303" pitchFamily="18" charset="0"/>
                        </a:rPr>
                        <a:t>a</a:t>
                      </a:r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)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93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Regular expression : Patterns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pPr indent="-285750"/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Group</a:t>
            </a:r>
            <a:r>
              <a:rPr lang="en-US" sz="2000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[</a:t>
            </a:r>
            <a:r>
              <a:rPr lang="en-US" sz="2400" b="1" dirty="0" smtClean="0">
                <a:solidFill>
                  <a:srgbClr val="0000CC"/>
                </a:solidFill>
                <a:latin typeface="Georgia" panose="02040502050405020303" pitchFamily="18" charset="0"/>
              </a:rPr>
              <a:t>|</a:t>
            </a:r>
            <a:r>
              <a:rPr lang="en-US" sz="2000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]</a:t>
            </a:r>
            <a:endParaRPr lang="en-US" sz="20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Parentheses () is used to group sub-patterns. For example, (</a:t>
            </a:r>
            <a:r>
              <a:rPr lang="en-US" sz="1600" dirty="0" err="1">
                <a:solidFill>
                  <a:schemeClr val="tx1"/>
                </a:solidFill>
                <a:latin typeface="Georgia" panose="02040502050405020303" pitchFamily="18" charset="0"/>
              </a:rPr>
              <a:t>a|b|c</a:t>
            </a: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)</a:t>
            </a:r>
            <a:r>
              <a:rPr lang="en-US" sz="1600" dirty="0" err="1">
                <a:solidFill>
                  <a:schemeClr val="tx1"/>
                </a:solidFill>
                <a:latin typeface="Georgia" panose="02040502050405020303" pitchFamily="18" charset="0"/>
              </a:rPr>
              <a:t>xz</a:t>
            </a: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 match any string that matches either a or b or c followed by </a:t>
            </a:r>
            <a:r>
              <a:rPr lang="en-US" sz="1600" dirty="0" err="1">
                <a:solidFill>
                  <a:schemeClr val="tx1"/>
                </a:solidFill>
                <a:latin typeface="Georgia" panose="02040502050405020303" pitchFamily="18" charset="0"/>
              </a:rPr>
              <a:t>xz</a:t>
            </a:r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862608"/>
              </p:ext>
            </p:extLst>
          </p:nvPr>
        </p:nvGraphicFramePr>
        <p:xfrm>
          <a:off x="1524000" y="2362200"/>
          <a:ext cx="6096000" cy="24650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Expression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Matched</a:t>
                      </a:r>
                      <a:endParaRPr lang="en-US" sz="18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0" marR="76200" marT="142875" marB="133350" anchor="ctr"/>
                </a:tc>
              </a:tr>
              <a:tr h="370840">
                <a:tc rowSpan="3"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(a|b|c)xz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ab xz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No match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abxz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1 match (match at a</a:t>
                      </a:r>
                      <a:r>
                        <a:rPr lang="en-US" u="sng">
                          <a:effectLst/>
                          <a:latin typeface="Georgia" panose="02040502050405020303" pitchFamily="18" charset="0"/>
                        </a:rPr>
                        <a:t>bxz</a:t>
                      </a:r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)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axz cabxz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2 matches (at </a:t>
                      </a:r>
                      <a:r>
                        <a:rPr lang="en-US" u="sng" dirty="0" err="1">
                          <a:effectLst/>
                          <a:latin typeface="Georgia" panose="02040502050405020303" pitchFamily="18" charset="0"/>
                        </a:rPr>
                        <a:t>axz</a:t>
                      </a:r>
                      <a:r>
                        <a:rPr lang="en-US" dirty="0" err="1">
                          <a:effectLst/>
                          <a:latin typeface="Georgia" panose="02040502050405020303" pitchFamily="18" charset="0"/>
                        </a:rPr>
                        <a:t>bc</a:t>
                      </a:r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US" dirty="0" err="1">
                          <a:effectLst/>
                          <a:latin typeface="Georgia" panose="02040502050405020303" pitchFamily="18" charset="0"/>
                        </a:rPr>
                        <a:t>ca</a:t>
                      </a:r>
                      <a:r>
                        <a:rPr lang="en-US" u="sng" dirty="0" err="1">
                          <a:effectLst/>
                          <a:latin typeface="Georgia" panose="02040502050405020303" pitchFamily="18" charset="0"/>
                        </a:rPr>
                        <a:t>bxz</a:t>
                      </a:r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)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35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Regular expression : Patterns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pPr indent="-285750"/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Backslash</a:t>
            </a:r>
            <a:r>
              <a:rPr lang="en-US" sz="2000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[</a:t>
            </a:r>
            <a:r>
              <a:rPr lang="en-US" sz="2200" b="1" dirty="0" smtClean="0">
                <a:solidFill>
                  <a:srgbClr val="0000CC"/>
                </a:solidFill>
                <a:latin typeface="Georgia" panose="02040502050405020303" pitchFamily="18" charset="0"/>
              </a:rPr>
              <a:t>\</a:t>
            </a:r>
            <a:r>
              <a:rPr lang="en-US" sz="2000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]</a:t>
            </a:r>
            <a:endParaRPr lang="en-US" sz="20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Backlash \ is used to escape various characters including all </a:t>
            </a:r>
            <a:r>
              <a:rPr lang="en-US" sz="1600" dirty="0" err="1">
                <a:solidFill>
                  <a:schemeClr val="tx1"/>
                </a:solidFill>
                <a:latin typeface="Georgia" panose="02040502050405020303" pitchFamily="18" charset="0"/>
              </a:rPr>
              <a:t>metacharacters</a:t>
            </a: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. For example,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\$a match if a string contains $ followed by a. Here, $ is not interpreted by a RegEx engine in a special way</a:t>
            </a:r>
            <a:r>
              <a:rPr lang="en-US" sz="1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.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63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Regular expression : Patterns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pPr marL="457200" lvl="1" indent="0">
              <a:buNone/>
            </a:pPr>
            <a:endParaRPr 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Special </a:t>
            </a:r>
            <a:r>
              <a:rPr lang="en-US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Sequences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Special sequences make commonly used patterns easier to write. Here's a list of special sequences</a:t>
            </a:r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:</a:t>
            </a:r>
          </a:p>
          <a:p>
            <a:pPr marL="400050" lvl="1" indent="0">
              <a:buNone/>
            </a:pPr>
            <a:endParaRPr 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\A - Matches if the specified characters are at the </a:t>
            </a:r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beginning of </a:t>
            </a:r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a string.</a:t>
            </a:r>
            <a:endParaRPr lang="en-US" sz="1800" dirty="0">
              <a:solidFill>
                <a:schemeClr val="tx1"/>
              </a:solidFill>
              <a:latin typeface="Georgia" panose="02040502050405020303" pitchFamily="18" charset="0"/>
              <a:ea typeface="+mn-ea"/>
              <a:cs typeface="+mn-cs"/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563436"/>
              </p:ext>
            </p:extLst>
          </p:nvPr>
        </p:nvGraphicFramePr>
        <p:xfrm>
          <a:off x="1219200" y="4648200"/>
          <a:ext cx="6096000" cy="146113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Expression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Matched</a:t>
                      </a:r>
                      <a:endParaRPr lang="en-US" sz="18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0" marR="76200" marT="142875" marB="133350" anchor="ctr"/>
                </a:tc>
              </a:tr>
              <a:tr h="370840">
                <a:tc rowSpan="2"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\Athe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the sun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Match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In the sun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No match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1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Regular expression : Patterns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pPr marL="400050" lvl="1" indent="0">
              <a:buNone/>
            </a:pPr>
            <a:endParaRPr 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\b - Matches if the specified characters are at the beginning or end of a word</a:t>
            </a:r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.</a:t>
            </a:r>
          </a:p>
          <a:p>
            <a:endParaRPr 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047811"/>
              </p:ext>
            </p:extLst>
          </p:nvPr>
        </p:nvGraphicFramePr>
        <p:xfrm>
          <a:off x="1219200" y="2057400"/>
          <a:ext cx="6096000" cy="328231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Expression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Matched</a:t>
                      </a:r>
                      <a:endParaRPr lang="en-US" sz="18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0" marR="76200" marT="142875" marB="133350" anchor="ctr"/>
                </a:tc>
              </a:tr>
              <a:tr h="370840">
                <a:tc rowSpan="3"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\bfoo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football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Match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a football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Match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afootball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No match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rowSpan="3"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foo\b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the foo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Match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the afoo test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Match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the afootest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No match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68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Regular expression : Patterns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pPr marL="400050" lvl="1" indent="0">
              <a:buNone/>
            </a:pPr>
            <a:endParaRPr 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\B - Opposite of \b. Matches if the specified characters are not at the beginning or end of a word.</a:t>
            </a:r>
          </a:p>
          <a:p>
            <a:endParaRPr 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469209"/>
              </p:ext>
            </p:extLst>
          </p:nvPr>
        </p:nvGraphicFramePr>
        <p:xfrm>
          <a:off x="1219200" y="2280285"/>
          <a:ext cx="6096000" cy="328231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Expression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Matched</a:t>
                      </a:r>
                      <a:endParaRPr lang="en-US" sz="18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0" marR="76200" marT="142875" marB="133350" anchor="ctr"/>
                </a:tc>
              </a:tr>
              <a:tr h="370840">
                <a:tc rowSpan="3"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\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Bfoo</a:t>
                      </a:r>
                      <a:endParaRPr lang="en-US" sz="18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football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No match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 football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No match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afootball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Match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rowSpan="3"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foo\B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the foo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No match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the afoo test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No match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the afootest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Match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28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Regular expression : Patterns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pPr marL="400050" lvl="1" indent="0">
              <a:buNone/>
            </a:pPr>
            <a:endParaRPr 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\d - Matches any decimal digit. Equivalent to [0-9]</a:t>
            </a:r>
          </a:p>
          <a:p>
            <a:endParaRPr 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\</a:t>
            </a:r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D - Matches any non-decimal digit. Equivalent to [^0-9]</a:t>
            </a:r>
          </a:p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708708"/>
              </p:ext>
            </p:extLst>
          </p:nvPr>
        </p:nvGraphicFramePr>
        <p:xfrm>
          <a:off x="1219200" y="2057400"/>
          <a:ext cx="6096000" cy="173545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Expression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Matched</a:t>
                      </a:r>
                      <a:endParaRPr lang="en-US" sz="18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0" marR="76200" marT="142875" marB="133350" anchor="ctr"/>
                </a:tc>
              </a:tr>
              <a:tr h="370840">
                <a:tc rowSpan="2"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\d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12abc3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3 matches (at </a:t>
                      </a:r>
                      <a:r>
                        <a:rPr lang="en-US" u="sng" dirty="0">
                          <a:effectLst/>
                          <a:latin typeface="Georgia" panose="02040502050405020303" pitchFamily="18" charset="0"/>
                        </a:rPr>
                        <a:t>12</a:t>
                      </a:r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abc</a:t>
                      </a:r>
                      <a:r>
                        <a:rPr lang="en-US" u="sng" dirty="0">
                          <a:effectLst/>
                          <a:latin typeface="Georgia" panose="02040502050405020303" pitchFamily="18" charset="0"/>
                        </a:rPr>
                        <a:t>3</a:t>
                      </a:r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)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Python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No match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379625"/>
              </p:ext>
            </p:extLst>
          </p:nvPr>
        </p:nvGraphicFramePr>
        <p:xfrm>
          <a:off x="1371600" y="4724400"/>
          <a:ext cx="6096000" cy="173545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Expression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Matched</a:t>
                      </a:r>
                      <a:endParaRPr lang="en-US" sz="18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0" marR="76200" marT="142875" marB="133350" anchor="ctr"/>
                </a:tc>
              </a:tr>
              <a:tr h="370840">
                <a:tc rowSpan="2"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\D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1ab34"50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3 matches (at 1</a:t>
                      </a:r>
                      <a:r>
                        <a:rPr lang="en-US" u="sng">
                          <a:effectLst/>
                          <a:latin typeface="Georgia" panose="02040502050405020303" pitchFamily="18" charset="0"/>
                        </a:rPr>
                        <a:t>ab</a:t>
                      </a:r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34</a:t>
                      </a:r>
                      <a:r>
                        <a:rPr lang="en-US" u="sng">
                          <a:effectLst/>
                          <a:latin typeface="Georgia" panose="02040502050405020303" pitchFamily="18" charset="0"/>
                        </a:rPr>
                        <a:t>"</a:t>
                      </a:r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50)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1345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No match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27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8527" cy="5715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en-US" sz="4800" b="1" dirty="0">
                <a:latin typeface="Algerian" panose="04020705040A02060702" pitchFamily="82" charset="0"/>
                <a:cs typeface="Courier New" panose="02070309020205020404" pitchFamily="49" charset="0"/>
              </a:rPr>
              <a:t>Regular expression</a:t>
            </a:r>
            <a:endParaRPr lang="en-US" altLang="en-US" sz="4800" dirty="0">
              <a:latin typeface="Georgia" panose="02040502050405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Regular expression : Patterns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pPr marL="400050" lvl="1" indent="0">
              <a:buNone/>
            </a:pPr>
            <a:endParaRPr 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\s - Matches where a string contains any whitespace character. Equivalent to [ \t\n\r\f\v].</a:t>
            </a:r>
          </a:p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\</a:t>
            </a:r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S - Matches where a string contains any non-whitespace character. Equivalent to [^ \t\n\r\f\v].</a:t>
            </a:r>
          </a:p>
          <a:p>
            <a:endParaRPr 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229175"/>
              </p:ext>
            </p:extLst>
          </p:nvPr>
        </p:nvGraphicFramePr>
        <p:xfrm>
          <a:off x="1219200" y="2348865"/>
          <a:ext cx="6096000" cy="146113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Expression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Matched</a:t>
                      </a:r>
                      <a:endParaRPr lang="en-US" sz="18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0" marR="76200" marT="142875" marB="133350" anchor="ctr"/>
                </a:tc>
              </a:tr>
              <a:tr h="370840">
                <a:tc rowSpan="2"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\s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Python RegEx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1 match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PythonRegEx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No match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20848"/>
              </p:ext>
            </p:extLst>
          </p:nvPr>
        </p:nvGraphicFramePr>
        <p:xfrm>
          <a:off x="1371600" y="5015865"/>
          <a:ext cx="6096000" cy="146113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Expression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Matched</a:t>
                      </a:r>
                      <a:endParaRPr lang="en-US" sz="18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0" marR="76200" marT="142875" marB="133350" anchor="ctr"/>
                </a:tc>
              </a:tr>
              <a:tr h="370840">
                <a:tc rowSpan="2"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\S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a b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2 matches (at </a:t>
                      </a:r>
                      <a:r>
                        <a:rPr lang="en-US" u="sng">
                          <a:effectLst/>
                          <a:latin typeface="Georgia" panose="02040502050405020303" pitchFamily="18" charset="0"/>
                        </a:rPr>
                        <a:t>a</a:t>
                      </a:r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r>
                        <a:rPr lang="en-US" u="sng">
                          <a:effectLst/>
                          <a:latin typeface="Georgia" panose="02040502050405020303" pitchFamily="18" charset="0"/>
                        </a:rPr>
                        <a:t>b</a:t>
                      </a:r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)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   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No match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99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Regular expression : Patterns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\</a:t>
            </a:r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w - Matches any alphanumeric character (digits and alphabets). Equivalent to [a-zA-Z0-9_]. By the way, underscore _ is also considered an alphanumeric character.</a:t>
            </a:r>
          </a:p>
          <a:p>
            <a:endParaRPr 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\W - Matches any non-alphanumeric character. Equivalent to [^a-zA-Z0-9_]</a:t>
            </a:r>
          </a:p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529261"/>
              </p:ext>
            </p:extLst>
          </p:nvPr>
        </p:nvGraphicFramePr>
        <p:xfrm>
          <a:off x="1219200" y="2286000"/>
          <a:ext cx="6096000" cy="173545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Expression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Matched</a:t>
                      </a:r>
                      <a:endParaRPr lang="en-US" sz="18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0" marR="76200" marT="142875" marB="133350" anchor="ctr"/>
                </a:tc>
              </a:tr>
              <a:tr h="370840">
                <a:tc rowSpan="2"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\w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12&amp;": ;c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3 matches (at </a:t>
                      </a:r>
                      <a:r>
                        <a:rPr lang="en-US" u="sng" dirty="0">
                          <a:effectLst/>
                          <a:latin typeface="Georgia" panose="02040502050405020303" pitchFamily="18" charset="0"/>
                        </a:rPr>
                        <a:t>12</a:t>
                      </a:r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&amp;": ;</a:t>
                      </a:r>
                      <a:r>
                        <a:rPr lang="en-US" u="sng" dirty="0">
                          <a:effectLst/>
                          <a:latin typeface="Georgia" panose="02040502050405020303" pitchFamily="18" charset="0"/>
                        </a:rPr>
                        <a:t>c</a:t>
                      </a:r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)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%"&gt; !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No match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061628"/>
              </p:ext>
            </p:extLst>
          </p:nvPr>
        </p:nvGraphicFramePr>
        <p:xfrm>
          <a:off x="1219200" y="5029200"/>
          <a:ext cx="6934200" cy="146113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11400"/>
                <a:gridCol w="2311400"/>
                <a:gridCol w="2311400"/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Expression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Matched</a:t>
                      </a:r>
                      <a:endParaRPr lang="en-US" sz="18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0" marR="76200" marT="142875" marB="133350" anchor="ctr"/>
                </a:tc>
              </a:tr>
              <a:tr h="370840">
                <a:tc rowSpan="2"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\W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1a2%c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1 match (at 1</a:t>
                      </a:r>
                      <a:r>
                        <a:rPr lang="en-US" u="sng">
                          <a:effectLst/>
                          <a:latin typeface="Georgia" panose="02040502050405020303" pitchFamily="18" charset="0"/>
                        </a:rPr>
                        <a:t>a</a:t>
                      </a:r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2</a:t>
                      </a:r>
                      <a:r>
                        <a:rPr lang="en-US" u="sng">
                          <a:effectLst/>
                          <a:latin typeface="Georgia" panose="02040502050405020303" pitchFamily="18" charset="0"/>
                        </a:rPr>
                        <a:t>%</a:t>
                      </a:r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c)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Python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No match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80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Regular expression : Patterns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\Z - Matches if the specified characters are at the end of a string.</a:t>
            </a:r>
          </a:p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511662"/>
              </p:ext>
            </p:extLst>
          </p:nvPr>
        </p:nvGraphicFramePr>
        <p:xfrm>
          <a:off x="1219200" y="2286000"/>
          <a:ext cx="6096000" cy="19164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Expression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Matched</a:t>
                      </a:r>
                      <a:endParaRPr lang="en-US" sz="18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0" marR="76200" marT="142875" marB="133350" anchor="ctr"/>
                </a:tc>
              </a:tr>
              <a:tr h="370840">
                <a:tc rowSpan="3"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\ZPython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I like Python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1 match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I like Python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No match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Python is fun.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No match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65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Python RegEx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5638800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Python has a module named re to work with regular expressions. </a:t>
            </a:r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The </a:t>
            </a:r>
            <a:r>
              <a:rPr lang="en-US" sz="1800" b="1" dirty="0" err="1">
                <a:solidFill>
                  <a:srgbClr val="0000CC"/>
                </a:solidFill>
                <a:latin typeface="Georgia" panose="02040502050405020303" pitchFamily="18" charset="0"/>
              </a:rPr>
              <a:t>re.findall</a:t>
            </a:r>
            <a:r>
              <a:rPr lang="en-US" sz="1800" b="1" dirty="0">
                <a:solidFill>
                  <a:srgbClr val="0000CC"/>
                </a:solidFill>
                <a:latin typeface="Georgia" panose="02040502050405020303" pitchFamily="18" charset="0"/>
              </a:rPr>
              <a:t>()</a:t>
            </a: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method returns a list of strings containing all matches</a:t>
            </a:r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.</a:t>
            </a:r>
          </a:p>
          <a:p>
            <a:endParaRPr 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The </a:t>
            </a:r>
            <a:r>
              <a:rPr lang="en-US" sz="1800" b="1" dirty="0" err="1">
                <a:solidFill>
                  <a:srgbClr val="0000CC"/>
                </a:solidFill>
                <a:latin typeface="Georgia" panose="02040502050405020303" pitchFamily="18" charset="0"/>
              </a:rPr>
              <a:t>re.split</a:t>
            </a:r>
            <a:r>
              <a:rPr lang="en-US" sz="1800" b="1" dirty="0">
                <a:solidFill>
                  <a:srgbClr val="0000CC"/>
                </a:solidFill>
                <a:latin typeface="Georgia" panose="02040502050405020303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method splits the string where there is a match and returns a list of strings where the splits have occurred</a:t>
            </a:r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.</a:t>
            </a:r>
          </a:p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1800" dirty="0" err="1">
                <a:solidFill>
                  <a:schemeClr val="tx1"/>
                </a:solidFill>
                <a:latin typeface="Georgia" panose="02040502050405020303" pitchFamily="18" charset="0"/>
              </a:rPr>
              <a:t>M</a:t>
            </a:r>
            <a:r>
              <a:rPr lang="en-US" sz="18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axsplit</a:t>
            </a:r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argument </a:t>
            </a:r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can be passed to </a:t>
            </a:r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the </a:t>
            </a:r>
            <a:r>
              <a:rPr lang="en-US" sz="1800" dirty="0" err="1">
                <a:solidFill>
                  <a:schemeClr val="tx1"/>
                </a:solidFill>
                <a:latin typeface="Georgia" panose="02040502050405020303" pitchFamily="18" charset="0"/>
              </a:rPr>
              <a:t>re.split</a:t>
            </a:r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() method. It's the maximum number of splits that will occur</a:t>
            </a:r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.</a:t>
            </a:r>
          </a:p>
          <a:p>
            <a:endParaRPr 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The </a:t>
            </a:r>
            <a:r>
              <a:rPr lang="en-US" sz="1800" b="1" dirty="0" err="1">
                <a:solidFill>
                  <a:srgbClr val="0000CC"/>
                </a:solidFill>
                <a:latin typeface="Georgia" panose="02040502050405020303" pitchFamily="18" charset="0"/>
              </a:rPr>
              <a:t>re.sub</a:t>
            </a:r>
            <a:r>
              <a:rPr lang="en-US" sz="1800" b="1" dirty="0" smtClean="0">
                <a:solidFill>
                  <a:srgbClr val="0000CC"/>
                </a:solidFill>
                <a:latin typeface="Georgia" panose="02040502050405020303" pitchFamily="18" charset="0"/>
              </a:rPr>
              <a:t>()</a:t>
            </a:r>
            <a:r>
              <a:rPr lang="en-US" sz="1800" b="1" dirty="0" smtClean="0">
                <a:latin typeface="Georgia" panose="02040502050405020303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method returns a string where matched occurrences are replaced with the content of replace variable</a:t>
            </a:r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	Syntax :-</a:t>
            </a:r>
            <a:r>
              <a:rPr lang="en-US" sz="1800" dirty="0" err="1" smtClean="0">
                <a:solidFill>
                  <a:srgbClr val="0000CC"/>
                </a:solidFill>
                <a:latin typeface="Georgia" panose="02040502050405020303" pitchFamily="18" charset="0"/>
              </a:rPr>
              <a:t>re.sub</a:t>
            </a:r>
            <a:r>
              <a:rPr lang="en-US" sz="1800" dirty="0" smtClean="0">
                <a:solidFill>
                  <a:srgbClr val="0000CC"/>
                </a:solidFill>
                <a:latin typeface="Georgia" panose="02040502050405020303" pitchFamily="18" charset="0"/>
              </a:rPr>
              <a:t>(pattern</a:t>
            </a: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, replace, string</a:t>
            </a:r>
            <a:r>
              <a:rPr lang="en-US" sz="1800" dirty="0" smtClean="0">
                <a:solidFill>
                  <a:srgbClr val="0000CC"/>
                </a:solidFill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CC"/>
              </a:solidFill>
              <a:latin typeface="Georgia" panose="02040502050405020303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The </a:t>
            </a:r>
            <a:r>
              <a:rPr lang="en-US" sz="1800" dirty="0" err="1">
                <a:solidFill>
                  <a:schemeClr val="tx1"/>
                </a:solidFill>
                <a:latin typeface="Georgia" panose="02040502050405020303" pitchFamily="18" charset="0"/>
              </a:rPr>
              <a:t>re.subn</a:t>
            </a:r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() is similar to </a:t>
            </a:r>
            <a:r>
              <a:rPr lang="en-US" sz="1800" dirty="0" err="1">
                <a:solidFill>
                  <a:schemeClr val="tx1"/>
                </a:solidFill>
                <a:latin typeface="Georgia" panose="02040502050405020303" pitchFamily="18" charset="0"/>
              </a:rPr>
              <a:t>re.sub</a:t>
            </a:r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() expect it returns a tuple of 2 items containing the new string and the number of substitutions made</a:t>
            </a:r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.</a:t>
            </a:r>
          </a:p>
          <a:p>
            <a:endParaRPr 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1800" dirty="0" err="1">
                <a:solidFill>
                  <a:schemeClr val="tx1"/>
                </a:solidFill>
                <a:latin typeface="Georgia" panose="02040502050405020303" pitchFamily="18" charset="0"/>
              </a:rPr>
              <a:t>re.search</a:t>
            </a:r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() search for a particular string .If match found returns a match object.</a:t>
            </a:r>
            <a:endParaRPr 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28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Match object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5638800"/>
          </a:xfrm>
        </p:spPr>
        <p:txBody>
          <a:bodyPr/>
          <a:lstStyle/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The </a:t>
            </a:r>
            <a:r>
              <a:rPr lang="en-US" sz="1800" dirty="0" err="1" smtClean="0">
                <a:solidFill>
                  <a:srgbClr val="0000CC"/>
                </a:solidFill>
                <a:latin typeface="Georgia" panose="02040502050405020303" pitchFamily="18" charset="0"/>
              </a:rPr>
              <a:t>match.group</a:t>
            </a:r>
            <a:r>
              <a:rPr lang="en-US" sz="1800" dirty="0" smtClean="0">
                <a:solidFill>
                  <a:srgbClr val="0000CC"/>
                </a:solidFill>
                <a:latin typeface="Georgia" panose="02040502050405020303" pitchFamily="18" charset="0"/>
              </a:rPr>
              <a:t>()  </a:t>
            </a:r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method returns the part of the string where there is a match.</a:t>
            </a:r>
          </a:p>
          <a:p>
            <a:endParaRPr 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The </a:t>
            </a:r>
            <a:r>
              <a:rPr lang="en-US" sz="1800" dirty="0" err="1" smtClean="0">
                <a:solidFill>
                  <a:srgbClr val="0000CC"/>
                </a:solidFill>
                <a:latin typeface="Georgia" panose="02040502050405020303" pitchFamily="18" charset="0"/>
              </a:rPr>
              <a:t>match.start</a:t>
            </a:r>
            <a:r>
              <a:rPr lang="en-US" sz="1800" dirty="0" smtClean="0">
                <a:solidFill>
                  <a:srgbClr val="0000CC"/>
                </a:solidFill>
                <a:latin typeface="Georgia" panose="02040502050405020303" pitchFamily="18" charset="0"/>
              </a:rPr>
              <a:t>() </a:t>
            </a:r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method </a:t>
            </a:r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returns the index of the start of the matched substring</a:t>
            </a:r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.</a:t>
            </a:r>
          </a:p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The </a:t>
            </a:r>
            <a:r>
              <a:rPr lang="en-US" sz="1800" dirty="0" err="1" smtClean="0">
                <a:solidFill>
                  <a:srgbClr val="0000CC"/>
                </a:solidFill>
                <a:latin typeface="Georgia" panose="02040502050405020303" pitchFamily="18" charset="0"/>
              </a:rPr>
              <a:t>match.end</a:t>
            </a:r>
            <a:r>
              <a:rPr lang="en-US" sz="1800" dirty="0" smtClean="0">
                <a:solidFill>
                  <a:srgbClr val="0000CC"/>
                </a:solidFill>
                <a:latin typeface="Georgia" panose="02040502050405020303" pitchFamily="18" charset="0"/>
              </a:rPr>
              <a:t>()</a:t>
            </a: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method returns the index of the </a:t>
            </a:r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end of </a:t>
            </a:r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the matched substring.</a:t>
            </a:r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</a:p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The </a:t>
            </a:r>
            <a:r>
              <a:rPr lang="en-US" sz="1800" dirty="0" err="1" smtClean="0">
                <a:solidFill>
                  <a:srgbClr val="0000CC"/>
                </a:solidFill>
                <a:latin typeface="Georgia" panose="02040502050405020303" pitchFamily="18" charset="0"/>
              </a:rPr>
              <a:t>match.span</a:t>
            </a: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() </a:t>
            </a:r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method returns a tuple containing start and end index of the matched part.</a:t>
            </a:r>
          </a:p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57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Using r prefix before RegEx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5638800"/>
          </a:xfrm>
        </p:spPr>
        <p:txBody>
          <a:bodyPr/>
          <a:lstStyle/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When </a:t>
            </a:r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r or R prefix is used before a regular expression, it means raw string. For example, '\n' is a new line whereas r'\n' means two characters: a backslash \ followed by n</a:t>
            </a:r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.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Syntax:-</a:t>
            </a:r>
            <a:r>
              <a:rPr lang="en-US" sz="1800" dirty="0" err="1">
                <a:solidFill>
                  <a:srgbClr val="0000CC"/>
                </a:solidFill>
                <a:latin typeface="Georgia" panose="02040502050405020303" pitchFamily="18" charset="0"/>
              </a:rPr>
              <a:t>re.findall</a:t>
            </a: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(r'[\</a:t>
            </a:r>
            <a:r>
              <a:rPr lang="en-US" sz="1800" dirty="0" smtClean="0">
                <a:solidFill>
                  <a:srgbClr val="0000CC"/>
                </a:solidFill>
                <a:latin typeface="Georgia" panose="02040502050405020303" pitchFamily="18" charset="0"/>
              </a:rPr>
              <a:t>n]', </a:t>
            </a: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string)</a:t>
            </a:r>
          </a:p>
          <a:p>
            <a:endParaRPr 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Backlash \ is used to escape various characters including all </a:t>
            </a:r>
            <a:r>
              <a:rPr lang="en-US" sz="1800" dirty="0" err="1">
                <a:solidFill>
                  <a:schemeClr val="tx1"/>
                </a:solidFill>
                <a:latin typeface="Georgia" panose="02040502050405020303" pitchFamily="18" charset="0"/>
              </a:rPr>
              <a:t>metacharacters</a:t>
            </a:r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. However, using r prefix makes \ treat as a normal character.</a:t>
            </a:r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9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Regular expression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Regular expression in PYTHON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Regular expression : Patterns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Python RegEx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Match object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Using r prefix before RegEx</a:t>
            </a:r>
            <a:endParaRPr lang="en-US" alt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62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Regular </a:t>
            </a:r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expression in PYTHON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r>
              <a:rPr lang="en-US" alt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A Regular Expression (RegEx) is a sequence of characters that defines a search pattern</a:t>
            </a:r>
            <a:r>
              <a:rPr lang="en-US" alt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. </a:t>
            </a:r>
          </a:p>
          <a:p>
            <a:endParaRPr lang="en-US" alt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alt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Example :-</a:t>
            </a:r>
            <a:r>
              <a:rPr lang="en-US" sz="1600" dirty="0">
                <a:latin typeface="Georgia" panose="02040502050405020303" pitchFamily="18" charset="0"/>
              </a:rPr>
              <a:t> </a:t>
            </a:r>
            <a:r>
              <a:rPr lang="en-US" sz="1600" dirty="0" smtClean="0">
                <a:latin typeface="Georgia" panose="02040502050405020303" pitchFamily="18" charset="0"/>
              </a:rPr>
              <a:t>Regular Expression </a:t>
            </a:r>
            <a:r>
              <a:rPr lang="en-US" sz="1600" dirty="0"/>
              <a:t>^a...s$ </a:t>
            </a:r>
            <a:r>
              <a:rPr lang="en-US" sz="1600" dirty="0" smtClean="0"/>
              <a:t> matches t</a:t>
            </a:r>
            <a:r>
              <a:rPr lang="en-US" sz="1600" dirty="0" smtClean="0">
                <a:latin typeface="Georgia" panose="02040502050405020303" pitchFamily="18" charset="0"/>
              </a:rPr>
              <a:t>he string of </a:t>
            </a:r>
            <a:r>
              <a:rPr lang="en-US" sz="1600" dirty="0">
                <a:latin typeface="Georgia" panose="02040502050405020303" pitchFamily="18" charset="0"/>
              </a:rPr>
              <a:t>any five </a:t>
            </a:r>
            <a:r>
              <a:rPr lang="en-US" sz="1600" dirty="0" smtClean="0">
                <a:latin typeface="Georgia" panose="02040502050405020303" pitchFamily="18" charset="0"/>
              </a:rPr>
              <a:t>letters starting </a:t>
            </a:r>
            <a:r>
              <a:rPr lang="en-US" sz="1600" dirty="0">
                <a:latin typeface="Georgia" panose="02040502050405020303" pitchFamily="18" charset="0"/>
              </a:rPr>
              <a:t>with a and ending with s</a:t>
            </a:r>
            <a:r>
              <a:rPr lang="en-US" sz="1600" dirty="0" smtClean="0">
                <a:latin typeface="Georgia" panose="02040502050405020303" pitchFamily="18" charset="0"/>
              </a:rPr>
              <a:t>.</a:t>
            </a: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Python has a module named re to work with RegEx. </a:t>
            </a:r>
            <a:r>
              <a:rPr lang="en-US" sz="1600" dirty="0" smtClean="0">
                <a:latin typeface="Georgia" panose="02040502050405020303" pitchFamily="18" charset="0"/>
              </a:rPr>
              <a:t>	</a:t>
            </a:r>
          </a:p>
          <a:p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804734"/>
              </p:ext>
            </p:extLst>
          </p:nvPr>
        </p:nvGraphicFramePr>
        <p:xfrm>
          <a:off x="1524000" y="3048000"/>
          <a:ext cx="6096000" cy="28270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Expression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Matched</a:t>
                      </a:r>
                      <a:endParaRPr lang="en-US" sz="18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0" marR="76200" marT="142875" marB="133350" anchor="ctr"/>
                </a:tc>
              </a:tr>
              <a:tr h="370840">
                <a:tc rowSpan="5"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effectLst/>
                          <a:latin typeface="Georgia" panose="02040502050405020303" pitchFamily="18" charset="0"/>
                        </a:rPr>
                        <a:t>^a...s$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abs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No match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alias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Match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abyss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Match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Alias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No match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An abacus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No match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9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Regular expression : Patterns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5638800"/>
          </a:xfrm>
        </p:spPr>
        <p:txBody>
          <a:bodyPr/>
          <a:lstStyle/>
          <a:p>
            <a:r>
              <a:rPr lang="en-US" altLang="en-US" sz="1800" u="sng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Metacharacters</a:t>
            </a:r>
            <a:r>
              <a:rPr lang="en-US" altLang="en-US" sz="1800" u="sng" dirty="0" smtClean="0">
                <a:solidFill>
                  <a:schemeClr val="tx1"/>
                </a:solidFill>
                <a:latin typeface="Georgia" panose="02040502050405020303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      </a:t>
            </a:r>
            <a:r>
              <a:rPr lang="en-US" altLang="en-US" sz="18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Metacharacters</a:t>
            </a:r>
            <a:r>
              <a:rPr lang="en-US" alt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are characters that are interpreted in a special way by a </a:t>
            </a:r>
            <a:r>
              <a:rPr lang="en-US" alt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RegEx  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      engine</a:t>
            </a:r>
            <a:r>
              <a:rPr lang="en-US" alt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. Here's a list of </a:t>
            </a:r>
            <a:r>
              <a:rPr lang="en-US" altLang="en-US" sz="1800" dirty="0" err="1">
                <a:solidFill>
                  <a:schemeClr val="tx1"/>
                </a:solidFill>
                <a:latin typeface="Georgia" panose="02040502050405020303" pitchFamily="18" charset="0"/>
              </a:rPr>
              <a:t>metacharacters</a:t>
            </a:r>
            <a:r>
              <a:rPr lang="en-US" alt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: </a:t>
            </a:r>
            <a:r>
              <a:rPr lang="en-US" alt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[] . ^ $ * + ? {} () \ |</a:t>
            </a:r>
            <a:endParaRPr lang="en-US" altLang="en-US" sz="1800" dirty="0" smtClean="0">
              <a:solidFill>
                <a:srgbClr val="0000CC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alt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Example :-</a:t>
            </a:r>
            <a:r>
              <a:rPr lang="en-US" sz="1600" dirty="0">
                <a:latin typeface="Georgia" panose="02040502050405020303" pitchFamily="18" charset="0"/>
              </a:rPr>
              <a:t> Square brackets specifies a set of characters you wish to match</a:t>
            </a:r>
            <a:r>
              <a:rPr lang="en-US" sz="1600" dirty="0" smtClean="0">
                <a:latin typeface="Georgia" panose="02040502050405020303" pitchFamily="18" charset="0"/>
              </a:rPr>
              <a:t>.</a:t>
            </a:r>
            <a:r>
              <a:rPr lang="en-US" sz="1600" b="1" dirty="0" smtClean="0">
                <a:solidFill>
                  <a:srgbClr val="0000CC"/>
                </a:solidFill>
                <a:latin typeface="Georgia" panose="02040502050405020303" pitchFamily="18" charset="0"/>
              </a:rPr>
              <a:t>[]</a:t>
            </a: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Range </a:t>
            </a:r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of </a:t>
            </a:r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characters matching</a:t>
            </a:r>
            <a:endParaRPr 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[a-e] is the same as [</a:t>
            </a:r>
            <a:r>
              <a:rPr lang="en-US" sz="1600" dirty="0" err="1">
                <a:latin typeface="Georgia" panose="02040502050405020303" pitchFamily="18" charset="0"/>
              </a:rPr>
              <a:t>abcde</a:t>
            </a:r>
            <a:r>
              <a:rPr lang="en-US" sz="1600" dirty="0">
                <a:latin typeface="Georgia" panose="02040502050405020303" pitchFamily="18" charset="0"/>
              </a:rPr>
              <a:t>].</a:t>
            </a:r>
          </a:p>
          <a:p>
            <a:pPr marL="457200" lvl="1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[1-4] is the same as [1234].</a:t>
            </a:r>
          </a:p>
          <a:p>
            <a:pPr marL="457200" lvl="1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[0-39] is the same as [01239].</a:t>
            </a:r>
          </a:p>
          <a:p>
            <a:endParaRPr lang="en-US" sz="16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Georgia" panose="02040502050405020303" pitchFamily="18" charset="0"/>
              </a:rPr>
              <a:t>	</a:t>
            </a:r>
          </a:p>
          <a:p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363462"/>
              </p:ext>
            </p:extLst>
          </p:nvPr>
        </p:nvGraphicFramePr>
        <p:xfrm>
          <a:off x="1524000" y="2971800"/>
          <a:ext cx="6096000" cy="23717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Expression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Matched</a:t>
                      </a:r>
                      <a:endParaRPr lang="en-US" sz="18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0" marR="76200" marT="142875" marB="133350" anchor="ctr"/>
                </a:tc>
              </a:tr>
              <a:tr h="370840">
                <a:tc rowSpan="4">
                  <a:txBody>
                    <a:bodyPr/>
                    <a:lstStyle/>
                    <a:p>
                      <a:pPr fontAlgn="base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[abc]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 match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ac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2 matches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Hey Jude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No match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abc de ca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5 matches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85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Regular expression : Patterns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rPr>
              <a:t>You </a:t>
            </a:r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rPr>
              <a:t>can complement (invert) the character set by using caret ^ symbol at the start of a square-bracket</a:t>
            </a:r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rPr>
              <a:t>.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[^abc] means any character except a or b or c.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[^0-9] means any non-digit character</a:t>
            </a:r>
            <a:r>
              <a:rPr lang="en-US" sz="1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.</a:t>
            </a:r>
          </a:p>
          <a:p>
            <a:pPr indent="-285750"/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Period [</a:t>
            </a:r>
            <a:r>
              <a:rPr lang="en-US" sz="2400" b="1" dirty="0" smtClean="0">
                <a:solidFill>
                  <a:srgbClr val="0000CC"/>
                </a:solidFill>
                <a:latin typeface="Georgia" panose="02040502050405020303" pitchFamily="18" charset="0"/>
              </a:rPr>
              <a:t>.</a:t>
            </a: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]</a:t>
            </a: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A </a:t>
            </a: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period matches any single character (except newline '\n').</a:t>
            </a:r>
          </a:p>
          <a:p>
            <a:pPr marL="0" indent="0">
              <a:buNone/>
            </a:pPr>
            <a:r>
              <a:rPr lang="en-US" sz="1600" dirty="0" smtClean="0">
                <a:latin typeface="Georgia" panose="02040502050405020303" pitchFamily="18" charset="0"/>
              </a:rPr>
              <a:t>	</a:t>
            </a:r>
          </a:p>
          <a:p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388238"/>
              </p:ext>
            </p:extLst>
          </p:nvPr>
        </p:nvGraphicFramePr>
        <p:xfrm>
          <a:off x="1524000" y="3581400"/>
          <a:ext cx="6096000" cy="292036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Expression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Matched</a:t>
                      </a:r>
                      <a:endParaRPr lang="en-US" sz="18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0" marR="76200" marT="142875" marB="133350" anchor="ctr"/>
                </a:tc>
              </a:tr>
              <a:tr h="370840">
                <a:tc rowSpan="4">
                  <a:txBody>
                    <a:bodyPr/>
                    <a:lstStyle/>
                    <a:p>
                      <a:pPr fontAlgn="base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No match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ac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 match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acd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 match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acde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2 matches (contains 4 characters)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6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Regular expression : Patterns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pPr indent="-285750"/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Caret</a:t>
            </a:r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[</a:t>
            </a:r>
            <a:r>
              <a:rPr lang="en-US" sz="2400" b="1" dirty="0" smtClean="0">
                <a:solidFill>
                  <a:srgbClr val="0000CC"/>
                </a:solidFill>
                <a:latin typeface="Georgia" panose="02040502050405020303" pitchFamily="18" charset="0"/>
              </a:rPr>
              <a:t>^</a:t>
            </a: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]</a:t>
            </a: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The caret symbol ^ is used to check if a string starts with a certain character.</a:t>
            </a:r>
            <a:r>
              <a:rPr lang="en-US" sz="1600" dirty="0" smtClean="0">
                <a:latin typeface="Georgia" panose="02040502050405020303" pitchFamily="18" charset="0"/>
              </a:rPr>
              <a:t>	</a:t>
            </a:r>
          </a:p>
          <a:p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704342"/>
              </p:ext>
            </p:extLst>
          </p:nvPr>
        </p:nvGraphicFramePr>
        <p:xfrm>
          <a:off x="1524000" y="2362200"/>
          <a:ext cx="6096000" cy="33756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Expression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Matched</a:t>
                      </a:r>
                      <a:endParaRPr lang="en-US" sz="18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0" marR="76200" marT="142875" marB="133350" anchor="ctr"/>
                </a:tc>
              </a:tr>
              <a:tr h="370840">
                <a:tc rowSpan="3"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^a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a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1 match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abc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1 match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bac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No match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rowSpan="2"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^ab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abc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1 match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acb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No match (starts with a but not followed by b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Regular expression : Patterns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pPr indent="-285750"/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Dollar</a:t>
            </a:r>
            <a:r>
              <a:rPr lang="en-US" sz="2000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[</a:t>
            </a:r>
            <a:r>
              <a:rPr lang="en-US" sz="2000" b="1" dirty="0" smtClean="0">
                <a:solidFill>
                  <a:srgbClr val="0000CC"/>
                </a:solidFill>
                <a:latin typeface="Georgia" panose="02040502050405020303" pitchFamily="18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]</a:t>
            </a:r>
            <a:endParaRPr lang="en-US" sz="20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The dollar symbol $ is used to check if a string ends with a certain character.</a:t>
            </a:r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869434"/>
              </p:ext>
            </p:extLst>
          </p:nvPr>
        </p:nvGraphicFramePr>
        <p:xfrm>
          <a:off x="1524000" y="2362200"/>
          <a:ext cx="6096000" cy="19164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Expression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Matched</a:t>
                      </a:r>
                      <a:endParaRPr lang="en-US" sz="18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0" marR="76200" marT="142875" marB="133350" anchor="ctr"/>
                </a:tc>
              </a:tr>
              <a:tr h="370840">
                <a:tc rowSpan="3"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a$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a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1 match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formula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1 match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cab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No match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71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Regular expression : Patterns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pPr indent="-285750"/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Star</a:t>
            </a:r>
            <a:r>
              <a:rPr lang="en-US" sz="2000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[</a:t>
            </a:r>
            <a:r>
              <a:rPr lang="en-US" sz="2400" b="1" dirty="0">
                <a:solidFill>
                  <a:srgbClr val="0000CC"/>
                </a:solidFill>
                <a:latin typeface="Georgia" panose="02040502050405020303" pitchFamily="18" charset="0"/>
              </a:rPr>
              <a:t>*</a:t>
            </a:r>
            <a:r>
              <a:rPr lang="en-US" sz="2000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]</a:t>
            </a:r>
            <a:endParaRPr lang="en-US" sz="20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The star symbol * matches zero or more occurrences of the pattern left to it.</a:t>
            </a:r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305360"/>
              </p:ext>
            </p:extLst>
          </p:nvPr>
        </p:nvGraphicFramePr>
        <p:xfrm>
          <a:off x="1524000" y="2362200"/>
          <a:ext cx="6096000" cy="31013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Expression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Matched</a:t>
                      </a:r>
                      <a:endParaRPr lang="en-US" sz="18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0" marR="76200" marT="142875" marB="133350" anchor="ctr"/>
                </a:tc>
              </a:tr>
              <a:tr h="370840">
                <a:tc rowSpan="5"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ma*n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mn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 match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man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 match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maaan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 match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main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No match (a is not followed by n)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woman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 match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8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ian_Pacific_American_Heritage_Month_presentation">
  <a:themeElements>
    <a:clrScheme name="AsianPacAmerHerMonth_TP10131490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AsianPacAmerHerMonth_TP10131490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sianPacAmerHerMonth_TP10131490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ianPacAmerHerMonth_TP10131490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ianPacAmerHerMonth_TP10131490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4865</TotalTime>
  <Words>1352</Words>
  <Application>Microsoft Office PowerPoint</Application>
  <PresentationFormat>On-screen Show (4:3)</PresentationFormat>
  <Paragraphs>473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Asian_Pacific_American_Heritage_Month_presentation</vt:lpstr>
      <vt:lpstr>Python</vt:lpstr>
      <vt:lpstr> </vt:lpstr>
      <vt:lpstr>Regular expression</vt:lpstr>
      <vt:lpstr>Regular expression in PYTHON</vt:lpstr>
      <vt:lpstr>Regular expression : Patterns</vt:lpstr>
      <vt:lpstr>Regular expression : Patterns</vt:lpstr>
      <vt:lpstr>Regular expression : Patterns</vt:lpstr>
      <vt:lpstr>Regular expression : Patterns</vt:lpstr>
      <vt:lpstr>Regular expression : Patterns</vt:lpstr>
      <vt:lpstr>Regular expression : Patterns</vt:lpstr>
      <vt:lpstr>Regular expression : Patterns</vt:lpstr>
      <vt:lpstr>Regular expression : Patterns</vt:lpstr>
      <vt:lpstr>Regular expression : Patterns</vt:lpstr>
      <vt:lpstr>Regular expression : Patterns</vt:lpstr>
      <vt:lpstr>Regular expression : Patterns</vt:lpstr>
      <vt:lpstr>Regular expression : Patterns</vt:lpstr>
      <vt:lpstr>Regular expression : Patterns</vt:lpstr>
      <vt:lpstr>Regular expression : Patterns</vt:lpstr>
      <vt:lpstr>Regular expression : Patterns</vt:lpstr>
      <vt:lpstr>Regular expression : Patterns</vt:lpstr>
      <vt:lpstr>Regular expression : Patterns</vt:lpstr>
      <vt:lpstr>Regular expression : Patterns</vt:lpstr>
      <vt:lpstr>Python RegEx</vt:lpstr>
      <vt:lpstr>Match object</vt:lpstr>
      <vt:lpstr>Using r prefix before RegEx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Amudha</dc:creator>
  <cp:lastModifiedBy>Amudha</cp:lastModifiedBy>
  <cp:revision>194</cp:revision>
  <dcterms:created xsi:type="dcterms:W3CDTF">2019-12-03T05:00:24Z</dcterms:created>
  <dcterms:modified xsi:type="dcterms:W3CDTF">2019-12-18T16:25:12Z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TC101314901033</vt:lpwstr>
  </property>
</Properties>
</file>