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278" r:id="rId2"/>
    <p:sldId id="257" r:id="rId3"/>
    <p:sldId id="277" r:id="rId4"/>
    <p:sldId id="296" r:id="rId5"/>
    <p:sldId id="294" r:id="rId6"/>
    <p:sldId id="295" r:id="rId7"/>
    <p:sldId id="280" r:id="rId8"/>
    <p:sldId id="299" r:id="rId9"/>
    <p:sldId id="297" r:id="rId10"/>
    <p:sldId id="298" r:id="rId11"/>
    <p:sldId id="300" r:id="rId12"/>
    <p:sldId id="30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FF3300"/>
    <a:srgbClr val="FF9999"/>
    <a:srgbClr val="FFCCFF"/>
    <a:srgbClr val="FFCCCC"/>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2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686F4F8-8A94-4CF8-A3BC-9D851A00099B}" type="slidenum">
              <a:rPr lang="en-US" altLang="en-US"/>
              <a:pPr/>
              <a:t>‹#›</a:t>
            </a:fld>
            <a:endParaRPr lang="en-US" altLang="en-US"/>
          </a:p>
        </p:txBody>
      </p:sp>
    </p:spTree>
    <p:extLst>
      <p:ext uri="{BB962C8B-B14F-4D97-AF65-F5344CB8AC3E}">
        <p14:creationId xmlns:p14="http://schemas.microsoft.com/office/powerpoint/2010/main" val="24684000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5900B-3BA9-4FA9-8E53-EF1B33DF313C}" type="slidenum">
              <a:rPr lang="en-US" altLang="en-US"/>
              <a:pPr/>
              <a:t>1</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10</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11</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12</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2</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3</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4</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5</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6</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7</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8</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9</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5613" name="Picture 13" descr="psam_pg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ctrTitle"/>
          </p:nvPr>
        </p:nvSpPr>
        <p:spPr>
          <a:xfrm>
            <a:off x="685800" y="2819400"/>
            <a:ext cx="7772400" cy="2057400"/>
          </a:xfrm>
        </p:spPr>
        <p:txBody>
          <a:bodyPr/>
          <a:lstStyle>
            <a:lvl1pPr algn="ctr">
              <a:defRPr sz="4800"/>
            </a:lvl1pPr>
          </a:lstStyle>
          <a:p>
            <a:pPr lvl="0"/>
            <a:r>
              <a:rPr lang="en-US" altLang="en-US" noProof="0" smtClean="0"/>
              <a:t>Click to edit Master title style</a:t>
            </a:r>
          </a:p>
        </p:txBody>
      </p:sp>
      <p:sp>
        <p:nvSpPr>
          <p:cNvPr id="25603" name="Rectangle 3"/>
          <p:cNvSpPr>
            <a:spLocks noGrp="1" noChangeArrowheads="1"/>
          </p:cNvSpPr>
          <p:nvPr>
            <p:ph type="subTitle" idx="1"/>
          </p:nvPr>
        </p:nvSpPr>
        <p:spPr>
          <a:xfrm>
            <a:off x="1219200" y="381000"/>
            <a:ext cx="6400800" cy="914400"/>
          </a:xfrm>
        </p:spPr>
        <p:txBody>
          <a:bodyPr/>
          <a:lstStyle>
            <a:lvl1pPr marL="0" indent="0" algn="ctr">
              <a:buFontTx/>
              <a:buNone/>
              <a:defRPr sz="2400"/>
            </a:lvl1pPr>
          </a:lstStyle>
          <a:p>
            <a:pPr lvl="0"/>
            <a:r>
              <a:rPr lang="en-US" altLang="en-US" noProof="0" smtClean="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dissolve">
                                      <p:cBhvr>
                                        <p:cTn id="11"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25603"/>
                        </p:tgtEl>
                        <p:attrNameLst>
                          <p:attrName>style.visibility</p:attrName>
                        </p:attrNameLst>
                      </p:cBhvr>
                      <p:to>
                        <p:strVal val="visible"/>
                      </p:to>
                    </p:set>
                    <p:animEffect transition="in" filter="dissolve">
                      <p:cBhvr>
                        <p:cTn dur="500"/>
                        <p:tgtEl>
                          <p:spTgt spid="2560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D4EAD4-E576-4495-B9B3-0DB5A18C47AA}" type="slidenum">
              <a:rPr lang="en-US" altLang="en-US"/>
              <a:pPr/>
              <a:t>‹#›</a:t>
            </a:fld>
            <a:endParaRPr lang="en-US" altLang="en-US"/>
          </a:p>
        </p:txBody>
      </p:sp>
    </p:spTree>
    <p:extLst>
      <p:ext uri="{BB962C8B-B14F-4D97-AF65-F5344CB8AC3E}">
        <p14:creationId xmlns:p14="http://schemas.microsoft.com/office/powerpoint/2010/main" val="223563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BEE0B3-25BF-4D15-838F-28180746CD87}" type="slidenum">
              <a:rPr lang="en-US" altLang="en-US"/>
              <a:pPr/>
              <a:t>‹#›</a:t>
            </a:fld>
            <a:endParaRPr lang="en-US" altLang="en-US"/>
          </a:p>
        </p:txBody>
      </p:sp>
    </p:spTree>
    <p:extLst>
      <p:ext uri="{BB962C8B-B14F-4D97-AF65-F5344CB8AC3E}">
        <p14:creationId xmlns:p14="http://schemas.microsoft.com/office/powerpoint/2010/main" val="384816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57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7CBA594-DC4F-49D7-8B59-6ED8B83BDE52}" type="slidenum">
              <a:rPr lang="en-US" altLang="en-US"/>
              <a:pPr/>
              <a:t>‹#›</a:t>
            </a:fld>
            <a:endParaRPr lang="en-US" altLang="en-US"/>
          </a:p>
        </p:txBody>
      </p:sp>
    </p:spTree>
    <p:extLst>
      <p:ext uri="{BB962C8B-B14F-4D97-AF65-F5344CB8AC3E}">
        <p14:creationId xmlns:p14="http://schemas.microsoft.com/office/powerpoint/2010/main" val="3371313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038600" cy="4724400"/>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83F31D6-ABBB-419F-86E3-3248B8B3CF14}" type="slidenum">
              <a:rPr lang="en-US" altLang="en-US"/>
              <a:pPr/>
              <a:t>‹#›</a:t>
            </a:fld>
            <a:endParaRPr lang="en-US" altLang="en-US"/>
          </a:p>
        </p:txBody>
      </p:sp>
    </p:spTree>
    <p:extLst>
      <p:ext uri="{BB962C8B-B14F-4D97-AF65-F5344CB8AC3E}">
        <p14:creationId xmlns:p14="http://schemas.microsoft.com/office/powerpoint/2010/main" val="421392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A42723C-D707-4C23-AA7D-A6712F814759}" type="slidenum">
              <a:rPr lang="en-US" altLang="en-US"/>
              <a:pPr/>
              <a:t>‹#›</a:t>
            </a:fld>
            <a:endParaRPr lang="en-US" altLang="en-US"/>
          </a:p>
        </p:txBody>
      </p:sp>
    </p:spTree>
    <p:extLst>
      <p:ext uri="{BB962C8B-B14F-4D97-AF65-F5344CB8AC3E}">
        <p14:creationId xmlns:p14="http://schemas.microsoft.com/office/powerpoint/2010/main" val="90396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36C601-D58C-415A-AD93-1E941ECD3976}" type="slidenum">
              <a:rPr lang="en-US" altLang="en-US"/>
              <a:pPr/>
              <a:t>‹#›</a:t>
            </a:fld>
            <a:endParaRPr lang="en-US" altLang="en-US"/>
          </a:p>
        </p:txBody>
      </p:sp>
    </p:spTree>
    <p:extLst>
      <p:ext uri="{BB962C8B-B14F-4D97-AF65-F5344CB8AC3E}">
        <p14:creationId xmlns:p14="http://schemas.microsoft.com/office/powerpoint/2010/main" val="1551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A97183F-B865-4B22-9D85-D9C88B7CBBF6}" type="slidenum">
              <a:rPr lang="en-US" altLang="en-US"/>
              <a:pPr/>
              <a:t>‹#›</a:t>
            </a:fld>
            <a:endParaRPr lang="en-US" altLang="en-US"/>
          </a:p>
        </p:txBody>
      </p:sp>
    </p:spTree>
    <p:extLst>
      <p:ext uri="{BB962C8B-B14F-4D97-AF65-F5344CB8AC3E}">
        <p14:creationId xmlns:p14="http://schemas.microsoft.com/office/powerpoint/2010/main" val="210133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2756A1B-9E0F-4C2C-9656-75B6C65D7236}" type="slidenum">
              <a:rPr lang="en-US" altLang="en-US"/>
              <a:pPr/>
              <a:t>‹#›</a:t>
            </a:fld>
            <a:endParaRPr lang="en-US" altLang="en-US"/>
          </a:p>
        </p:txBody>
      </p:sp>
    </p:spTree>
    <p:extLst>
      <p:ext uri="{BB962C8B-B14F-4D97-AF65-F5344CB8AC3E}">
        <p14:creationId xmlns:p14="http://schemas.microsoft.com/office/powerpoint/2010/main" val="420775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0B2A211-EEBE-4668-B26A-50A2B8D2AA60}" type="slidenum">
              <a:rPr lang="en-US" altLang="en-US"/>
              <a:pPr/>
              <a:t>‹#›</a:t>
            </a:fld>
            <a:endParaRPr lang="en-US" altLang="en-US"/>
          </a:p>
        </p:txBody>
      </p:sp>
    </p:spTree>
    <p:extLst>
      <p:ext uri="{BB962C8B-B14F-4D97-AF65-F5344CB8AC3E}">
        <p14:creationId xmlns:p14="http://schemas.microsoft.com/office/powerpoint/2010/main" val="360825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E6341EC-5F38-47F0-93AB-66F9451056E6}" type="slidenum">
              <a:rPr lang="en-US" altLang="en-US"/>
              <a:pPr/>
              <a:t>‹#›</a:t>
            </a:fld>
            <a:endParaRPr lang="en-US" altLang="en-US"/>
          </a:p>
        </p:txBody>
      </p:sp>
    </p:spTree>
    <p:extLst>
      <p:ext uri="{BB962C8B-B14F-4D97-AF65-F5344CB8AC3E}">
        <p14:creationId xmlns:p14="http://schemas.microsoft.com/office/powerpoint/2010/main" val="29609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00BD0A7-50C3-4983-9FBB-5D55570BB833}" type="slidenum">
              <a:rPr lang="en-US" altLang="en-US"/>
              <a:pPr/>
              <a:t>‹#›</a:t>
            </a:fld>
            <a:endParaRPr lang="en-US" altLang="en-US"/>
          </a:p>
        </p:txBody>
      </p:sp>
    </p:spTree>
    <p:extLst>
      <p:ext uri="{BB962C8B-B14F-4D97-AF65-F5344CB8AC3E}">
        <p14:creationId xmlns:p14="http://schemas.microsoft.com/office/powerpoint/2010/main" val="52428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7F5F315-7E66-4798-95A6-C6A47F648691}" type="slidenum">
              <a:rPr lang="en-US" altLang="en-US"/>
              <a:pPr/>
              <a:t>‹#›</a:t>
            </a:fld>
            <a:endParaRPr lang="en-US" altLang="en-US"/>
          </a:p>
        </p:txBody>
      </p:sp>
    </p:spTree>
    <p:extLst>
      <p:ext uri="{BB962C8B-B14F-4D97-AF65-F5344CB8AC3E}">
        <p14:creationId xmlns:p14="http://schemas.microsoft.com/office/powerpoint/2010/main" val="66094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8" name="Picture 12" descr="psam_p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bwMode="auto">
          <a:xfrm>
            <a:off x="457200" y="762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4579" name="Rectangle 3"/>
          <p:cNvSpPr>
            <a:spLocks noGrp="1" noChangeArrowheads="1"/>
          </p:cNvSpPr>
          <p:nvPr>
            <p:ph type="body" idx="1"/>
          </p:nvPr>
        </p:nvSpPr>
        <p:spPr bwMode="auto">
          <a:xfrm>
            <a:off x="4572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5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latin typeface="Times New Roman" pitchFamily="18" charset="0"/>
              </a:defRPr>
            </a:lvl1pPr>
          </a:lstStyle>
          <a:p>
            <a:endParaRPr lang="en-US" altLang="en-US"/>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latin typeface="Times New Roman" pitchFamily="18" charset="0"/>
              </a:defRPr>
            </a:lvl1pPr>
          </a:lstStyle>
          <a:p>
            <a:endParaRPr lang="en-US" altLang="en-US"/>
          </a:p>
        </p:txBody>
      </p:sp>
      <p:sp>
        <p:nvSpPr>
          <p:cNvPr id="245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latin typeface="Times New Roman" pitchFamily="18" charset="0"/>
              </a:defRPr>
            </a:lvl1pPr>
          </a:lstStyle>
          <a:p>
            <a:fld id="{BE592743-DB1A-4B37-8C32-55738B8718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itchFamily="34" charset="0"/>
        </a:defRPr>
      </a:lvl2pPr>
      <a:lvl3pPr algn="l" rtl="0" eaLnBrk="1" fontAlgn="base" hangingPunct="1">
        <a:spcBef>
          <a:spcPct val="0"/>
        </a:spcBef>
        <a:spcAft>
          <a:spcPct val="0"/>
        </a:spcAft>
        <a:defRPr sz="3600">
          <a:solidFill>
            <a:srgbClr val="000000"/>
          </a:solidFill>
          <a:latin typeface="Gill Sans MT" pitchFamily="34" charset="0"/>
        </a:defRPr>
      </a:lvl3pPr>
      <a:lvl4pPr algn="l" rtl="0" eaLnBrk="1" fontAlgn="base" hangingPunct="1">
        <a:spcBef>
          <a:spcPct val="0"/>
        </a:spcBef>
        <a:spcAft>
          <a:spcPct val="0"/>
        </a:spcAft>
        <a:defRPr sz="3600">
          <a:solidFill>
            <a:srgbClr val="000000"/>
          </a:solidFill>
          <a:latin typeface="Gill Sans MT" pitchFamily="34" charset="0"/>
        </a:defRPr>
      </a:lvl4pPr>
      <a:lvl5pPr algn="l" rtl="0" eaLnBrk="1" fontAlgn="base" hangingPunct="1">
        <a:spcBef>
          <a:spcPct val="0"/>
        </a:spcBef>
        <a:spcAft>
          <a:spcPct val="0"/>
        </a:spcAft>
        <a:defRPr sz="3600">
          <a:solidFill>
            <a:srgbClr val="000000"/>
          </a:solidFill>
          <a:latin typeface="Gill Sans MT" pitchFamily="34" charset="0"/>
        </a:defRPr>
      </a:lvl5pPr>
      <a:lvl6pPr marL="457200" algn="l" rtl="0" eaLnBrk="1" fontAlgn="base" hangingPunct="1">
        <a:spcBef>
          <a:spcPct val="0"/>
        </a:spcBef>
        <a:spcAft>
          <a:spcPct val="0"/>
        </a:spcAft>
        <a:defRPr sz="3600">
          <a:solidFill>
            <a:srgbClr val="000000"/>
          </a:solidFill>
          <a:latin typeface="Gill Sans MT" pitchFamily="34" charset="0"/>
        </a:defRPr>
      </a:lvl6pPr>
      <a:lvl7pPr marL="914400" algn="l" rtl="0" eaLnBrk="1" fontAlgn="base" hangingPunct="1">
        <a:spcBef>
          <a:spcPct val="0"/>
        </a:spcBef>
        <a:spcAft>
          <a:spcPct val="0"/>
        </a:spcAft>
        <a:defRPr sz="3600">
          <a:solidFill>
            <a:srgbClr val="000000"/>
          </a:solidFill>
          <a:latin typeface="Gill Sans MT" pitchFamily="34" charset="0"/>
        </a:defRPr>
      </a:lvl7pPr>
      <a:lvl8pPr marL="1371600" algn="l" rtl="0" eaLnBrk="1" fontAlgn="base" hangingPunct="1">
        <a:spcBef>
          <a:spcPct val="0"/>
        </a:spcBef>
        <a:spcAft>
          <a:spcPct val="0"/>
        </a:spcAft>
        <a:defRPr sz="3600">
          <a:solidFill>
            <a:srgbClr val="000000"/>
          </a:solidFill>
          <a:latin typeface="Gill Sans MT" pitchFamily="34" charset="0"/>
        </a:defRPr>
      </a:lvl8pPr>
      <a:lvl9pPr marL="1828800" algn="l" rtl="0" eaLnBrk="1" fontAlgn="base" hangingPunct="1">
        <a:spcBef>
          <a:spcPct val="0"/>
        </a:spcBef>
        <a:spcAft>
          <a:spcPct val="0"/>
        </a:spcAft>
        <a:defRPr sz="3600">
          <a:solidFill>
            <a:srgbClr val="000000"/>
          </a:solidFill>
          <a:latin typeface="Gill Sans MT" pitchFamily="34" charset="0"/>
        </a:defRPr>
      </a:lvl9pPr>
    </p:titleStyle>
    <p:bodyStyle>
      <a:lvl1pPr marL="342900" indent="-342900" algn="l" rtl="0" eaLnBrk="1" fontAlgn="base" hangingPunct="1">
        <a:spcBef>
          <a:spcPct val="20000"/>
        </a:spcBef>
        <a:spcAft>
          <a:spcPct val="0"/>
        </a:spcAft>
        <a:buClr>
          <a:schemeClr val="tx1"/>
        </a:buClr>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a:solidFill>
            <a:srgbClr val="000000"/>
          </a:solidFill>
          <a:latin typeface="+mn-lt"/>
        </a:defRPr>
      </a:lvl2pPr>
      <a:lvl3pPr marL="1143000" indent="-228600" algn="l" rtl="0" eaLnBrk="1" fontAlgn="base" hangingPunct="1">
        <a:spcBef>
          <a:spcPct val="20000"/>
        </a:spcBef>
        <a:spcAft>
          <a:spcPct val="0"/>
        </a:spcAft>
        <a:buClr>
          <a:schemeClr val="tx1"/>
        </a:buClr>
        <a:buChar char="•"/>
        <a:defRPr sz="2400">
          <a:solidFill>
            <a:srgbClr val="000000"/>
          </a:solidFill>
          <a:latin typeface="+mn-lt"/>
        </a:defRPr>
      </a:lvl3pPr>
      <a:lvl4pPr marL="1600200" indent="-228600" algn="l" rtl="0" eaLnBrk="1" fontAlgn="base" hangingPunct="1">
        <a:spcBef>
          <a:spcPct val="20000"/>
        </a:spcBef>
        <a:spcAft>
          <a:spcPct val="0"/>
        </a:spcAft>
        <a:buClr>
          <a:schemeClr val="tx1"/>
        </a:buClr>
        <a:buChar char="•"/>
        <a:defRPr sz="2000">
          <a:solidFill>
            <a:srgbClr val="000000"/>
          </a:solidFill>
          <a:latin typeface="+mn-lt"/>
        </a:defRPr>
      </a:lvl4pPr>
      <a:lvl5pPr marL="2057400" indent="-228600" algn="l" rtl="0" eaLnBrk="1" fontAlgn="base" hangingPunct="1">
        <a:spcBef>
          <a:spcPct val="20000"/>
        </a:spcBef>
        <a:spcAft>
          <a:spcPct val="0"/>
        </a:spcAft>
        <a:buClr>
          <a:schemeClr val="tx1"/>
        </a:buClr>
        <a:buChar char="•"/>
        <a:defRPr sz="2000">
          <a:solidFill>
            <a:srgbClr val="000000"/>
          </a:solidFill>
          <a:latin typeface="+mn-lt"/>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90600"/>
            <a:ext cx="7772400" cy="2057400"/>
          </a:xfrm>
        </p:spPr>
        <p:txBody>
          <a:bodyPr/>
          <a:lstStyle/>
          <a:p>
            <a:r>
              <a:rPr lang="en-US" altLang="en-US" sz="9600" b="1" dirty="0">
                <a:latin typeface="Algerian" panose="04020705040A02060702" pitchFamily="82" charset="0"/>
                <a:ea typeface="+mn-ea"/>
                <a:cs typeface="Courier New" panose="02070309020205020404" pitchFamily="49" charset="0"/>
              </a:rPr>
              <a:t>Python</a:t>
            </a:r>
          </a:p>
        </p:txBody>
      </p:sp>
      <p:sp>
        <p:nvSpPr>
          <p:cNvPr id="2051" name="Rectangle 3"/>
          <p:cNvSpPr>
            <a:spLocks noGrp="1" noChangeArrowheads="1"/>
          </p:cNvSpPr>
          <p:nvPr>
            <p:ph type="subTitle" idx="1"/>
          </p:nvPr>
        </p:nvSpPr>
        <p:spPr/>
        <p:txBody>
          <a:bodyPr/>
          <a:lstStyle/>
          <a:p>
            <a:r>
              <a:rPr lang="en-US" altLang="en-US" dirty="0" smtClean="0"/>
              <a:t> </a:t>
            </a:r>
            <a:endParaRPr lang="en-US" altLang="en-US" dirty="0"/>
          </a:p>
        </p:txBody>
      </p:sp>
    </p:spTree>
    <p:extLst>
      <p:ext uri="{BB962C8B-B14F-4D97-AF65-F5344CB8AC3E}">
        <p14:creationId xmlns:p14="http://schemas.microsoft.com/office/powerpoint/2010/main" val="264390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Establish client server connection</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smtClean="0">
                <a:latin typeface="Georgia" panose="02040502050405020303" pitchFamily="18" charset="0"/>
              </a:rPr>
              <a:t>Run the Server Program. Keep the </a:t>
            </a:r>
            <a:r>
              <a:rPr lang="en-US" sz="1800" dirty="0">
                <a:latin typeface="Georgia" panose="02040502050405020303" pitchFamily="18" charset="0"/>
              </a:rPr>
              <a:t>server </a:t>
            </a:r>
            <a:r>
              <a:rPr lang="en-US" sz="1800" dirty="0" smtClean="0">
                <a:latin typeface="Georgia" panose="02040502050405020303" pitchFamily="18" charset="0"/>
              </a:rPr>
              <a:t>running during the entire communication, as Server is the one which serves/fulfills the request. </a:t>
            </a:r>
          </a:p>
          <a:p>
            <a:endParaRPr lang="en-US" sz="1800" dirty="0">
              <a:latin typeface="Georgia" panose="02040502050405020303" pitchFamily="18" charset="0"/>
            </a:endParaRPr>
          </a:p>
          <a:p>
            <a:r>
              <a:rPr lang="en-US" sz="1800" dirty="0" smtClean="0">
                <a:latin typeface="Georgia" panose="02040502050405020303" pitchFamily="18" charset="0"/>
              </a:rPr>
              <a:t>Run the Client Program, which establishes the connection with server.</a:t>
            </a:r>
          </a:p>
          <a:p>
            <a:endParaRPr lang="en-US" sz="1800" dirty="0">
              <a:latin typeface="Georgia" panose="02040502050405020303" pitchFamily="18" charset="0"/>
            </a:endParaRPr>
          </a:p>
          <a:p>
            <a:endParaRPr lang="en-US" sz="1800" dirty="0" smtClean="0">
              <a:latin typeface="Georgia" panose="02040502050405020303" pitchFamily="18" charset="0"/>
            </a:endParaRPr>
          </a:p>
          <a:p>
            <a:endParaRPr lang="en-US" sz="1800" dirty="0">
              <a:latin typeface="Georgia" panose="02040502050405020303" pitchFamily="18" charset="0"/>
            </a:endParaRPr>
          </a:p>
          <a:p>
            <a:endParaRPr lang="en-US" sz="18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1763318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a:latin typeface="Algerian" panose="04020705040A02060702" pitchFamily="82" charset="0"/>
                <a:cs typeface="Courier New" panose="02070309020205020404" pitchFamily="49" charset="0"/>
              </a:rPr>
              <a:t>Transferring Python Objects</a:t>
            </a:r>
          </a:p>
        </p:txBody>
      </p:sp>
      <p:sp>
        <p:nvSpPr>
          <p:cNvPr id="3075" name="Rectangle 3"/>
          <p:cNvSpPr>
            <a:spLocks noGrp="1" noChangeArrowheads="1"/>
          </p:cNvSpPr>
          <p:nvPr>
            <p:ph type="body" idx="1"/>
          </p:nvPr>
        </p:nvSpPr>
        <p:spPr>
          <a:xfrm>
            <a:off x="228600" y="1143000"/>
            <a:ext cx="8915400" cy="5638800"/>
          </a:xfrm>
        </p:spPr>
        <p:txBody>
          <a:bodyPr/>
          <a:lstStyle/>
          <a:p>
            <a:r>
              <a:rPr lang="en-US" sz="1750" dirty="0" smtClean="0">
                <a:latin typeface="Georgia" panose="02040502050405020303" pitchFamily="18" charset="0"/>
              </a:rPr>
              <a:t>Transfer python objects </a:t>
            </a:r>
            <a:r>
              <a:rPr lang="en-US" sz="1750" dirty="0">
                <a:latin typeface="Georgia" panose="02040502050405020303" pitchFamily="18" charset="0"/>
              </a:rPr>
              <a:t>like sets, tuples, dictionaries, etc. </a:t>
            </a:r>
            <a:r>
              <a:rPr lang="en-US" sz="1750" dirty="0" smtClean="0">
                <a:latin typeface="Georgia" panose="02040502050405020303" pitchFamily="18" charset="0"/>
              </a:rPr>
              <a:t>are possible in </a:t>
            </a:r>
            <a:r>
              <a:rPr lang="en-US" sz="1750" dirty="0" err="1" smtClean="0">
                <a:latin typeface="Georgia" panose="02040502050405020303" pitchFamily="18" charset="0"/>
              </a:rPr>
              <a:t>python.To</a:t>
            </a:r>
            <a:r>
              <a:rPr lang="en-US" sz="1750" dirty="0" smtClean="0">
                <a:latin typeface="Georgia" panose="02040502050405020303" pitchFamily="18" charset="0"/>
              </a:rPr>
              <a:t> </a:t>
            </a:r>
            <a:r>
              <a:rPr lang="en-US" sz="1750" dirty="0">
                <a:latin typeface="Georgia" panose="02040502050405020303" pitchFamily="18" charset="0"/>
              </a:rPr>
              <a:t>achieve this, you will need to import the pickle module of Python</a:t>
            </a:r>
            <a:r>
              <a:rPr lang="en-US" sz="1750" dirty="0" smtClean="0">
                <a:latin typeface="Georgia" panose="02040502050405020303" pitchFamily="18" charset="0"/>
              </a:rPr>
              <a:t>.</a:t>
            </a:r>
          </a:p>
          <a:p>
            <a:endParaRPr lang="en-US" sz="1750" dirty="0">
              <a:latin typeface="Georgia" panose="02040502050405020303" pitchFamily="18" charset="0"/>
            </a:endParaRPr>
          </a:p>
          <a:p>
            <a:r>
              <a:rPr lang="en-US" sz="1750" b="1" dirty="0">
                <a:latin typeface="Georgia" panose="02040502050405020303" pitchFamily="18" charset="0"/>
              </a:rPr>
              <a:t>Python pickle </a:t>
            </a:r>
            <a:r>
              <a:rPr lang="en-US" sz="1750" b="1" dirty="0" smtClean="0">
                <a:latin typeface="Georgia" panose="02040502050405020303" pitchFamily="18" charset="0"/>
              </a:rPr>
              <a:t>module</a:t>
            </a:r>
            <a:r>
              <a:rPr lang="en-US" sz="1750" dirty="0" smtClean="0">
                <a:latin typeface="Georgia" panose="02040502050405020303" pitchFamily="18" charset="0"/>
              </a:rPr>
              <a:t>:</a:t>
            </a:r>
          </a:p>
          <a:p>
            <a:pPr marL="0" indent="0">
              <a:buNone/>
            </a:pPr>
            <a:r>
              <a:rPr lang="en-US" sz="1750" dirty="0">
                <a:latin typeface="Georgia" panose="02040502050405020303" pitchFamily="18" charset="0"/>
              </a:rPr>
              <a:t>	</a:t>
            </a:r>
            <a:r>
              <a:rPr lang="en-US" sz="1750" dirty="0" smtClean="0">
                <a:latin typeface="Georgia" panose="02040502050405020303" pitchFamily="18" charset="0"/>
              </a:rPr>
              <a:t>Python </a:t>
            </a:r>
            <a:r>
              <a:rPr lang="en-US" sz="1750" dirty="0">
                <a:latin typeface="Georgia" panose="02040502050405020303" pitchFamily="18" charset="0"/>
              </a:rPr>
              <a:t>pickle module comes into picture when you are actually serializing or </a:t>
            </a:r>
            <a:r>
              <a:rPr lang="en-US" sz="1750" dirty="0" smtClean="0">
                <a:latin typeface="Georgia" panose="02040502050405020303" pitchFamily="18" charset="0"/>
              </a:rPr>
              <a:t>	de-serializing </a:t>
            </a:r>
            <a:r>
              <a:rPr lang="en-US" sz="1750" dirty="0">
                <a:latin typeface="Georgia" panose="02040502050405020303" pitchFamily="18" charset="0"/>
              </a:rPr>
              <a:t>objects in python</a:t>
            </a:r>
            <a:r>
              <a:rPr lang="en-US" sz="1750" dirty="0" smtClean="0">
                <a:latin typeface="Georgia" panose="02040502050405020303" pitchFamily="18" charset="0"/>
              </a:rPr>
              <a:t>.</a:t>
            </a:r>
          </a:p>
          <a:p>
            <a:pPr marL="0" indent="0">
              <a:buNone/>
            </a:pPr>
            <a:r>
              <a:rPr lang="en-US" sz="1750" dirty="0">
                <a:latin typeface="Georgia" panose="02040502050405020303" pitchFamily="18" charset="0"/>
              </a:rPr>
              <a:t>	import pickle</a:t>
            </a:r>
          </a:p>
          <a:p>
            <a:pPr marL="0" indent="0">
              <a:buNone/>
            </a:pPr>
            <a:r>
              <a:rPr lang="en-US" sz="1750" dirty="0">
                <a:latin typeface="Georgia" panose="02040502050405020303" pitchFamily="18" charset="0"/>
              </a:rPr>
              <a:t> </a:t>
            </a:r>
            <a:r>
              <a:rPr lang="en-US" sz="1750" dirty="0" smtClean="0">
                <a:latin typeface="Georgia" panose="02040502050405020303" pitchFamily="18" charset="0"/>
              </a:rPr>
              <a:t>	</a:t>
            </a:r>
            <a:r>
              <a:rPr lang="en-US" sz="1750" dirty="0" err="1" smtClean="0">
                <a:solidFill>
                  <a:srgbClr val="0000CC"/>
                </a:solidFill>
                <a:latin typeface="Georgia" panose="02040502050405020303" pitchFamily="18" charset="0"/>
              </a:rPr>
              <a:t>mylist</a:t>
            </a:r>
            <a:r>
              <a:rPr lang="en-US" sz="1750" dirty="0">
                <a:solidFill>
                  <a:srgbClr val="0000CC"/>
                </a:solidFill>
                <a:latin typeface="Georgia" panose="02040502050405020303" pitchFamily="18" charset="0"/>
              </a:rPr>
              <a:t>=[1,2,'abc</a:t>
            </a:r>
            <a:r>
              <a:rPr lang="en-US" sz="1750" dirty="0" smtClean="0">
                <a:solidFill>
                  <a:srgbClr val="0000CC"/>
                </a:solidFill>
                <a:latin typeface="Georgia" panose="02040502050405020303" pitchFamily="18" charset="0"/>
              </a:rPr>
              <a:t>']</a:t>
            </a:r>
          </a:p>
          <a:p>
            <a:pPr marL="0" indent="0">
              <a:buNone/>
            </a:pPr>
            <a:r>
              <a:rPr lang="en-US" sz="1750" dirty="0">
                <a:solidFill>
                  <a:srgbClr val="0000CC"/>
                </a:solidFill>
                <a:latin typeface="Georgia" panose="02040502050405020303" pitchFamily="18" charset="0"/>
              </a:rPr>
              <a:t>	</a:t>
            </a:r>
            <a:r>
              <a:rPr lang="en-US" sz="1750" dirty="0" err="1" smtClean="0">
                <a:solidFill>
                  <a:srgbClr val="0000CC"/>
                </a:solidFill>
                <a:latin typeface="Georgia" panose="02040502050405020303" pitchFamily="18" charset="0"/>
              </a:rPr>
              <a:t>mymsg</a:t>
            </a:r>
            <a:r>
              <a:rPr lang="en-US" sz="1750" dirty="0" smtClean="0">
                <a:solidFill>
                  <a:srgbClr val="0000CC"/>
                </a:solidFill>
                <a:latin typeface="Georgia" panose="02040502050405020303" pitchFamily="18" charset="0"/>
              </a:rPr>
              <a:t> </a:t>
            </a:r>
            <a:r>
              <a:rPr lang="en-US" sz="1750" dirty="0">
                <a:solidFill>
                  <a:srgbClr val="0000CC"/>
                </a:solidFill>
                <a:latin typeface="Georgia" panose="02040502050405020303" pitchFamily="18" charset="0"/>
              </a:rPr>
              <a:t>= </a:t>
            </a:r>
            <a:r>
              <a:rPr lang="en-US" sz="1750" dirty="0" err="1">
                <a:solidFill>
                  <a:srgbClr val="0000CC"/>
                </a:solidFill>
                <a:latin typeface="Georgia" panose="02040502050405020303" pitchFamily="18" charset="0"/>
              </a:rPr>
              <a:t>pickle.dumps</a:t>
            </a:r>
            <a:r>
              <a:rPr lang="en-US" sz="1750" dirty="0">
                <a:solidFill>
                  <a:srgbClr val="0000CC"/>
                </a:solidFill>
                <a:latin typeface="Georgia" panose="02040502050405020303" pitchFamily="18" charset="0"/>
              </a:rPr>
              <a:t>(</a:t>
            </a:r>
            <a:r>
              <a:rPr lang="en-US" sz="1750" dirty="0" err="1">
                <a:solidFill>
                  <a:srgbClr val="0000CC"/>
                </a:solidFill>
                <a:latin typeface="Georgia" panose="02040502050405020303" pitchFamily="18" charset="0"/>
              </a:rPr>
              <a:t>mylist</a:t>
            </a:r>
            <a:r>
              <a:rPr lang="en-US" sz="1750" dirty="0">
                <a:solidFill>
                  <a:srgbClr val="0000CC"/>
                </a:solidFill>
                <a:latin typeface="Georgia" panose="02040502050405020303" pitchFamily="18" charset="0"/>
              </a:rPr>
              <a:t>) </a:t>
            </a:r>
            <a:endParaRPr lang="en-US" sz="1750" dirty="0" smtClean="0">
              <a:solidFill>
                <a:srgbClr val="0000CC"/>
              </a:solidFill>
              <a:latin typeface="Georgia" panose="02040502050405020303" pitchFamily="18" charset="0"/>
            </a:endParaRPr>
          </a:p>
          <a:p>
            <a:pPr marL="0" indent="0">
              <a:buNone/>
            </a:pPr>
            <a:r>
              <a:rPr lang="en-US" sz="1750" dirty="0">
                <a:solidFill>
                  <a:srgbClr val="0000CC"/>
                </a:solidFill>
                <a:latin typeface="Georgia" panose="02040502050405020303" pitchFamily="18" charset="0"/>
              </a:rPr>
              <a:t>	</a:t>
            </a:r>
            <a:r>
              <a:rPr lang="en-US" sz="1750" dirty="0" smtClean="0">
                <a:solidFill>
                  <a:srgbClr val="0000CC"/>
                </a:solidFill>
                <a:latin typeface="Georgia" panose="02040502050405020303" pitchFamily="18" charset="0"/>
              </a:rPr>
              <a:t>print(</a:t>
            </a:r>
            <a:r>
              <a:rPr lang="en-US" sz="1750" dirty="0" err="1" smtClean="0">
                <a:solidFill>
                  <a:srgbClr val="0000CC"/>
                </a:solidFill>
                <a:latin typeface="Georgia" panose="02040502050405020303" pitchFamily="18" charset="0"/>
              </a:rPr>
              <a:t>mymsg</a:t>
            </a:r>
            <a:r>
              <a:rPr lang="en-US" sz="1750" dirty="0" smtClean="0">
                <a:solidFill>
                  <a:srgbClr val="0000CC"/>
                </a:solidFill>
                <a:latin typeface="Georgia" panose="02040502050405020303" pitchFamily="18" charset="0"/>
              </a:rPr>
              <a:t>)</a:t>
            </a:r>
          </a:p>
          <a:p>
            <a:pPr marL="0" indent="0">
              <a:buNone/>
            </a:pPr>
            <a:r>
              <a:rPr lang="en-US" sz="1750" b="1" dirty="0">
                <a:solidFill>
                  <a:srgbClr val="0000CC"/>
                </a:solidFill>
                <a:latin typeface="Georgia" panose="02040502050405020303" pitchFamily="18" charset="0"/>
              </a:rPr>
              <a:t>	</a:t>
            </a:r>
            <a:r>
              <a:rPr lang="en-US" sz="1750" b="1" dirty="0" smtClean="0">
                <a:solidFill>
                  <a:srgbClr val="0000CC"/>
                </a:solidFill>
                <a:latin typeface="Georgia" panose="02040502050405020303" pitchFamily="18" charset="0"/>
              </a:rPr>
              <a:t>OUTPUT</a:t>
            </a:r>
            <a:r>
              <a:rPr lang="en-US" sz="1750" b="1" dirty="0">
                <a:solidFill>
                  <a:srgbClr val="0000CC"/>
                </a:solidFill>
                <a:latin typeface="Georgia" panose="02040502050405020303" pitchFamily="18" charset="0"/>
              </a:rPr>
              <a:t>:</a:t>
            </a:r>
            <a:r>
              <a:rPr lang="en-US" sz="1750" dirty="0">
                <a:solidFill>
                  <a:srgbClr val="0000CC"/>
                </a:solidFill>
                <a:latin typeface="Georgia" panose="02040502050405020303" pitchFamily="18" charset="0"/>
              </a:rPr>
              <a:t> </a:t>
            </a:r>
            <a:r>
              <a:rPr lang="en-US" sz="1750" u="sng" dirty="0">
                <a:solidFill>
                  <a:srgbClr val="00B050"/>
                </a:solidFill>
                <a:latin typeface="Georgia" panose="02040502050405020303" pitchFamily="18" charset="0"/>
              </a:rPr>
              <a:t>b</a:t>
            </a:r>
            <a:r>
              <a:rPr lang="en-US" sz="1750" dirty="0">
                <a:solidFill>
                  <a:srgbClr val="0000CC"/>
                </a:solidFill>
                <a:latin typeface="Georgia" panose="02040502050405020303" pitchFamily="18" charset="0"/>
              </a:rPr>
              <a:t>’x80x03]qx00(Kx01Kx02Xx03x00x00x00abcqx01e.’</a:t>
            </a:r>
          </a:p>
          <a:p>
            <a:pPr lvl="2"/>
            <a:r>
              <a:rPr lang="en-US" sz="1000" dirty="0" err="1" smtClean="0">
                <a:latin typeface="Georgia" panose="02040502050405020303" pitchFamily="18" charset="0"/>
              </a:rPr>
              <a:t>Note:‘b</a:t>
            </a:r>
            <a:r>
              <a:rPr lang="en-US" sz="1000" dirty="0" smtClean="0">
                <a:latin typeface="Georgia" panose="02040502050405020303" pitchFamily="18" charset="0"/>
              </a:rPr>
              <a:t>’, meaning it’s converted to bytes.</a:t>
            </a:r>
          </a:p>
          <a:p>
            <a:endParaRPr lang="en-US" sz="1750" dirty="0" smtClean="0">
              <a:latin typeface="Georgia" panose="02040502050405020303" pitchFamily="18" charset="0"/>
            </a:endParaRPr>
          </a:p>
          <a:p>
            <a:r>
              <a:rPr lang="en-US" sz="1750" b="1" dirty="0">
                <a:latin typeface="Georgia" panose="02040502050405020303" pitchFamily="18" charset="0"/>
              </a:rPr>
              <a:t>Serialization and deserialization </a:t>
            </a:r>
          </a:p>
          <a:p>
            <a:pPr marL="0" indent="0">
              <a:buNone/>
            </a:pPr>
            <a:r>
              <a:rPr lang="en-US" sz="1750" dirty="0">
                <a:latin typeface="Georgia" panose="02040502050405020303" pitchFamily="18" charset="0"/>
              </a:rPr>
              <a:t>	Serialization is a process of converting an object into a sequence of bytes </a:t>
            </a:r>
            <a:r>
              <a:rPr lang="en-US" sz="1750" dirty="0" smtClean="0">
                <a:latin typeface="Georgia" panose="02040502050405020303" pitchFamily="18" charset="0"/>
              </a:rPr>
              <a:t>	which </a:t>
            </a:r>
            <a:r>
              <a:rPr lang="en-US" sz="1750" dirty="0">
                <a:latin typeface="Georgia" panose="02040502050405020303" pitchFamily="18" charset="0"/>
              </a:rPr>
              <a:t>can be </a:t>
            </a:r>
            <a:r>
              <a:rPr lang="en-US" sz="1750" dirty="0" smtClean="0">
                <a:latin typeface="Georgia" panose="02040502050405020303" pitchFamily="18" charset="0"/>
              </a:rPr>
              <a:t>persisted </a:t>
            </a:r>
            <a:r>
              <a:rPr lang="en-US" sz="1750" dirty="0">
                <a:latin typeface="Georgia" panose="02040502050405020303" pitchFamily="18" charset="0"/>
              </a:rPr>
              <a:t>to a disk or database or can be sent through streams. </a:t>
            </a:r>
            <a:r>
              <a:rPr lang="en-US" sz="1750" dirty="0" smtClean="0">
                <a:latin typeface="Georgia" panose="02040502050405020303" pitchFamily="18" charset="0"/>
              </a:rPr>
              <a:t>	The </a:t>
            </a:r>
            <a:r>
              <a:rPr lang="en-US" sz="1750" dirty="0">
                <a:latin typeface="Georgia" panose="02040502050405020303" pitchFamily="18" charset="0"/>
              </a:rPr>
              <a:t>reverse process of </a:t>
            </a:r>
            <a:r>
              <a:rPr lang="en-US" sz="1750" dirty="0" smtClean="0">
                <a:latin typeface="Georgia" panose="02040502050405020303" pitchFamily="18" charset="0"/>
              </a:rPr>
              <a:t>creating </a:t>
            </a:r>
            <a:r>
              <a:rPr lang="en-US" sz="1750" dirty="0">
                <a:latin typeface="Georgia" panose="02040502050405020303" pitchFamily="18" charset="0"/>
              </a:rPr>
              <a:t>object from sequence of bytes is called </a:t>
            </a:r>
            <a:r>
              <a:rPr lang="en-US" sz="1750" dirty="0" smtClean="0">
                <a:latin typeface="Georgia" panose="02040502050405020303" pitchFamily="18" charset="0"/>
              </a:rPr>
              <a:t>	deserialization</a:t>
            </a:r>
            <a:r>
              <a:rPr lang="en-US" sz="1750" dirty="0">
                <a:latin typeface="Georgia" panose="02040502050405020303" pitchFamily="18" charset="0"/>
              </a:rPr>
              <a:t>.</a:t>
            </a: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2816497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Python Pickle Module</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143000"/>
            <a:ext cx="8915400" cy="5638800"/>
          </a:xfrm>
        </p:spPr>
        <p:txBody>
          <a:bodyPr/>
          <a:lstStyle/>
          <a:p>
            <a:r>
              <a:rPr lang="en-US" sz="1750" dirty="0" smtClean="0">
                <a:latin typeface="Georgia" panose="02040502050405020303" pitchFamily="18" charset="0"/>
              </a:rPr>
              <a:t>Transfer python objects </a:t>
            </a:r>
            <a:r>
              <a:rPr lang="en-US" sz="1750" dirty="0">
                <a:latin typeface="Georgia" panose="02040502050405020303" pitchFamily="18" charset="0"/>
              </a:rPr>
              <a:t>like sets, tuples, dictionaries, etc. </a:t>
            </a:r>
            <a:r>
              <a:rPr lang="en-US" sz="1750" dirty="0" smtClean="0">
                <a:latin typeface="Georgia" panose="02040502050405020303" pitchFamily="18" charset="0"/>
              </a:rPr>
              <a:t>are possible in </a:t>
            </a:r>
            <a:r>
              <a:rPr lang="en-US" sz="1750" dirty="0" err="1" smtClean="0">
                <a:latin typeface="Georgia" panose="02040502050405020303" pitchFamily="18" charset="0"/>
              </a:rPr>
              <a:t>python.To</a:t>
            </a:r>
            <a:r>
              <a:rPr lang="en-US" sz="1750" dirty="0" smtClean="0">
                <a:latin typeface="Georgia" panose="02040502050405020303" pitchFamily="18" charset="0"/>
              </a:rPr>
              <a:t> </a:t>
            </a:r>
            <a:r>
              <a:rPr lang="en-US" sz="1750" dirty="0">
                <a:latin typeface="Georgia" panose="02040502050405020303" pitchFamily="18" charset="0"/>
              </a:rPr>
              <a:t>achieve this, you will need to import the pickle module of Python</a:t>
            </a:r>
            <a:r>
              <a:rPr lang="en-US" sz="1750" dirty="0" smtClean="0">
                <a:latin typeface="Georgia" panose="02040502050405020303" pitchFamily="18" charset="0"/>
              </a:rPr>
              <a:t>.</a:t>
            </a:r>
          </a:p>
          <a:p>
            <a:endParaRPr lang="en-US" sz="1750" dirty="0">
              <a:latin typeface="Georgia" panose="02040502050405020303" pitchFamily="18" charset="0"/>
            </a:endParaRPr>
          </a:p>
          <a:p>
            <a:r>
              <a:rPr lang="en-US" sz="1750" b="1" dirty="0">
                <a:latin typeface="Georgia" panose="02040502050405020303" pitchFamily="18" charset="0"/>
              </a:rPr>
              <a:t>Python pickle </a:t>
            </a:r>
            <a:r>
              <a:rPr lang="en-US" sz="1750" b="1" dirty="0" smtClean="0">
                <a:latin typeface="Georgia" panose="02040502050405020303" pitchFamily="18" charset="0"/>
              </a:rPr>
              <a:t>module</a:t>
            </a:r>
            <a:r>
              <a:rPr lang="en-US" sz="1750" dirty="0" smtClean="0">
                <a:latin typeface="Georgia" panose="02040502050405020303" pitchFamily="18" charset="0"/>
              </a:rPr>
              <a:t>:</a:t>
            </a:r>
          </a:p>
          <a:p>
            <a:pPr marL="0" indent="0">
              <a:buNone/>
            </a:pPr>
            <a:r>
              <a:rPr lang="en-US" sz="1750" dirty="0">
                <a:latin typeface="Georgia" panose="02040502050405020303" pitchFamily="18" charset="0"/>
              </a:rPr>
              <a:t>	</a:t>
            </a:r>
            <a:r>
              <a:rPr lang="en-US" sz="1750" dirty="0" smtClean="0">
                <a:latin typeface="Georgia" panose="02040502050405020303" pitchFamily="18" charset="0"/>
              </a:rPr>
              <a:t>Python </a:t>
            </a:r>
            <a:r>
              <a:rPr lang="en-US" sz="1750" dirty="0">
                <a:latin typeface="Georgia" panose="02040502050405020303" pitchFamily="18" charset="0"/>
              </a:rPr>
              <a:t>pickle module comes into picture when you are actually serializing or </a:t>
            </a:r>
            <a:r>
              <a:rPr lang="en-US" sz="1750" dirty="0" smtClean="0">
                <a:latin typeface="Georgia" panose="02040502050405020303" pitchFamily="18" charset="0"/>
              </a:rPr>
              <a:t>	de-serializing </a:t>
            </a:r>
            <a:r>
              <a:rPr lang="en-US" sz="1750" dirty="0">
                <a:latin typeface="Georgia" panose="02040502050405020303" pitchFamily="18" charset="0"/>
              </a:rPr>
              <a:t>objects in python</a:t>
            </a:r>
            <a:r>
              <a:rPr lang="en-US" sz="1750" dirty="0" smtClean="0">
                <a:latin typeface="Georgia" panose="02040502050405020303" pitchFamily="18" charset="0"/>
              </a:rPr>
              <a:t>.</a:t>
            </a:r>
          </a:p>
          <a:p>
            <a:pPr marL="0" indent="0">
              <a:buNone/>
            </a:pPr>
            <a:r>
              <a:rPr lang="en-US" sz="1750" dirty="0">
                <a:latin typeface="Georgia" panose="02040502050405020303" pitchFamily="18" charset="0"/>
              </a:rPr>
              <a:t>	import pickle</a:t>
            </a:r>
          </a:p>
          <a:p>
            <a:pPr marL="0" indent="0">
              <a:buNone/>
            </a:pPr>
            <a:r>
              <a:rPr lang="en-US" sz="1750" dirty="0">
                <a:latin typeface="Georgia" panose="02040502050405020303" pitchFamily="18" charset="0"/>
              </a:rPr>
              <a:t> </a:t>
            </a:r>
            <a:r>
              <a:rPr lang="en-US" sz="1750" dirty="0" smtClean="0">
                <a:latin typeface="Georgia" panose="02040502050405020303" pitchFamily="18" charset="0"/>
              </a:rPr>
              <a:t>	</a:t>
            </a:r>
            <a:r>
              <a:rPr lang="en-US" sz="1750" dirty="0" err="1" smtClean="0">
                <a:solidFill>
                  <a:srgbClr val="0000CC"/>
                </a:solidFill>
                <a:latin typeface="Georgia" panose="02040502050405020303" pitchFamily="18" charset="0"/>
              </a:rPr>
              <a:t>mylist</a:t>
            </a:r>
            <a:r>
              <a:rPr lang="en-US" sz="1750" dirty="0">
                <a:solidFill>
                  <a:srgbClr val="0000CC"/>
                </a:solidFill>
                <a:latin typeface="Georgia" panose="02040502050405020303" pitchFamily="18" charset="0"/>
              </a:rPr>
              <a:t>=[1,2,'abc</a:t>
            </a:r>
            <a:r>
              <a:rPr lang="en-US" sz="1750" dirty="0" smtClean="0">
                <a:solidFill>
                  <a:srgbClr val="0000CC"/>
                </a:solidFill>
                <a:latin typeface="Georgia" panose="02040502050405020303" pitchFamily="18" charset="0"/>
              </a:rPr>
              <a:t>']</a:t>
            </a:r>
          </a:p>
          <a:p>
            <a:pPr marL="0" indent="0">
              <a:buNone/>
            </a:pPr>
            <a:r>
              <a:rPr lang="en-US" sz="1750" dirty="0">
                <a:solidFill>
                  <a:srgbClr val="0000CC"/>
                </a:solidFill>
                <a:latin typeface="Georgia" panose="02040502050405020303" pitchFamily="18" charset="0"/>
              </a:rPr>
              <a:t>	</a:t>
            </a:r>
            <a:r>
              <a:rPr lang="en-US" sz="1750" dirty="0" err="1" smtClean="0">
                <a:solidFill>
                  <a:srgbClr val="0000CC"/>
                </a:solidFill>
                <a:latin typeface="Georgia" panose="02040502050405020303" pitchFamily="18" charset="0"/>
              </a:rPr>
              <a:t>mymsg</a:t>
            </a:r>
            <a:r>
              <a:rPr lang="en-US" sz="1750" dirty="0" smtClean="0">
                <a:solidFill>
                  <a:srgbClr val="0000CC"/>
                </a:solidFill>
                <a:latin typeface="Georgia" panose="02040502050405020303" pitchFamily="18" charset="0"/>
              </a:rPr>
              <a:t> </a:t>
            </a:r>
            <a:r>
              <a:rPr lang="en-US" sz="1750" dirty="0">
                <a:solidFill>
                  <a:srgbClr val="0000CC"/>
                </a:solidFill>
                <a:latin typeface="Georgia" panose="02040502050405020303" pitchFamily="18" charset="0"/>
              </a:rPr>
              <a:t>= </a:t>
            </a:r>
            <a:r>
              <a:rPr lang="en-US" sz="1750" dirty="0" err="1">
                <a:solidFill>
                  <a:srgbClr val="0000CC"/>
                </a:solidFill>
                <a:latin typeface="Georgia" panose="02040502050405020303" pitchFamily="18" charset="0"/>
              </a:rPr>
              <a:t>pickle.dumps</a:t>
            </a:r>
            <a:r>
              <a:rPr lang="en-US" sz="1750" dirty="0">
                <a:solidFill>
                  <a:srgbClr val="0000CC"/>
                </a:solidFill>
                <a:latin typeface="Georgia" panose="02040502050405020303" pitchFamily="18" charset="0"/>
              </a:rPr>
              <a:t>(</a:t>
            </a:r>
            <a:r>
              <a:rPr lang="en-US" sz="1750" dirty="0" err="1">
                <a:solidFill>
                  <a:srgbClr val="0000CC"/>
                </a:solidFill>
                <a:latin typeface="Georgia" panose="02040502050405020303" pitchFamily="18" charset="0"/>
              </a:rPr>
              <a:t>mylist</a:t>
            </a:r>
            <a:r>
              <a:rPr lang="en-US" sz="1750" dirty="0">
                <a:solidFill>
                  <a:srgbClr val="0000CC"/>
                </a:solidFill>
                <a:latin typeface="Georgia" panose="02040502050405020303" pitchFamily="18" charset="0"/>
              </a:rPr>
              <a:t>) </a:t>
            </a:r>
            <a:endParaRPr lang="en-US" sz="1750" dirty="0" smtClean="0">
              <a:solidFill>
                <a:srgbClr val="0000CC"/>
              </a:solidFill>
              <a:latin typeface="Georgia" panose="02040502050405020303" pitchFamily="18" charset="0"/>
            </a:endParaRPr>
          </a:p>
          <a:p>
            <a:pPr marL="0" indent="0">
              <a:buNone/>
            </a:pPr>
            <a:r>
              <a:rPr lang="en-US" sz="1750" dirty="0">
                <a:solidFill>
                  <a:srgbClr val="0000CC"/>
                </a:solidFill>
                <a:latin typeface="Georgia" panose="02040502050405020303" pitchFamily="18" charset="0"/>
              </a:rPr>
              <a:t>	</a:t>
            </a:r>
            <a:r>
              <a:rPr lang="en-US" sz="1750" dirty="0" smtClean="0">
                <a:solidFill>
                  <a:srgbClr val="0000CC"/>
                </a:solidFill>
                <a:latin typeface="Georgia" panose="02040502050405020303" pitchFamily="18" charset="0"/>
              </a:rPr>
              <a:t>print(</a:t>
            </a:r>
            <a:r>
              <a:rPr lang="en-US" sz="1750" dirty="0" err="1" smtClean="0">
                <a:solidFill>
                  <a:srgbClr val="0000CC"/>
                </a:solidFill>
                <a:latin typeface="Georgia" panose="02040502050405020303" pitchFamily="18" charset="0"/>
              </a:rPr>
              <a:t>mymsg</a:t>
            </a:r>
            <a:r>
              <a:rPr lang="en-US" sz="1750" dirty="0" smtClean="0">
                <a:solidFill>
                  <a:srgbClr val="0000CC"/>
                </a:solidFill>
                <a:latin typeface="Georgia" panose="02040502050405020303" pitchFamily="18" charset="0"/>
              </a:rPr>
              <a:t>)</a:t>
            </a:r>
          </a:p>
          <a:p>
            <a:pPr marL="0" indent="0">
              <a:buNone/>
            </a:pPr>
            <a:r>
              <a:rPr lang="en-US" sz="1750" b="1" dirty="0">
                <a:solidFill>
                  <a:srgbClr val="0000CC"/>
                </a:solidFill>
                <a:latin typeface="Georgia" panose="02040502050405020303" pitchFamily="18" charset="0"/>
              </a:rPr>
              <a:t>	</a:t>
            </a:r>
            <a:r>
              <a:rPr lang="en-US" sz="1750" b="1" dirty="0" smtClean="0">
                <a:solidFill>
                  <a:srgbClr val="0000CC"/>
                </a:solidFill>
                <a:latin typeface="Georgia" panose="02040502050405020303" pitchFamily="18" charset="0"/>
              </a:rPr>
              <a:t>OUTPUT</a:t>
            </a:r>
            <a:r>
              <a:rPr lang="en-US" sz="1750" b="1" dirty="0">
                <a:solidFill>
                  <a:srgbClr val="0000CC"/>
                </a:solidFill>
                <a:latin typeface="Georgia" panose="02040502050405020303" pitchFamily="18" charset="0"/>
              </a:rPr>
              <a:t>:</a:t>
            </a:r>
            <a:r>
              <a:rPr lang="en-US" sz="1750" dirty="0">
                <a:solidFill>
                  <a:srgbClr val="0000CC"/>
                </a:solidFill>
                <a:latin typeface="Georgia" panose="02040502050405020303" pitchFamily="18" charset="0"/>
              </a:rPr>
              <a:t> </a:t>
            </a:r>
            <a:r>
              <a:rPr lang="en-US" sz="1750" u="sng" dirty="0">
                <a:solidFill>
                  <a:srgbClr val="00B050"/>
                </a:solidFill>
                <a:latin typeface="Georgia" panose="02040502050405020303" pitchFamily="18" charset="0"/>
              </a:rPr>
              <a:t>b</a:t>
            </a:r>
            <a:r>
              <a:rPr lang="en-US" sz="1750" dirty="0">
                <a:solidFill>
                  <a:srgbClr val="0000CC"/>
                </a:solidFill>
                <a:latin typeface="Georgia" panose="02040502050405020303" pitchFamily="18" charset="0"/>
              </a:rPr>
              <a:t>’x80x03]qx00(Kx01Kx02Xx03x00x00x00abcqx01e.’</a:t>
            </a:r>
          </a:p>
          <a:p>
            <a:pPr lvl="2"/>
            <a:r>
              <a:rPr lang="en-US" sz="1000" dirty="0" err="1" smtClean="0">
                <a:latin typeface="Georgia" panose="02040502050405020303" pitchFamily="18" charset="0"/>
              </a:rPr>
              <a:t>Note:‘b</a:t>
            </a:r>
            <a:r>
              <a:rPr lang="en-US" sz="1000" dirty="0" smtClean="0">
                <a:latin typeface="Georgia" panose="02040502050405020303" pitchFamily="18" charset="0"/>
              </a:rPr>
              <a:t>’, meaning it’s converted to bytes.</a:t>
            </a:r>
          </a:p>
          <a:p>
            <a:endParaRPr lang="en-US" sz="1750" dirty="0" smtClean="0">
              <a:latin typeface="Georgia" panose="02040502050405020303" pitchFamily="18" charset="0"/>
            </a:endParaRPr>
          </a:p>
          <a:p>
            <a:r>
              <a:rPr lang="en-US" sz="1750" b="1" dirty="0">
                <a:latin typeface="Georgia" panose="02040502050405020303" pitchFamily="18" charset="0"/>
              </a:rPr>
              <a:t>Serialization and deserialization </a:t>
            </a:r>
          </a:p>
          <a:p>
            <a:pPr marL="0" indent="0">
              <a:buNone/>
            </a:pPr>
            <a:r>
              <a:rPr lang="en-US" sz="1750" dirty="0">
                <a:latin typeface="Georgia" panose="02040502050405020303" pitchFamily="18" charset="0"/>
              </a:rPr>
              <a:t>	Serialization is a process of converting an object into a sequence of bytes </a:t>
            </a:r>
            <a:r>
              <a:rPr lang="en-US" sz="1750" dirty="0" smtClean="0">
                <a:latin typeface="Georgia" panose="02040502050405020303" pitchFamily="18" charset="0"/>
              </a:rPr>
              <a:t>	which </a:t>
            </a:r>
            <a:r>
              <a:rPr lang="en-US" sz="1750" dirty="0">
                <a:latin typeface="Georgia" panose="02040502050405020303" pitchFamily="18" charset="0"/>
              </a:rPr>
              <a:t>can be </a:t>
            </a:r>
            <a:r>
              <a:rPr lang="en-US" sz="1750" dirty="0" smtClean="0">
                <a:latin typeface="Georgia" panose="02040502050405020303" pitchFamily="18" charset="0"/>
              </a:rPr>
              <a:t>persisted </a:t>
            </a:r>
            <a:r>
              <a:rPr lang="en-US" sz="1750" dirty="0">
                <a:latin typeface="Georgia" panose="02040502050405020303" pitchFamily="18" charset="0"/>
              </a:rPr>
              <a:t>to a disk or database or can be sent through streams. </a:t>
            </a:r>
            <a:r>
              <a:rPr lang="en-US" sz="1750" dirty="0" smtClean="0">
                <a:latin typeface="Georgia" panose="02040502050405020303" pitchFamily="18" charset="0"/>
              </a:rPr>
              <a:t>	The </a:t>
            </a:r>
            <a:r>
              <a:rPr lang="en-US" sz="1750" dirty="0">
                <a:latin typeface="Georgia" panose="02040502050405020303" pitchFamily="18" charset="0"/>
              </a:rPr>
              <a:t>reverse process of </a:t>
            </a:r>
            <a:r>
              <a:rPr lang="en-US" sz="1750" dirty="0" smtClean="0">
                <a:latin typeface="Georgia" panose="02040502050405020303" pitchFamily="18" charset="0"/>
              </a:rPr>
              <a:t>creating </a:t>
            </a:r>
            <a:r>
              <a:rPr lang="en-US" sz="1750" dirty="0">
                <a:latin typeface="Georgia" panose="02040502050405020303" pitchFamily="18" charset="0"/>
              </a:rPr>
              <a:t>object from sequence of bytes is called </a:t>
            </a:r>
            <a:r>
              <a:rPr lang="en-US" sz="1750" dirty="0" smtClean="0">
                <a:latin typeface="Georgia" panose="02040502050405020303" pitchFamily="18" charset="0"/>
              </a:rPr>
              <a:t>	deserialization</a:t>
            </a:r>
            <a:r>
              <a:rPr lang="en-US" sz="1750" dirty="0">
                <a:latin typeface="Georgia" panose="02040502050405020303" pitchFamily="18" charset="0"/>
              </a:rPr>
              <a:t>.</a:t>
            </a: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261298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52400" y="1143000"/>
            <a:ext cx="8998527" cy="5715000"/>
          </a:xfrm>
        </p:spPr>
        <p:txBody>
          <a:bodyPr anchor="ctr"/>
          <a:lstStyle/>
          <a:p>
            <a:pPr marL="0" indent="0" algn="ctr">
              <a:buNone/>
            </a:pPr>
            <a:r>
              <a:rPr lang="en-US" altLang="en-US" sz="4800" b="1" dirty="0" smtClean="0">
                <a:latin typeface="Algerian" panose="04020705040A02060702" pitchFamily="82" charset="0"/>
                <a:cs typeface="Courier New" panose="02070309020205020404" pitchFamily="49" charset="0"/>
              </a:rPr>
              <a:t>NETWORKING</a:t>
            </a:r>
            <a:endParaRPr lang="en-US" altLang="en-US" sz="4800" dirty="0">
              <a:latin typeface="Georgia" panose="02040502050405020303" pitchFamily="18" charset="0"/>
            </a:endParaRPr>
          </a:p>
        </p:txBody>
      </p:sp>
      <p:sp>
        <p:nvSpPr>
          <p:cNvPr id="2" name="Title 1"/>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Networking</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p:txBody>
          <a:bodyPr/>
          <a:lstStyle/>
          <a:p>
            <a:r>
              <a:rPr lang="en-US" altLang="en-US" dirty="0">
                <a:latin typeface="Georgia" panose="02040502050405020303" pitchFamily="18" charset="0"/>
              </a:rPr>
              <a:t>NETWORKING - </a:t>
            </a:r>
            <a:r>
              <a:rPr lang="en-US" altLang="en-US">
                <a:latin typeface="Georgia" panose="02040502050405020303" pitchFamily="18" charset="0"/>
              </a:rPr>
              <a:t>Socket </a:t>
            </a:r>
            <a:r>
              <a:rPr lang="en-US" altLang="en-US" smtClean="0">
                <a:latin typeface="Georgia" panose="02040502050405020303" pitchFamily="18" charset="0"/>
              </a:rPr>
              <a:t>Programming</a:t>
            </a:r>
          </a:p>
          <a:p>
            <a:r>
              <a:rPr lang="en-US" altLang="en-US" smtClean="0">
                <a:latin typeface="Georgia" panose="02040502050405020303" pitchFamily="18" charset="0"/>
              </a:rPr>
              <a:t>Sockets</a:t>
            </a:r>
            <a:endParaRPr lang="en-US" altLang="en-US" dirty="0">
              <a:latin typeface="Georgia" panose="02040502050405020303" pitchFamily="18" charset="0"/>
            </a:endParaRPr>
          </a:p>
          <a:p>
            <a:r>
              <a:rPr lang="en-US" altLang="en-US" dirty="0" smtClean="0">
                <a:latin typeface="Georgia" panose="02040502050405020303" pitchFamily="18" charset="0"/>
              </a:rPr>
              <a:t>Socket </a:t>
            </a:r>
            <a:r>
              <a:rPr lang="en-US" altLang="en-US" dirty="0">
                <a:latin typeface="Georgia" panose="02040502050405020303" pitchFamily="18" charset="0"/>
              </a:rPr>
              <a:t>Module</a:t>
            </a:r>
          </a:p>
          <a:p>
            <a:r>
              <a:rPr lang="en-US" altLang="en-US" dirty="0">
                <a:latin typeface="Georgia" panose="02040502050405020303" pitchFamily="18" charset="0"/>
              </a:rPr>
              <a:t>SERVER</a:t>
            </a:r>
          </a:p>
          <a:p>
            <a:r>
              <a:rPr lang="en-US" altLang="en-US" dirty="0" smtClean="0">
                <a:latin typeface="Georgia" panose="02040502050405020303" pitchFamily="18" charset="0"/>
              </a:rPr>
              <a:t>CLIENT</a:t>
            </a:r>
            <a:endParaRPr lang="en-US" altLang="en-US" dirty="0">
              <a:latin typeface="Georgia" panose="02040502050405020303" pitchFamily="18" charset="0"/>
            </a:endParaRPr>
          </a:p>
          <a:p>
            <a:r>
              <a:rPr lang="en-US" altLang="en-US" dirty="0">
                <a:latin typeface="Georgia" panose="02040502050405020303" pitchFamily="18" charset="0"/>
              </a:rPr>
              <a:t>Establish client server connection</a:t>
            </a:r>
          </a:p>
          <a:p>
            <a:r>
              <a:rPr lang="en-US" altLang="en-US" dirty="0">
                <a:latin typeface="Georgia" panose="02040502050405020303" pitchFamily="18" charset="0"/>
              </a:rPr>
              <a:t>Transferring Python Objects</a:t>
            </a:r>
          </a:p>
          <a:p>
            <a:r>
              <a:rPr lang="en-US" altLang="en-US" dirty="0">
                <a:latin typeface="Georgia" panose="02040502050405020303" pitchFamily="18" charset="0"/>
              </a:rPr>
              <a:t>Python Pickle Module</a:t>
            </a:r>
            <a:endParaRPr lang="en-US" altLang="en-US" dirty="0" smtClean="0">
              <a:latin typeface="Georgia" panose="02040502050405020303" pitchFamily="18" charset="0"/>
            </a:endParaRPr>
          </a:p>
        </p:txBody>
      </p:sp>
    </p:spTree>
    <p:extLst>
      <p:ext uri="{BB962C8B-B14F-4D97-AF65-F5344CB8AC3E}">
        <p14:creationId xmlns:p14="http://schemas.microsoft.com/office/powerpoint/2010/main" val="1150625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NETWORKING - Socket Programming</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smtClean="0">
                <a:latin typeface="Georgia" panose="02040502050405020303" pitchFamily="18" charset="0"/>
              </a:rPr>
              <a:t>The </a:t>
            </a:r>
            <a:r>
              <a:rPr lang="en-US" sz="1800" dirty="0">
                <a:latin typeface="Georgia" panose="02040502050405020303" pitchFamily="18" charset="0"/>
              </a:rPr>
              <a:t>term computer networking refers to linking multiple devices so that they can readily share information and software resources</a:t>
            </a:r>
            <a:r>
              <a:rPr lang="en-US" sz="1800" dirty="0" smtClean="0">
                <a:latin typeface="Georgia" panose="02040502050405020303" pitchFamily="18" charset="0"/>
              </a:rPr>
              <a:t>.</a:t>
            </a:r>
          </a:p>
          <a:p>
            <a:endParaRPr lang="en-US" sz="1800" dirty="0">
              <a:latin typeface="Georgia" panose="02040502050405020303" pitchFamily="18" charset="0"/>
            </a:endParaRPr>
          </a:p>
          <a:p>
            <a:r>
              <a:rPr lang="en-US" sz="1800" dirty="0" smtClean="0">
                <a:latin typeface="Georgia" panose="02040502050405020303" pitchFamily="18" charset="0"/>
              </a:rPr>
              <a:t>Socket </a:t>
            </a:r>
            <a:r>
              <a:rPr lang="en-US" sz="1800" dirty="0">
                <a:latin typeface="Georgia" panose="02040502050405020303" pitchFamily="18" charset="0"/>
              </a:rPr>
              <a:t>programming is a way of connecting two nodes on a network to communicate with each other. One socket(node) listens on a particular port at an IP, while other socket reaches out to the other to form a connection. Server forms the listener socket while client reaches out to the server</a:t>
            </a:r>
            <a:r>
              <a:rPr lang="en-US" sz="1800" dirty="0" smtClean="0">
                <a:latin typeface="Georgia" panose="02040502050405020303" pitchFamily="18" charset="0"/>
              </a:rPr>
              <a:t>.</a:t>
            </a:r>
            <a:endParaRPr lang="en-US" sz="18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52800"/>
            <a:ext cx="4185962"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19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SocketS</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066800"/>
            <a:ext cx="8915400" cy="5638800"/>
          </a:xfrm>
        </p:spPr>
        <p:txBody>
          <a:bodyPr/>
          <a:lstStyle/>
          <a:p>
            <a:pPr indent="-274320"/>
            <a:r>
              <a:rPr lang="en-US" sz="1800" dirty="0">
                <a:latin typeface="Georgia" panose="02040502050405020303" pitchFamily="18" charset="0"/>
              </a:rPr>
              <a:t>sockets are interior endpoints built for sending and receiving data. A single network will have two sockets, one for each communicating device or program. </a:t>
            </a:r>
            <a:endParaRPr lang="en-US" sz="1800" dirty="0" smtClean="0">
              <a:latin typeface="Georgia" panose="02040502050405020303" pitchFamily="18" charset="0"/>
            </a:endParaRPr>
          </a:p>
          <a:p>
            <a:pPr indent="-274320"/>
            <a:endParaRPr lang="en-US" sz="1800" dirty="0">
              <a:latin typeface="Georgia" panose="02040502050405020303" pitchFamily="18" charset="0"/>
            </a:endParaRPr>
          </a:p>
          <a:p>
            <a:pPr indent="-274320"/>
            <a:r>
              <a:rPr lang="en-US" sz="1800" dirty="0" smtClean="0">
                <a:latin typeface="Georgia" panose="02040502050405020303" pitchFamily="18" charset="0"/>
              </a:rPr>
              <a:t>These </a:t>
            </a:r>
            <a:r>
              <a:rPr lang="en-US" sz="1800" dirty="0">
                <a:latin typeface="Georgia" panose="02040502050405020303" pitchFamily="18" charset="0"/>
              </a:rPr>
              <a:t>sockets are a combination of an IP address and a Port</a:t>
            </a:r>
            <a:r>
              <a:rPr lang="en-US" sz="1800" dirty="0" smtClean="0">
                <a:latin typeface="Georgia" panose="02040502050405020303" pitchFamily="18" charset="0"/>
              </a:rPr>
              <a:t>.</a:t>
            </a:r>
          </a:p>
          <a:p>
            <a:pPr indent="-274320"/>
            <a:endParaRPr lang="en-US" sz="1800" dirty="0">
              <a:latin typeface="Georgia" panose="02040502050405020303" pitchFamily="18" charset="0"/>
            </a:endParaRPr>
          </a:p>
          <a:p>
            <a:pPr indent="-274320"/>
            <a:r>
              <a:rPr lang="en-US" sz="1800" dirty="0">
                <a:latin typeface="Georgia" panose="02040502050405020303" pitchFamily="18" charset="0"/>
              </a:rPr>
              <a:t>A single device can have ‘n’ number of sockets based on the port number that is being used. </a:t>
            </a:r>
            <a:endParaRPr lang="en-US" sz="1800" dirty="0" smtClean="0">
              <a:latin typeface="Georgia" panose="02040502050405020303" pitchFamily="18" charset="0"/>
            </a:endParaRPr>
          </a:p>
          <a:p>
            <a:pPr indent="-274320"/>
            <a:endParaRPr lang="en-US" sz="1800" dirty="0">
              <a:latin typeface="Georgia" panose="02040502050405020303" pitchFamily="18" charset="0"/>
            </a:endParaRPr>
          </a:p>
          <a:p>
            <a:pPr indent="-274320"/>
            <a:r>
              <a:rPr lang="en-US" sz="1800" dirty="0">
                <a:latin typeface="Georgia" panose="02040502050405020303" pitchFamily="18" charset="0"/>
              </a:rPr>
              <a:t>Different ports are available for different types of protocols.</a:t>
            </a: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55991136"/>
              </p:ext>
            </p:extLst>
          </p:nvPr>
        </p:nvGraphicFramePr>
        <p:xfrm>
          <a:off x="381000" y="3886200"/>
          <a:ext cx="8534400" cy="2966720"/>
        </p:xfrm>
        <a:graphic>
          <a:graphicData uri="http://schemas.openxmlformats.org/drawingml/2006/table">
            <a:tbl>
              <a:tblPr firstRow="1" bandRow="1">
                <a:tableStyleId>{3B4B98B0-60AC-42C2-AFA5-B58CD77FA1E5}</a:tableStyleId>
              </a:tblPr>
              <a:tblGrid>
                <a:gridCol w="1371600"/>
                <a:gridCol w="1676400"/>
                <a:gridCol w="2895600"/>
                <a:gridCol w="2590800"/>
              </a:tblGrid>
              <a:tr h="370840">
                <a:tc>
                  <a:txBody>
                    <a:bodyPr/>
                    <a:lstStyle/>
                    <a:p>
                      <a:r>
                        <a:rPr lang="en-US" sz="1600" dirty="0" smtClean="0">
                          <a:solidFill>
                            <a:srgbClr val="000000"/>
                          </a:solidFill>
                          <a:latin typeface="Georgia" panose="02040502050405020303" pitchFamily="18" charset="0"/>
                          <a:ea typeface="+mn-ea"/>
                          <a:cs typeface="+mn-cs"/>
                        </a:rPr>
                        <a:t>Protocol</a:t>
                      </a:r>
                      <a:endParaRPr lang="en-US" sz="1600" dirty="0">
                        <a:solidFill>
                          <a:srgbClr val="000000"/>
                        </a:solidFill>
                        <a:latin typeface="Georgia" panose="02040502050405020303" pitchFamily="18" charset="0"/>
                        <a:ea typeface="+mn-ea"/>
                        <a:cs typeface="+mn-cs"/>
                      </a:endParaRPr>
                    </a:p>
                  </a:txBody>
                  <a:tcPr/>
                </a:tc>
                <a:tc>
                  <a:txBody>
                    <a:bodyPr/>
                    <a:lstStyle/>
                    <a:p>
                      <a:r>
                        <a:rPr lang="en-US" sz="1600" dirty="0" err="1" smtClean="0">
                          <a:solidFill>
                            <a:srgbClr val="000000"/>
                          </a:solidFill>
                          <a:latin typeface="Georgia" panose="02040502050405020303" pitchFamily="18" charset="0"/>
                          <a:ea typeface="+mn-ea"/>
                          <a:cs typeface="+mn-cs"/>
                        </a:rPr>
                        <a:t>PortNumber</a:t>
                      </a:r>
                      <a:endParaRPr lang="en-US" sz="1600" dirty="0">
                        <a:solidFill>
                          <a:srgbClr val="000000"/>
                        </a:solidFill>
                        <a:latin typeface="Georgia" panose="02040502050405020303" pitchFamily="18" charset="0"/>
                        <a:ea typeface="+mn-ea"/>
                        <a:cs typeface="+mn-cs"/>
                      </a:endParaRPr>
                    </a:p>
                  </a:txBody>
                  <a:tcPr/>
                </a:tc>
                <a:tc>
                  <a:txBody>
                    <a:bodyPr/>
                    <a:lstStyle/>
                    <a:p>
                      <a:r>
                        <a:rPr lang="en-US" sz="1600" dirty="0" smtClean="0">
                          <a:solidFill>
                            <a:srgbClr val="000000"/>
                          </a:solidFill>
                          <a:latin typeface="Georgia" panose="02040502050405020303" pitchFamily="18" charset="0"/>
                          <a:ea typeface="+mn-ea"/>
                          <a:cs typeface="+mn-cs"/>
                        </a:rPr>
                        <a:t>Python Library</a:t>
                      </a:r>
                      <a:endParaRPr lang="en-US" sz="1600" dirty="0">
                        <a:solidFill>
                          <a:srgbClr val="000000"/>
                        </a:solidFill>
                        <a:latin typeface="Georgia" panose="02040502050405020303" pitchFamily="18" charset="0"/>
                        <a:ea typeface="+mn-ea"/>
                        <a:cs typeface="+mn-cs"/>
                      </a:endParaRPr>
                    </a:p>
                  </a:txBody>
                  <a:tcPr/>
                </a:tc>
                <a:tc>
                  <a:txBody>
                    <a:bodyPr/>
                    <a:lstStyle/>
                    <a:p>
                      <a:r>
                        <a:rPr lang="en-US" sz="1600" dirty="0" smtClean="0">
                          <a:solidFill>
                            <a:srgbClr val="000000"/>
                          </a:solidFill>
                          <a:latin typeface="Georgia" panose="02040502050405020303" pitchFamily="18" charset="0"/>
                          <a:ea typeface="+mn-ea"/>
                          <a:cs typeface="+mn-cs"/>
                        </a:rPr>
                        <a:t>Function</a:t>
                      </a:r>
                      <a:endParaRPr lang="en-US" sz="1600" dirty="0">
                        <a:solidFill>
                          <a:srgbClr val="000000"/>
                        </a:solidFill>
                        <a:latin typeface="Georgia" panose="02040502050405020303" pitchFamily="18" charset="0"/>
                        <a:ea typeface="+mn-ea"/>
                        <a:cs typeface="+mn-cs"/>
                      </a:endParaRPr>
                    </a:p>
                  </a:txBody>
                  <a:tcPr/>
                </a:tc>
              </a:tr>
              <a:tr h="370840">
                <a:tc>
                  <a:txBody>
                    <a:bodyPr/>
                    <a:lstStyle/>
                    <a:p>
                      <a:r>
                        <a:rPr lang="en-US" sz="1600" dirty="0" smtClean="0">
                          <a:latin typeface="Georgia" panose="02040502050405020303" pitchFamily="18" charset="0"/>
                        </a:rPr>
                        <a:t>HTTP</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80</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httplib,utrlib,xmlrpclib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Web Pages</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FTP</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20</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Ftblib,urllib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File Transfers</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NNTP</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119</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nntplib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Unsent news</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SMTP</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25</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smtplib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Sending Email</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Telnet</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23</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telnetlib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Command Lines</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POP3</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110</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poplib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Fetching Email</a:t>
                      </a:r>
                      <a:endParaRPr lang="en-US" sz="1600" dirty="0">
                        <a:latin typeface="Georgia" panose="02040502050405020303" pitchFamily="18" charset="0"/>
                      </a:endParaRPr>
                    </a:p>
                  </a:txBody>
                  <a:tcPr/>
                </a:tc>
              </a:tr>
              <a:tr h="370840">
                <a:tc>
                  <a:txBody>
                    <a:bodyPr/>
                    <a:lstStyle/>
                    <a:p>
                      <a:r>
                        <a:rPr lang="en-US" sz="1600" dirty="0" smtClean="0">
                          <a:latin typeface="Georgia" panose="02040502050405020303" pitchFamily="18" charset="0"/>
                        </a:rPr>
                        <a:t>Gopher</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70</a:t>
                      </a:r>
                      <a:endParaRPr lang="en-US" sz="1600" dirty="0">
                        <a:latin typeface="Georgia" panose="02040502050405020303" pitchFamily="18" charset="0"/>
                      </a:endParaRPr>
                    </a:p>
                  </a:txBody>
                  <a:tcPr/>
                </a:tc>
                <a:tc>
                  <a:txBody>
                    <a:bodyPr/>
                    <a:lstStyle/>
                    <a:p>
                      <a:r>
                        <a:rPr lang="en-US" sz="1600" dirty="0" err="1" smtClean="0">
                          <a:latin typeface="Georgia" panose="02040502050405020303" pitchFamily="18" charset="0"/>
                        </a:rPr>
                        <a:t>gopherlib</a:t>
                      </a:r>
                      <a:endParaRPr lang="en-US" sz="1600" dirty="0">
                        <a:latin typeface="Georgia" panose="02040502050405020303" pitchFamily="18" charset="0"/>
                      </a:endParaRPr>
                    </a:p>
                  </a:txBody>
                  <a:tcPr/>
                </a:tc>
                <a:tc>
                  <a:txBody>
                    <a:bodyPr/>
                    <a:lstStyle/>
                    <a:p>
                      <a:r>
                        <a:rPr lang="en-US" sz="1600" dirty="0" smtClean="0">
                          <a:latin typeface="Georgia" panose="02040502050405020303" pitchFamily="18" charset="0"/>
                        </a:rPr>
                        <a:t>Document Transfer</a:t>
                      </a:r>
                      <a:endParaRPr lang="en-US" sz="1600" dirty="0">
                        <a:latin typeface="Georgia" panose="02040502050405020303" pitchFamily="18" charset="0"/>
                      </a:endParaRPr>
                    </a:p>
                  </a:txBody>
                  <a:tcPr/>
                </a:tc>
              </a:tr>
            </a:tbl>
          </a:graphicData>
        </a:graphic>
      </p:graphicFrame>
    </p:spTree>
    <p:extLst>
      <p:ext uri="{BB962C8B-B14F-4D97-AF65-F5344CB8AC3E}">
        <p14:creationId xmlns:p14="http://schemas.microsoft.com/office/powerpoint/2010/main" val="334753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Socket Module</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562600"/>
          </a:xfrm>
        </p:spPr>
        <p:txBody>
          <a:bodyPr/>
          <a:lstStyle/>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93539470"/>
              </p:ext>
            </p:extLst>
          </p:nvPr>
        </p:nvGraphicFramePr>
        <p:xfrm>
          <a:off x="381000" y="1397000"/>
          <a:ext cx="8534400" cy="5347065"/>
        </p:xfrm>
        <a:graphic>
          <a:graphicData uri="http://schemas.openxmlformats.org/drawingml/2006/table">
            <a:tbl>
              <a:tblPr firstRow="1" bandRow="1">
                <a:tableStyleId>{3B4B98B0-60AC-42C2-AFA5-B58CD77FA1E5}</a:tableStyleId>
              </a:tblPr>
              <a:tblGrid>
                <a:gridCol w="2644588"/>
                <a:gridCol w="5889812"/>
              </a:tblGrid>
              <a:tr h="584200">
                <a:tc>
                  <a:txBody>
                    <a:bodyPr/>
                    <a:lstStyle/>
                    <a:p>
                      <a:pPr algn="ctr"/>
                      <a:r>
                        <a:rPr lang="en-US" dirty="0">
                          <a:effectLst/>
                          <a:latin typeface="Georgia" panose="02040502050405020303" pitchFamily="18" charset="0"/>
                        </a:rPr>
                        <a:t>Methods</a:t>
                      </a:r>
                    </a:p>
                  </a:txBody>
                  <a:tcPr marL="47625" anchor="ctr"/>
                </a:tc>
                <a:tc>
                  <a:txBody>
                    <a:bodyPr/>
                    <a:lstStyle/>
                    <a:p>
                      <a:pPr algn="ctr"/>
                      <a:r>
                        <a:rPr lang="en-US" dirty="0">
                          <a:effectLst/>
                          <a:latin typeface="Georgia" panose="02040502050405020303" pitchFamily="18" charset="0"/>
                        </a:rPr>
                        <a:t>Description</a:t>
                      </a:r>
                    </a:p>
                  </a:txBody>
                  <a:tcPr marL="47625" anchor="ctr"/>
                </a:tc>
              </a:tr>
              <a:tr h="714829">
                <a:tc>
                  <a:txBody>
                    <a:bodyPr/>
                    <a:lstStyle/>
                    <a:p>
                      <a:pPr algn="ctr"/>
                      <a:r>
                        <a:rPr lang="en-US" i="1" dirty="0">
                          <a:effectLst/>
                          <a:latin typeface="Georgia" panose="02040502050405020303" pitchFamily="18" charset="0"/>
                        </a:rPr>
                        <a:t>socket.socket()</a:t>
                      </a:r>
                      <a:endParaRPr lang="en-US" dirty="0">
                        <a:effectLst/>
                        <a:latin typeface="Georgia" panose="02040502050405020303" pitchFamily="18" charset="0"/>
                      </a:endParaRPr>
                    </a:p>
                  </a:txBody>
                  <a:tcPr marL="47625" anchor="ctr"/>
                </a:tc>
                <a:tc>
                  <a:txBody>
                    <a:bodyPr/>
                    <a:lstStyle/>
                    <a:p>
                      <a:r>
                        <a:rPr lang="en-US" dirty="0">
                          <a:effectLst/>
                          <a:latin typeface="Georgia" panose="02040502050405020303" pitchFamily="18" charset="0"/>
                        </a:rPr>
                        <a:t>used to create sockets (required on both server as well as client ends to create sockets)</a:t>
                      </a:r>
                    </a:p>
                  </a:txBody>
                  <a:tcPr marL="47625" anchor="ctr"/>
                </a:tc>
              </a:tr>
              <a:tr h="714829">
                <a:tc>
                  <a:txBody>
                    <a:bodyPr/>
                    <a:lstStyle/>
                    <a:p>
                      <a:pPr algn="ctr"/>
                      <a:r>
                        <a:rPr lang="en-US" i="1">
                          <a:effectLst/>
                          <a:latin typeface="Georgia" panose="02040502050405020303" pitchFamily="18" charset="0"/>
                        </a:rPr>
                        <a:t>socket.accept()</a:t>
                      </a:r>
                      <a:endParaRPr lang="en-US">
                        <a:effectLst/>
                        <a:latin typeface="Georgia" panose="02040502050405020303" pitchFamily="18" charset="0"/>
                      </a:endParaRPr>
                    </a:p>
                  </a:txBody>
                  <a:tcPr marL="47625" anchor="ctr"/>
                </a:tc>
                <a:tc>
                  <a:txBody>
                    <a:bodyPr/>
                    <a:lstStyle/>
                    <a:p>
                      <a:r>
                        <a:rPr lang="en-US">
                          <a:effectLst/>
                          <a:latin typeface="Georgia" panose="02040502050405020303" pitchFamily="18" charset="0"/>
                        </a:rPr>
                        <a:t>used to accept a connection. It returns a pair of values (conn, address) where conn is a new socket object for sending or receiving data and address is the address of the socket present at the other end of the connection</a:t>
                      </a:r>
                    </a:p>
                  </a:txBody>
                  <a:tcPr marL="47625" anchor="ctr"/>
                </a:tc>
              </a:tr>
              <a:tr h="714829">
                <a:tc>
                  <a:txBody>
                    <a:bodyPr/>
                    <a:lstStyle/>
                    <a:p>
                      <a:pPr algn="ctr"/>
                      <a:r>
                        <a:rPr lang="en-US" i="1">
                          <a:effectLst/>
                          <a:latin typeface="Georgia" panose="02040502050405020303" pitchFamily="18" charset="0"/>
                        </a:rPr>
                        <a:t>socket.bind()</a:t>
                      </a:r>
                      <a:endParaRPr lang="en-US">
                        <a:effectLst/>
                        <a:latin typeface="Georgia" panose="02040502050405020303" pitchFamily="18" charset="0"/>
                      </a:endParaRPr>
                    </a:p>
                  </a:txBody>
                  <a:tcPr marL="47625" anchor="ctr"/>
                </a:tc>
                <a:tc>
                  <a:txBody>
                    <a:bodyPr/>
                    <a:lstStyle/>
                    <a:p>
                      <a:r>
                        <a:rPr lang="en-US">
                          <a:effectLst/>
                          <a:latin typeface="Georgia" panose="02040502050405020303" pitchFamily="18" charset="0"/>
                        </a:rPr>
                        <a:t>used to bind to the address that is specified as a parameter</a:t>
                      </a:r>
                    </a:p>
                  </a:txBody>
                  <a:tcPr marL="47625" anchor="ctr"/>
                </a:tc>
              </a:tr>
              <a:tr h="714829">
                <a:tc>
                  <a:txBody>
                    <a:bodyPr/>
                    <a:lstStyle/>
                    <a:p>
                      <a:pPr algn="ctr"/>
                      <a:r>
                        <a:rPr lang="en-US" i="1">
                          <a:effectLst/>
                          <a:latin typeface="Georgia" panose="02040502050405020303" pitchFamily="18" charset="0"/>
                        </a:rPr>
                        <a:t>socket.close()</a:t>
                      </a:r>
                      <a:endParaRPr lang="en-US">
                        <a:effectLst/>
                        <a:latin typeface="Georgia" panose="02040502050405020303" pitchFamily="18" charset="0"/>
                      </a:endParaRPr>
                    </a:p>
                  </a:txBody>
                  <a:tcPr marL="47625" anchor="ctr"/>
                </a:tc>
                <a:tc>
                  <a:txBody>
                    <a:bodyPr/>
                    <a:lstStyle/>
                    <a:p>
                      <a:r>
                        <a:rPr lang="en-US">
                          <a:effectLst/>
                          <a:latin typeface="Georgia" panose="02040502050405020303" pitchFamily="18" charset="0"/>
                        </a:rPr>
                        <a:t>used to mark the socket as closed</a:t>
                      </a:r>
                    </a:p>
                  </a:txBody>
                  <a:tcPr marL="47625" anchor="ctr"/>
                </a:tc>
              </a:tr>
              <a:tr h="714829">
                <a:tc>
                  <a:txBody>
                    <a:bodyPr/>
                    <a:lstStyle/>
                    <a:p>
                      <a:pPr algn="ctr"/>
                      <a:r>
                        <a:rPr lang="en-US" i="1">
                          <a:effectLst/>
                          <a:latin typeface="Georgia" panose="02040502050405020303" pitchFamily="18" charset="0"/>
                        </a:rPr>
                        <a:t>socket.connect()</a:t>
                      </a:r>
                      <a:endParaRPr lang="en-US">
                        <a:effectLst/>
                        <a:latin typeface="Georgia" panose="02040502050405020303" pitchFamily="18" charset="0"/>
                      </a:endParaRPr>
                    </a:p>
                  </a:txBody>
                  <a:tcPr marL="47625" anchor="ctr"/>
                </a:tc>
                <a:tc>
                  <a:txBody>
                    <a:bodyPr/>
                    <a:lstStyle/>
                    <a:p>
                      <a:r>
                        <a:rPr lang="en-US">
                          <a:effectLst/>
                          <a:latin typeface="Georgia" panose="02040502050405020303" pitchFamily="18" charset="0"/>
                        </a:rPr>
                        <a:t>used to connect to a remote address specified as the parameter</a:t>
                      </a:r>
                    </a:p>
                  </a:txBody>
                  <a:tcPr marL="47625" anchor="ctr"/>
                </a:tc>
              </a:tr>
              <a:tr h="714829">
                <a:tc>
                  <a:txBody>
                    <a:bodyPr/>
                    <a:lstStyle/>
                    <a:p>
                      <a:pPr algn="ctr"/>
                      <a:r>
                        <a:rPr lang="en-US" i="1">
                          <a:effectLst/>
                          <a:latin typeface="Georgia" panose="02040502050405020303" pitchFamily="18" charset="0"/>
                        </a:rPr>
                        <a:t>socket.listen()</a:t>
                      </a:r>
                      <a:endParaRPr lang="en-US">
                        <a:effectLst/>
                        <a:latin typeface="Georgia" panose="02040502050405020303" pitchFamily="18" charset="0"/>
                      </a:endParaRPr>
                    </a:p>
                  </a:txBody>
                  <a:tcPr marL="47625" anchor="ctr"/>
                </a:tc>
                <a:tc>
                  <a:txBody>
                    <a:bodyPr/>
                    <a:lstStyle/>
                    <a:p>
                      <a:r>
                        <a:rPr lang="en-US" dirty="0">
                          <a:effectLst/>
                          <a:latin typeface="Georgia" panose="02040502050405020303" pitchFamily="18" charset="0"/>
                        </a:rPr>
                        <a:t>enables the server to accept connections</a:t>
                      </a:r>
                    </a:p>
                  </a:txBody>
                  <a:tcPr marL="47625" anchor="ctr"/>
                </a:tc>
              </a:tr>
            </a:tbl>
          </a:graphicData>
        </a:graphic>
      </p:graphicFrame>
    </p:spTree>
    <p:extLst>
      <p:ext uri="{BB962C8B-B14F-4D97-AF65-F5344CB8AC3E}">
        <p14:creationId xmlns:p14="http://schemas.microsoft.com/office/powerpoint/2010/main" val="825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SERVER</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a:latin typeface="Georgia" panose="02040502050405020303" pitchFamily="18" charset="0"/>
              </a:rPr>
              <a:t>A server is either a program, a computer, or a device that is devoted to managing network resources. Servers can either be on the same device or computer or locally connected to other devices and computers or even remote. There are various types of servers such as database servers, network servers, print servers, etc.</a:t>
            </a:r>
          </a:p>
          <a:p>
            <a:endParaRPr lang="en-US" sz="1800" dirty="0">
              <a:latin typeface="Georgia" panose="02040502050405020303" pitchFamily="18" charset="0"/>
            </a:endParaRPr>
          </a:p>
          <a:p>
            <a:r>
              <a:rPr lang="en-US" sz="1600" b="1" dirty="0">
                <a:latin typeface="Georgia" panose="02040502050405020303" pitchFamily="18" charset="0"/>
              </a:rPr>
              <a:t>Connecting to a server:</a:t>
            </a:r>
          </a:p>
          <a:p>
            <a:pPr marL="0" indent="0">
              <a:buNone/>
            </a:pPr>
            <a:r>
              <a:rPr lang="en-US" sz="1600" dirty="0" smtClean="0">
                <a:latin typeface="Georgia" panose="02040502050405020303" pitchFamily="18" charset="0"/>
              </a:rPr>
              <a:t>	Note </a:t>
            </a:r>
            <a:r>
              <a:rPr lang="en-US" sz="1600" dirty="0">
                <a:latin typeface="Georgia" panose="02040502050405020303" pitchFamily="18" charset="0"/>
              </a:rPr>
              <a:t>that if any error occurs during the creation of a socket then a </a:t>
            </a:r>
            <a:r>
              <a:rPr lang="en-US" sz="1600" dirty="0" err="1" smtClean="0">
                <a:latin typeface="Georgia" panose="02040502050405020303" pitchFamily="18" charset="0"/>
              </a:rPr>
              <a:t>socket.error</a:t>
            </a:r>
            <a:r>
              <a:rPr lang="en-US" sz="1600" dirty="0" smtClean="0">
                <a:latin typeface="Georgia" panose="02040502050405020303" pitchFamily="18" charset="0"/>
              </a:rPr>
              <a:t> </a:t>
            </a:r>
            <a:r>
              <a:rPr lang="en-US" sz="1600" dirty="0">
                <a:latin typeface="Georgia" panose="02040502050405020303" pitchFamily="18" charset="0"/>
              </a:rPr>
              <a:t>is </a:t>
            </a:r>
            <a:r>
              <a:rPr lang="en-US" sz="1600" dirty="0" smtClean="0">
                <a:latin typeface="Georgia" panose="02040502050405020303" pitchFamily="18" charset="0"/>
              </a:rPr>
              <a:t>       	thrown </a:t>
            </a:r>
            <a:r>
              <a:rPr lang="en-US" sz="1600" dirty="0">
                <a:latin typeface="Georgia" panose="02040502050405020303" pitchFamily="18" charset="0"/>
              </a:rPr>
              <a:t>and we can only connect to a server by knowing it’s </a:t>
            </a:r>
            <a:r>
              <a:rPr lang="en-US" sz="1600" dirty="0" err="1">
                <a:latin typeface="Georgia" panose="02040502050405020303" pitchFamily="18" charset="0"/>
              </a:rPr>
              <a:t>ip</a:t>
            </a:r>
            <a:r>
              <a:rPr lang="en-US" sz="1600" dirty="0">
                <a:latin typeface="Georgia" panose="02040502050405020303" pitchFamily="18" charset="0"/>
              </a:rPr>
              <a:t>. You can find the </a:t>
            </a:r>
            <a:r>
              <a:rPr lang="en-US" sz="1600" dirty="0" err="1">
                <a:latin typeface="Georgia" panose="02040502050405020303" pitchFamily="18" charset="0"/>
              </a:rPr>
              <a:t>ip</a:t>
            </a:r>
            <a:r>
              <a:rPr lang="en-US" sz="1600" dirty="0">
                <a:latin typeface="Georgia" panose="02040502050405020303" pitchFamily="18" charset="0"/>
              </a:rPr>
              <a:t> of </a:t>
            </a:r>
            <a:r>
              <a:rPr lang="en-US" sz="1600" dirty="0" smtClean="0">
                <a:latin typeface="Georgia" panose="02040502050405020303" pitchFamily="18" charset="0"/>
              </a:rPr>
              <a:t>	the </a:t>
            </a:r>
            <a:r>
              <a:rPr lang="en-US" sz="1600" dirty="0">
                <a:latin typeface="Georgia" panose="02040502050405020303" pitchFamily="18" charset="0"/>
              </a:rPr>
              <a:t>server by using this :</a:t>
            </a:r>
          </a:p>
          <a:p>
            <a:endParaRPr lang="en-US" sz="1600" dirty="0">
              <a:latin typeface="Georgia" panose="02040502050405020303" pitchFamily="18" charset="0"/>
            </a:endParaRPr>
          </a:p>
          <a:p>
            <a:r>
              <a:rPr lang="en-US" sz="1600" dirty="0">
                <a:latin typeface="Georgia" panose="02040502050405020303" pitchFamily="18" charset="0"/>
              </a:rPr>
              <a:t>$ ping </a:t>
            </a:r>
            <a:r>
              <a:rPr lang="en-US" sz="1600" dirty="0" smtClean="0">
                <a:latin typeface="Georgia" panose="02040502050405020303" pitchFamily="18" charset="0"/>
                <a:hlinkClick r:id="rId3"/>
              </a:rPr>
              <a:t>www.google.com</a:t>
            </a:r>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166798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SERVER</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a:latin typeface="Georgia" panose="02040502050405020303" pitchFamily="18" charset="0"/>
              </a:rPr>
              <a:t>A </a:t>
            </a:r>
            <a:r>
              <a:rPr lang="en-US" sz="1800">
                <a:latin typeface="Georgia" panose="02040502050405020303" pitchFamily="18" charset="0"/>
              </a:rPr>
              <a:t>server </a:t>
            </a:r>
            <a:r>
              <a:rPr lang="en-US" sz="1800" smtClean="0">
                <a:latin typeface="Georgia" panose="02040502050405020303" pitchFamily="18" charset="0"/>
              </a:rPr>
              <a:t>has a </a:t>
            </a:r>
            <a:r>
              <a:rPr lang="en-US" sz="1800" dirty="0">
                <a:latin typeface="Georgia" panose="02040502050405020303" pitchFamily="18" charset="0"/>
              </a:rPr>
              <a:t>bind() method which binds it to a specific </a:t>
            </a:r>
            <a:r>
              <a:rPr lang="en-US" sz="1800" dirty="0" err="1">
                <a:latin typeface="Georgia" panose="02040502050405020303" pitchFamily="18" charset="0"/>
              </a:rPr>
              <a:t>ip</a:t>
            </a:r>
            <a:r>
              <a:rPr lang="en-US" sz="1800" dirty="0">
                <a:latin typeface="Georgia" panose="02040502050405020303" pitchFamily="18" charset="0"/>
              </a:rPr>
              <a:t> and port so that it can listen to incoming requests on that </a:t>
            </a:r>
            <a:r>
              <a:rPr lang="en-US" sz="1800" dirty="0" err="1">
                <a:latin typeface="Georgia" panose="02040502050405020303" pitchFamily="18" charset="0"/>
              </a:rPr>
              <a:t>ip</a:t>
            </a:r>
            <a:r>
              <a:rPr lang="en-US" sz="1800" dirty="0">
                <a:latin typeface="Georgia" panose="02040502050405020303" pitchFamily="18" charset="0"/>
              </a:rPr>
              <a:t> and port</a:t>
            </a:r>
            <a:r>
              <a:rPr lang="en-US" sz="1800" dirty="0" smtClean="0">
                <a:latin typeface="Georgia" panose="02040502050405020303" pitchFamily="18" charset="0"/>
              </a:rPr>
              <a:t>.</a:t>
            </a:r>
          </a:p>
          <a:p>
            <a:r>
              <a:rPr lang="en-US" sz="1800" dirty="0" smtClean="0">
                <a:latin typeface="Georgia" panose="02040502050405020303" pitchFamily="18" charset="0"/>
              </a:rPr>
              <a:t>A </a:t>
            </a:r>
            <a:r>
              <a:rPr lang="en-US" sz="1800" dirty="0">
                <a:latin typeface="Georgia" panose="02040502050405020303" pitchFamily="18" charset="0"/>
              </a:rPr>
              <a:t>server has a listen() method which puts the server into listen mode. This allows the server to listen to incoming connections. </a:t>
            </a:r>
            <a:endParaRPr lang="en-US" sz="1800" dirty="0" smtClean="0">
              <a:latin typeface="Georgia" panose="02040502050405020303" pitchFamily="18" charset="0"/>
            </a:endParaRPr>
          </a:p>
          <a:p>
            <a:r>
              <a:rPr lang="en-US" sz="1800" dirty="0" smtClean="0">
                <a:latin typeface="Georgia" panose="02040502050405020303" pitchFamily="18" charset="0"/>
              </a:rPr>
              <a:t>And </a:t>
            </a:r>
            <a:r>
              <a:rPr lang="en-US" sz="1800" dirty="0">
                <a:latin typeface="Georgia" panose="02040502050405020303" pitchFamily="18" charset="0"/>
              </a:rPr>
              <a:t>last a server has an accept() and close() method. The accept method initiates a connection with the client and the close method closes the connection with the client.</a:t>
            </a:r>
          </a:p>
          <a:p>
            <a:endParaRPr lang="en-US" sz="1800" dirty="0">
              <a:latin typeface="Georgia" panose="02040502050405020303" pitchFamily="18" charset="0"/>
            </a:endParaRPr>
          </a:p>
          <a:p>
            <a:pPr marL="457200" lvl="1" indent="0">
              <a:buNone/>
            </a:pPr>
            <a:r>
              <a:rPr lang="en-US" sz="1600" dirty="0" smtClean="0">
                <a:solidFill>
                  <a:srgbClr val="0000CC"/>
                </a:solidFill>
                <a:latin typeface="Georgia" panose="02040502050405020303" pitchFamily="18" charset="0"/>
              </a:rPr>
              <a:t>import </a:t>
            </a:r>
            <a:r>
              <a:rPr lang="en-US" sz="1600" dirty="0">
                <a:solidFill>
                  <a:srgbClr val="0000CC"/>
                </a:solidFill>
                <a:latin typeface="Georgia" panose="02040502050405020303" pitchFamily="18" charset="0"/>
              </a:rPr>
              <a:t>socket</a:t>
            </a:r>
            <a:br>
              <a:rPr lang="en-US" sz="1600" dirty="0">
                <a:solidFill>
                  <a:srgbClr val="0000CC"/>
                </a:solidFill>
                <a:latin typeface="Georgia" panose="02040502050405020303" pitchFamily="18" charset="0"/>
              </a:rPr>
            </a:br>
            <a:r>
              <a:rPr lang="en-US" sz="1600" dirty="0">
                <a:solidFill>
                  <a:srgbClr val="0000CC"/>
                </a:solidFill>
                <a:latin typeface="Georgia" panose="02040502050405020303" pitchFamily="18" charset="0"/>
              </a:rPr>
              <a:t>s= socket.socket(</a:t>
            </a:r>
            <a:r>
              <a:rPr lang="en-US" sz="1600" dirty="0" err="1">
                <a:solidFill>
                  <a:srgbClr val="0000CC"/>
                </a:solidFill>
                <a:latin typeface="Georgia" panose="02040502050405020303" pitchFamily="18" charset="0"/>
              </a:rPr>
              <a:t>socket.AF_INET,socket.SOCK_STREAM</a:t>
            </a:r>
            <a:r>
              <a:rPr lang="en-US" sz="1600" dirty="0">
                <a:solidFill>
                  <a:srgbClr val="0000CC"/>
                </a:solidFill>
                <a:latin typeface="Georgia" panose="02040502050405020303" pitchFamily="18" charset="0"/>
              </a:rPr>
              <a:t>)</a:t>
            </a:r>
            <a:br>
              <a:rPr lang="en-US" sz="1600" dirty="0">
                <a:solidFill>
                  <a:srgbClr val="0000CC"/>
                </a:solidFill>
                <a:latin typeface="Georgia" panose="02040502050405020303" pitchFamily="18" charset="0"/>
              </a:rPr>
            </a:br>
            <a:r>
              <a:rPr lang="en-US" sz="1600" dirty="0" err="1">
                <a:solidFill>
                  <a:srgbClr val="0000CC"/>
                </a:solidFill>
                <a:latin typeface="Georgia" panose="02040502050405020303" pitchFamily="18" charset="0"/>
              </a:rPr>
              <a:t>s.bind</a:t>
            </a:r>
            <a:r>
              <a:rPr lang="en-US" sz="1600" dirty="0">
                <a:solidFill>
                  <a:srgbClr val="0000CC"/>
                </a:solidFill>
                <a:latin typeface="Georgia" panose="02040502050405020303" pitchFamily="18" charset="0"/>
              </a:rPr>
              <a:t>((</a:t>
            </a:r>
            <a:r>
              <a:rPr lang="en-US" sz="1600" dirty="0" err="1">
                <a:solidFill>
                  <a:srgbClr val="0000CC"/>
                </a:solidFill>
                <a:latin typeface="Georgia" panose="02040502050405020303" pitchFamily="18" charset="0"/>
              </a:rPr>
              <a:t>socket.gethostname</a:t>
            </a:r>
            <a:r>
              <a:rPr lang="en-US" sz="1600" dirty="0">
                <a:solidFill>
                  <a:srgbClr val="0000CC"/>
                </a:solidFill>
                <a:latin typeface="Georgia" panose="02040502050405020303" pitchFamily="18" charset="0"/>
              </a:rPr>
              <a:t>(),1234))</a:t>
            </a:r>
            <a:br>
              <a:rPr lang="en-US" sz="1600" dirty="0">
                <a:solidFill>
                  <a:srgbClr val="0000CC"/>
                </a:solidFill>
                <a:latin typeface="Georgia" panose="02040502050405020303" pitchFamily="18" charset="0"/>
              </a:rPr>
            </a:br>
            <a:r>
              <a:rPr lang="en-US" sz="1600" dirty="0" err="1" smtClean="0">
                <a:solidFill>
                  <a:srgbClr val="0000CC"/>
                </a:solidFill>
                <a:latin typeface="Georgia" panose="02040502050405020303" pitchFamily="18" charset="0"/>
              </a:rPr>
              <a:t>s.listen</a:t>
            </a:r>
            <a:r>
              <a:rPr lang="en-US" sz="1600" dirty="0" smtClean="0">
                <a:solidFill>
                  <a:srgbClr val="0000CC"/>
                </a:solidFill>
                <a:latin typeface="Georgia" panose="02040502050405020303" pitchFamily="18" charset="0"/>
              </a:rPr>
              <a:t>(2</a:t>
            </a:r>
            <a:r>
              <a:rPr lang="en-US" sz="1600" dirty="0">
                <a:solidFill>
                  <a:srgbClr val="0000CC"/>
                </a:solidFill>
                <a:latin typeface="Georgia" panose="02040502050405020303" pitchFamily="18" charset="0"/>
              </a:rPr>
              <a:t>)</a:t>
            </a:r>
            <a:br>
              <a:rPr lang="en-US" sz="1600" dirty="0">
                <a:solidFill>
                  <a:srgbClr val="0000CC"/>
                </a:solidFill>
                <a:latin typeface="Georgia" panose="02040502050405020303" pitchFamily="18" charset="0"/>
              </a:rPr>
            </a:br>
            <a:r>
              <a:rPr lang="en-US" sz="1600" dirty="0">
                <a:solidFill>
                  <a:srgbClr val="0000CC"/>
                </a:solidFill>
                <a:latin typeface="Georgia" panose="02040502050405020303" pitchFamily="18" charset="0"/>
              </a:rPr>
              <a:t>while True:</a:t>
            </a:r>
            <a:br>
              <a:rPr lang="en-US" sz="1600" dirty="0">
                <a:solidFill>
                  <a:srgbClr val="0000CC"/>
                </a:solidFill>
                <a:latin typeface="Georgia" panose="02040502050405020303" pitchFamily="18" charset="0"/>
              </a:rPr>
            </a:br>
            <a:r>
              <a:rPr lang="en-US" sz="1600" dirty="0">
                <a:solidFill>
                  <a:srgbClr val="0000CC"/>
                </a:solidFill>
                <a:latin typeface="Georgia" panose="02040502050405020303" pitchFamily="18" charset="0"/>
              </a:rPr>
              <a:t>    </a:t>
            </a:r>
            <a:r>
              <a:rPr lang="en-US" sz="1600" dirty="0" err="1">
                <a:solidFill>
                  <a:srgbClr val="0000CC"/>
                </a:solidFill>
                <a:latin typeface="Georgia" panose="02040502050405020303" pitchFamily="18" charset="0"/>
              </a:rPr>
              <a:t>clt</a:t>
            </a:r>
            <a:r>
              <a:rPr lang="en-US" sz="1600" dirty="0">
                <a:solidFill>
                  <a:srgbClr val="0000CC"/>
                </a:solidFill>
                <a:latin typeface="Georgia" panose="02040502050405020303" pitchFamily="18" charset="0"/>
              </a:rPr>
              <a:t>, </a:t>
            </a:r>
            <a:r>
              <a:rPr lang="en-US" sz="1600" dirty="0" err="1">
                <a:solidFill>
                  <a:srgbClr val="0000CC"/>
                </a:solidFill>
                <a:latin typeface="Georgia" panose="02040502050405020303" pitchFamily="18" charset="0"/>
              </a:rPr>
              <a:t>adr</a:t>
            </a:r>
            <a:r>
              <a:rPr lang="en-US" sz="1600" dirty="0">
                <a:solidFill>
                  <a:srgbClr val="0000CC"/>
                </a:solidFill>
                <a:latin typeface="Georgia" panose="02040502050405020303" pitchFamily="18" charset="0"/>
              </a:rPr>
              <a:t> = </a:t>
            </a:r>
            <a:r>
              <a:rPr lang="en-US" sz="1600" dirty="0" err="1">
                <a:solidFill>
                  <a:srgbClr val="0000CC"/>
                </a:solidFill>
                <a:latin typeface="Georgia" panose="02040502050405020303" pitchFamily="18" charset="0"/>
              </a:rPr>
              <a:t>s.accept</a:t>
            </a:r>
            <a:r>
              <a:rPr lang="en-US" sz="1600" dirty="0">
                <a:solidFill>
                  <a:srgbClr val="0000CC"/>
                </a:solidFill>
                <a:latin typeface="Georgia" panose="02040502050405020303" pitchFamily="18" charset="0"/>
              </a:rPr>
              <a:t>()</a:t>
            </a:r>
            <a:br>
              <a:rPr lang="en-US" sz="1600" dirty="0">
                <a:solidFill>
                  <a:srgbClr val="0000CC"/>
                </a:solidFill>
                <a:latin typeface="Georgia" panose="02040502050405020303" pitchFamily="18" charset="0"/>
              </a:rPr>
            </a:br>
            <a:r>
              <a:rPr lang="en-US" sz="1600" dirty="0" err="1" smtClean="0">
                <a:solidFill>
                  <a:srgbClr val="0000CC"/>
                </a:solidFill>
                <a:latin typeface="Georgia" panose="02040502050405020303" pitchFamily="18" charset="0"/>
              </a:rPr>
              <a:t>clt.send</a:t>
            </a:r>
            <a:r>
              <a:rPr lang="en-US" sz="1600" dirty="0" smtClean="0">
                <a:solidFill>
                  <a:srgbClr val="0000CC"/>
                </a:solidFill>
                <a:latin typeface="Georgia" panose="02040502050405020303" pitchFamily="18" charset="0"/>
              </a:rPr>
              <a:t>(bytes</a:t>
            </a:r>
            <a:r>
              <a:rPr lang="en-US" sz="1600" dirty="0">
                <a:solidFill>
                  <a:srgbClr val="0000CC"/>
                </a:solidFill>
                <a:latin typeface="Georgia" panose="02040502050405020303" pitchFamily="18" charset="0"/>
              </a:rPr>
              <a:t>(</a:t>
            </a:r>
            <a:r>
              <a:rPr lang="en-US" sz="1600" b="1" dirty="0">
                <a:solidFill>
                  <a:srgbClr val="0000CC"/>
                </a:solidFill>
                <a:latin typeface="Georgia" panose="02040502050405020303" pitchFamily="18" charset="0"/>
              </a:rPr>
              <a:t>"Socket Programming in Python"</a:t>
            </a:r>
            <a:r>
              <a:rPr lang="en-US" sz="1600" dirty="0">
                <a:solidFill>
                  <a:srgbClr val="0000CC"/>
                </a:solidFill>
                <a:latin typeface="Georgia" panose="02040502050405020303" pitchFamily="18" charset="0"/>
              </a:rPr>
              <a:t>,</a:t>
            </a:r>
            <a:r>
              <a:rPr lang="en-US" sz="1600" b="1" dirty="0">
                <a:solidFill>
                  <a:srgbClr val="0000CC"/>
                </a:solidFill>
                <a:latin typeface="Georgia" panose="02040502050405020303" pitchFamily="18" charset="0"/>
              </a:rPr>
              <a:t>"utf-8</a:t>
            </a:r>
            <a:r>
              <a:rPr lang="en-US" sz="1600" b="1" dirty="0" smtClean="0">
                <a:solidFill>
                  <a:srgbClr val="0000CC"/>
                </a:solidFill>
                <a:latin typeface="Georgia" panose="02040502050405020303" pitchFamily="18" charset="0"/>
              </a:rPr>
              <a:t>"</a:t>
            </a:r>
            <a:r>
              <a:rPr lang="en-US" sz="1600" dirty="0" smtClean="0">
                <a:solidFill>
                  <a:srgbClr val="0000CC"/>
                </a:solidFill>
                <a:latin typeface="Georgia" panose="02040502050405020303" pitchFamily="18" charset="0"/>
              </a:rPr>
              <a:t>))</a:t>
            </a:r>
          </a:p>
          <a:p>
            <a:endParaRPr lang="en-US" sz="1600" dirty="0">
              <a:latin typeface="Georgia" panose="02040502050405020303" pitchFamily="18" charset="0"/>
            </a:endParaRPr>
          </a:p>
          <a:p>
            <a:r>
              <a:rPr lang="en-US" sz="1600" b="1" dirty="0">
                <a:latin typeface="Georgia" panose="02040502050405020303" pitchFamily="18" charset="0"/>
              </a:rPr>
              <a:t>NOTE</a:t>
            </a:r>
            <a:r>
              <a:rPr lang="en-US" sz="1600" dirty="0">
                <a:latin typeface="Georgia" panose="02040502050405020303" pitchFamily="18" charset="0"/>
              </a:rPr>
              <a:t>:</a:t>
            </a:r>
          </a:p>
          <a:p>
            <a:pPr marL="0" indent="0">
              <a:buNone/>
            </a:pPr>
            <a:r>
              <a:rPr lang="en-US" sz="1600" dirty="0">
                <a:latin typeface="Georgia" panose="02040502050405020303" pitchFamily="18" charset="0"/>
              </a:rPr>
              <a:t> </a:t>
            </a:r>
            <a:r>
              <a:rPr lang="en-US" sz="1600" dirty="0" smtClean="0">
                <a:latin typeface="Georgia" panose="02040502050405020303" pitchFamily="18" charset="0"/>
              </a:rPr>
              <a:t>      AF_INET </a:t>
            </a:r>
            <a:r>
              <a:rPr lang="en-US" sz="1600" dirty="0">
                <a:latin typeface="Georgia" panose="02040502050405020303" pitchFamily="18" charset="0"/>
              </a:rPr>
              <a:t>refers to Address from the Internet and it requires a pair of (host, port) </a:t>
            </a:r>
            <a:r>
              <a:rPr lang="en-US" sz="1600" dirty="0" smtClean="0">
                <a:latin typeface="Georgia" panose="02040502050405020303" pitchFamily="18" charset="0"/>
              </a:rPr>
              <a:t>where </a:t>
            </a:r>
            <a:r>
              <a:rPr lang="en-US" sz="1600" dirty="0">
                <a:latin typeface="Georgia" panose="02040502050405020303" pitchFamily="18" charset="0"/>
              </a:rPr>
              <a:t>the </a:t>
            </a:r>
            <a:r>
              <a:rPr lang="en-US" sz="1600" dirty="0" smtClean="0">
                <a:latin typeface="Georgia" panose="02040502050405020303" pitchFamily="18" charset="0"/>
              </a:rPr>
              <a:t>host </a:t>
            </a:r>
            <a:r>
              <a:rPr lang="en-US" sz="1600" dirty="0">
                <a:latin typeface="Georgia" panose="02040502050405020303" pitchFamily="18" charset="0"/>
              </a:rPr>
              <a:t>can either be a URL of some particular website or its address and the </a:t>
            </a:r>
            <a:r>
              <a:rPr lang="en-US" sz="1600" dirty="0" smtClean="0">
                <a:latin typeface="Georgia" panose="02040502050405020303" pitchFamily="18" charset="0"/>
              </a:rPr>
              <a:t>port </a:t>
            </a:r>
            <a:r>
              <a:rPr lang="en-US" sz="1600" dirty="0">
                <a:latin typeface="Georgia" panose="02040502050405020303" pitchFamily="18" charset="0"/>
              </a:rPr>
              <a:t>number is an integer. SOCK_STREAM is used to create TCP Protocols.</a:t>
            </a: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4292665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client</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a:latin typeface="Georgia" panose="02040502050405020303" pitchFamily="18" charset="0"/>
              </a:rPr>
              <a:t>A client is either a computer or software that receives information or services from the server. In a client-server module, clients requests for services from servers. The best example is a web browser such as Google Chrome, Firefox, etc. These web browsers request web servers for the required web pages and services as directed by the user. Other examples include online games, online chats, etc</a:t>
            </a:r>
            <a:r>
              <a:rPr lang="en-US" sz="1800" dirty="0" smtClean="0">
                <a:latin typeface="Georgia" panose="02040502050405020303" pitchFamily="18" charset="0"/>
              </a:rPr>
              <a:t>.</a:t>
            </a:r>
          </a:p>
          <a:p>
            <a:endParaRPr lang="en-US" sz="1800" dirty="0">
              <a:latin typeface="Georgia" panose="02040502050405020303" pitchFamily="18" charset="0"/>
            </a:endParaRPr>
          </a:p>
          <a:p>
            <a:pPr marL="457200" lvl="1" indent="0">
              <a:buNone/>
            </a:pPr>
            <a:r>
              <a:rPr lang="en-US" sz="1600" smtClean="0">
                <a:solidFill>
                  <a:srgbClr val="0000CC"/>
                </a:solidFill>
                <a:latin typeface="Georgia" panose="02040502050405020303" pitchFamily="18" charset="0"/>
              </a:rPr>
              <a:t>s=</a:t>
            </a:r>
            <a:r>
              <a:rPr lang="en-US" sz="1600" dirty="0" err="1" smtClean="0">
                <a:solidFill>
                  <a:srgbClr val="0000CC"/>
                </a:solidFill>
                <a:latin typeface="Georgia" panose="02040502050405020303" pitchFamily="18" charset="0"/>
              </a:rPr>
              <a:t>socket.socket</a:t>
            </a:r>
            <a:r>
              <a:rPr lang="en-US" sz="1600" dirty="0" smtClean="0">
                <a:solidFill>
                  <a:srgbClr val="0000CC"/>
                </a:solidFill>
                <a:latin typeface="Georgia" panose="02040502050405020303" pitchFamily="18" charset="0"/>
              </a:rPr>
              <a:t>(</a:t>
            </a:r>
            <a:r>
              <a:rPr lang="en-US" sz="1600" dirty="0" err="1" smtClean="0">
                <a:solidFill>
                  <a:srgbClr val="0000CC"/>
                </a:solidFill>
                <a:latin typeface="Georgia" panose="02040502050405020303" pitchFamily="18" charset="0"/>
              </a:rPr>
              <a:t>socket.AF_INET</a:t>
            </a:r>
            <a:r>
              <a:rPr lang="en-US" sz="1600" dirty="0">
                <a:solidFill>
                  <a:srgbClr val="0000CC"/>
                </a:solidFill>
                <a:latin typeface="Georgia" panose="02040502050405020303" pitchFamily="18" charset="0"/>
              </a:rPr>
              <a:t>, </a:t>
            </a:r>
            <a:r>
              <a:rPr lang="en-US" sz="1600" dirty="0" err="1">
                <a:solidFill>
                  <a:srgbClr val="0000CC"/>
                </a:solidFill>
                <a:latin typeface="Georgia" panose="02040502050405020303" pitchFamily="18" charset="0"/>
              </a:rPr>
              <a:t>socket.SOCK_STREAM</a:t>
            </a:r>
            <a:r>
              <a:rPr lang="en-US" sz="1600" dirty="0">
                <a:solidFill>
                  <a:srgbClr val="0000CC"/>
                </a:solidFill>
                <a:latin typeface="Georgia" panose="02040502050405020303" pitchFamily="18" charset="0"/>
              </a:rPr>
              <a:t>)</a:t>
            </a:r>
          </a:p>
          <a:p>
            <a:pPr marL="457200" lvl="1" indent="0">
              <a:buNone/>
            </a:pPr>
            <a:r>
              <a:rPr lang="en-US" sz="1600" dirty="0" err="1">
                <a:solidFill>
                  <a:srgbClr val="0000CC"/>
                </a:solidFill>
                <a:latin typeface="Georgia" panose="02040502050405020303" pitchFamily="18" charset="0"/>
              </a:rPr>
              <a:t>s.connect</a:t>
            </a:r>
            <a:r>
              <a:rPr lang="en-US" sz="1600" dirty="0">
                <a:solidFill>
                  <a:srgbClr val="0000CC"/>
                </a:solidFill>
                <a:latin typeface="Georgia" panose="02040502050405020303" pitchFamily="18" charset="0"/>
              </a:rPr>
              <a:t>((</a:t>
            </a:r>
            <a:r>
              <a:rPr lang="en-US" sz="1600" dirty="0" err="1">
                <a:solidFill>
                  <a:srgbClr val="0000CC"/>
                </a:solidFill>
                <a:latin typeface="Georgia" panose="02040502050405020303" pitchFamily="18" charset="0"/>
              </a:rPr>
              <a:t>socket.gethostname</a:t>
            </a:r>
            <a:r>
              <a:rPr lang="en-US" sz="1600" dirty="0">
                <a:solidFill>
                  <a:srgbClr val="0000CC"/>
                </a:solidFill>
                <a:latin typeface="Georgia" panose="02040502050405020303" pitchFamily="18" charset="0"/>
              </a:rPr>
              <a:t>(), 2346))</a:t>
            </a:r>
          </a:p>
          <a:p>
            <a:pPr marL="457200" lvl="1" indent="0">
              <a:buNone/>
            </a:pPr>
            <a:r>
              <a:rPr lang="en-US" sz="1600" dirty="0" err="1">
                <a:solidFill>
                  <a:srgbClr val="0000CC"/>
                </a:solidFill>
                <a:latin typeface="Georgia" panose="02040502050405020303" pitchFamily="18" charset="0"/>
              </a:rPr>
              <a:t>msg</a:t>
            </a:r>
            <a:r>
              <a:rPr lang="en-US" sz="1600" dirty="0">
                <a:solidFill>
                  <a:srgbClr val="0000CC"/>
                </a:solidFill>
                <a:latin typeface="Georgia" panose="02040502050405020303" pitchFamily="18" charset="0"/>
              </a:rPr>
              <a:t>=</a:t>
            </a:r>
            <a:r>
              <a:rPr lang="en-US" sz="1600" dirty="0" err="1">
                <a:solidFill>
                  <a:srgbClr val="0000CC"/>
                </a:solidFill>
                <a:latin typeface="Georgia" panose="02040502050405020303" pitchFamily="18" charset="0"/>
              </a:rPr>
              <a:t>s.recv</a:t>
            </a:r>
            <a:r>
              <a:rPr lang="en-US" sz="1600" dirty="0">
                <a:solidFill>
                  <a:srgbClr val="0000CC"/>
                </a:solidFill>
                <a:latin typeface="Georgia" panose="02040502050405020303" pitchFamily="18" charset="0"/>
              </a:rPr>
              <a:t>(1024)</a:t>
            </a:r>
          </a:p>
          <a:p>
            <a:pPr marL="457200" lvl="1" indent="0">
              <a:buNone/>
            </a:pPr>
            <a:r>
              <a:rPr lang="en-US" sz="1600" dirty="0">
                <a:solidFill>
                  <a:srgbClr val="0000CC"/>
                </a:solidFill>
                <a:latin typeface="Georgia" panose="02040502050405020303" pitchFamily="18" charset="0"/>
              </a:rPr>
              <a:t>print(</a:t>
            </a:r>
            <a:r>
              <a:rPr lang="en-US" sz="1600" dirty="0" err="1">
                <a:solidFill>
                  <a:srgbClr val="0000CC"/>
                </a:solidFill>
                <a:latin typeface="Georgia" panose="02040502050405020303" pitchFamily="18" charset="0"/>
              </a:rPr>
              <a:t>msg.decode</a:t>
            </a:r>
            <a:r>
              <a:rPr lang="en-US" sz="1600" dirty="0">
                <a:solidFill>
                  <a:srgbClr val="0000CC"/>
                </a:solidFill>
                <a:latin typeface="Georgia" panose="02040502050405020303" pitchFamily="18" charset="0"/>
              </a:rPr>
              <a:t>("utf-8</a:t>
            </a:r>
            <a:r>
              <a:rPr lang="en-US" sz="1600" dirty="0" smtClean="0">
                <a:solidFill>
                  <a:srgbClr val="0000CC"/>
                </a:solidFill>
                <a:latin typeface="Georgia" panose="02040502050405020303" pitchFamily="18" charset="0"/>
              </a:rPr>
              <a:t>"))</a:t>
            </a:r>
          </a:p>
          <a:p>
            <a:pPr marL="457200" lvl="1" indent="0">
              <a:buNone/>
            </a:pPr>
            <a:endParaRPr lang="en-US" sz="1600" dirty="0">
              <a:latin typeface="Georgia" panose="02040502050405020303" pitchFamily="18" charset="0"/>
            </a:endParaRPr>
          </a:p>
          <a:p>
            <a:r>
              <a:rPr lang="en-US" sz="1600" b="1" dirty="0">
                <a:latin typeface="Georgia" panose="02040502050405020303" pitchFamily="18" charset="0"/>
              </a:rPr>
              <a:t>NOTE: </a:t>
            </a:r>
            <a:endParaRPr lang="en-US" sz="1600" b="1" dirty="0" smtClean="0">
              <a:latin typeface="Georgia" panose="02040502050405020303" pitchFamily="18" charset="0"/>
            </a:endParaRPr>
          </a:p>
          <a:p>
            <a:pPr marL="0" indent="0">
              <a:buNone/>
            </a:pPr>
            <a:r>
              <a:rPr lang="en-US" sz="1600" b="1" dirty="0">
                <a:latin typeface="Georgia" panose="02040502050405020303" pitchFamily="18" charset="0"/>
              </a:rPr>
              <a:t>	</a:t>
            </a:r>
            <a:r>
              <a:rPr lang="en-US" sz="1600" b="1" dirty="0" err="1" smtClean="0">
                <a:latin typeface="Georgia" panose="02040502050405020303" pitchFamily="18" charset="0"/>
              </a:rPr>
              <a:t>gethostname</a:t>
            </a:r>
            <a:r>
              <a:rPr lang="en-US" sz="1600" b="1" dirty="0" smtClean="0">
                <a:latin typeface="Georgia" panose="02040502050405020303" pitchFamily="18" charset="0"/>
              </a:rPr>
              <a:t> </a:t>
            </a:r>
            <a:r>
              <a:rPr lang="en-US" sz="1600" b="1" dirty="0">
                <a:latin typeface="Georgia" panose="02040502050405020303" pitchFamily="18" charset="0"/>
              </a:rPr>
              <a:t>is used when client and server are on </a:t>
            </a:r>
            <a:r>
              <a:rPr lang="en-US" sz="1600" b="1" dirty="0" err="1">
                <a:latin typeface="Georgia" panose="02040502050405020303" pitchFamily="18" charset="0"/>
              </a:rPr>
              <a:t>on</a:t>
            </a:r>
            <a:r>
              <a:rPr lang="en-US" sz="1600" b="1" dirty="0">
                <a:latin typeface="Georgia" panose="02040502050405020303" pitchFamily="18" charset="0"/>
              </a:rPr>
              <a:t> the same computer. </a:t>
            </a:r>
            <a:r>
              <a:rPr lang="en-US" sz="1600" b="1" dirty="0" smtClean="0">
                <a:latin typeface="Georgia" panose="02040502050405020303" pitchFamily="18" charset="0"/>
              </a:rPr>
              <a:t>(</a:t>
            </a:r>
            <a:r>
              <a:rPr lang="en-US" sz="1600" b="1" dirty="0">
                <a:latin typeface="Georgia" panose="02040502050405020303" pitchFamily="18" charset="0"/>
              </a:rPr>
              <a:t>LAN – </a:t>
            </a:r>
            <a:r>
              <a:rPr lang="en-US" sz="1600" b="1" dirty="0" err="1">
                <a:latin typeface="Georgia" panose="02040502050405020303" pitchFamily="18" charset="0"/>
              </a:rPr>
              <a:t>localip</a:t>
            </a:r>
            <a:r>
              <a:rPr lang="en-US" sz="1600" b="1" dirty="0">
                <a:latin typeface="Georgia" panose="02040502050405020303" pitchFamily="18" charset="0"/>
              </a:rPr>
              <a:t> / WAN – </a:t>
            </a:r>
            <a:r>
              <a:rPr lang="en-US" sz="1600" b="1" dirty="0" err="1">
                <a:latin typeface="Georgia" panose="02040502050405020303" pitchFamily="18" charset="0"/>
              </a:rPr>
              <a:t>publicip</a:t>
            </a:r>
            <a:r>
              <a:rPr lang="en-US" sz="1600" b="1" dirty="0">
                <a:latin typeface="Georgia" panose="02040502050405020303" pitchFamily="18" charset="0"/>
              </a:rPr>
              <a:t>)</a:t>
            </a:r>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p:txBody>
      </p:sp>
    </p:spTree>
    <p:extLst>
      <p:ext uri="{BB962C8B-B14F-4D97-AF65-F5344CB8AC3E}">
        <p14:creationId xmlns:p14="http://schemas.microsoft.com/office/powerpoint/2010/main" val="326951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sian_Pacific_American_Heritage_Month_presentation">
  <a:themeElements>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AsianPacAmerHerMonth_TP10131490">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anPacAmerHerMonth_TP10131490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AsianPacAmerHerMonth_TP10131490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AsianPacAmerHerMonth_TP10131490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AsianPacAmerHerMonth_TP10131490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5133</TotalTime>
  <Words>710</Words>
  <Application>Microsoft Office PowerPoint</Application>
  <PresentationFormat>On-screen Show (4:3)</PresentationFormat>
  <Paragraphs>204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Asian_Pacific_American_Heritage_Month_presentation</vt:lpstr>
      <vt:lpstr>Python</vt:lpstr>
      <vt:lpstr> </vt:lpstr>
      <vt:lpstr>Networking</vt:lpstr>
      <vt:lpstr>NETWORKING - Socket Programming</vt:lpstr>
      <vt:lpstr>SocketS</vt:lpstr>
      <vt:lpstr>Socket Module</vt:lpstr>
      <vt:lpstr>SERVER</vt:lpstr>
      <vt:lpstr>SERVER</vt:lpstr>
      <vt:lpstr>client</vt:lpstr>
      <vt:lpstr>Establish client server connection</vt:lpstr>
      <vt:lpstr>Transferring Python Objects</vt:lpstr>
      <vt:lpstr>Python Pickle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Amudha</dc:creator>
  <cp:lastModifiedBy>Amudha</cp:lastModifiedBy>
  <cp:revision>200</cp:revision>
  <dcterms:created xsi:type="dcterms:W3CDTF">2019-12-03T05:00:24Z</dcterms:created>
  <dcterms:modified xsi:type="dcterms:W3CDTF">2019-12-23T04:38:17Z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TC101314901033</vt:lpwstr>
  </property>
</Properties>
</file>