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69" r:id="rId3"/>
    <p:sldId id="261" r:id="rId4"/>
    <p:sldId id="271" r:id="rId5"/>
    <p:sldId id="305" r:id="rId6"/>
    <p:sldId id="306" r:id="rId7"/>
    <p:sldId id="272" r:id="rId8"/>
    <p:sldId id="273" r:id="rId9"/>
    <p:sldId id="318" r:id="rId10"/>
    <p:sldId id="296" r:id="rId11"/>
    <p:sldId id="297" r:id="rId12"/>
    <p:sldId id="274" r:id="rId13"/>
    <p:sldId id="321" r:id="rId14"/>
    <p:sldId id="298" r:id="rId15"/>
    <p:sldId id="316" r:id="rId16"/>
    <p:sldId id="279" r:id="rId17"/>
    <p:sldId id="285" r:id="rId18"/>
    <p:sldId id="288" r:id="rId19"/>
    <p:sldId id="295" r:id="rId20"/>
    <p:sldId id="287" r:id="rId21"/>
    <p:sldId id="283" r:id="rId22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9933"/>
    <a:srgbClr val="FFFF43"/>
    <a:srgbClr val="0033CC"/>
    <a:srgbClr val="FFFF00"/>
    <a:srgbClr val="8EC000"/>
    <a:srgbClr val="7CA8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63" autoAdjust="0"/>
    <p:restoredTop sz="88566" autoAdjust="0"/>
  </p:normalViewPr>
  <p:slideViewPr>
    <p:cSldViewPr>
      <p:cViewPr varScale="1">
        <p:scale>
          <a:sx n="71" d="100"/>
          <a:sy n="71" d="100"/>
        </p:scale>
        <p:origin x="960" y="78"/>
      </p:cViewPr>
      <p:guideLst>
        <p:guide orient="horz" pos="2432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BFECAFE0-DC55-4E9B-871A-10C2C294CA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6832B-84F8-41F5-9132-7A855904E7C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87B20-81BE-49BA-9D75-1BE1D97EBB0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0A5F8-E6C8-40A4-B981-1485B99C296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20E51-44F2-418F-A47D-29D300B87EA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91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72CCC5-303C-498B-9AA2-EA10741A7F6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018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B016F-3A87-47E6-99C9-086FE0F0238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0789F-F08C-4B9E-A17F-D548B4D3F6B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021FC6-AB6B-4CAA-8D70-BB6B8EBB979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F7605-B4CA-4ADC-BDF4-C93C0062291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ACD51C-89B3-451E-BEC9-F54AF0FCA6F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6EAC6D-0FFE-475D-BF65-F8A87F9123F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03901C-0396-4BF9-903E-ADAA5857D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89D03-E76A-4418-958B-2DD36E5A568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FAB16-5E89-4B49-B5EA-18996D5BB41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41388-41E0-44AB-AF76-2486F278858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F613F-083F-45A3-91BE-B6E5511BF8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DACC95-53D7-4BEA-A781-166230E22D3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860825-7F1B-479F-BF17-8868C176FBC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224D03-7463-479F-AD3D-7A8C600FA8F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9B4D7-24FE-4D2B-9281-0CEF183A19E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426A0-48B1-4A4E-9DAA-436B2BF3EB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CDEC8-BC23-43E0-A444-31FC38FF39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0E35-E11A-4896-8094-61F804C1EA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FF8EB-5A5D-4FAF-9D64-B75E73B2886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20749-C135-49D3-B66A-A2BF416A38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9D528-761E-44AE-9188-56B628B563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79EBD-F89A-4CA5-AA11-4EE48D0FA7D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32148-55AF-4F02-91AB-CF99B2BF4EA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64130-B502-4049-890B-1C6C09A6C37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E8881-385C-417A-9694-ECBA1273ED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609AD-1F38-4408-A3AC-F25D5053F5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DC2B3-D1E7-4784-87DD-713C8E8788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7BE648-BA76-41F1-8CC6-30703E89C85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0CBC35CF-A5FE-4891-A02F-FE30D4829F20}" type="slidenum">
              <a:rPr lang="es-ES" sz="1400"/>
              <a:pPr algn="r">
                <a:defRPr/>
              </a:pPr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grpSp>
        <p:nvGrpSpPr>
          <p:cNvPr id="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s-ES" sz="3200" b="1"/>
          </a:p>
        </p:txBody>
      </p:sp>
      <p:grpSp>
        <p:nvGrpSpPr>
          <p:cNvPr id="1074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grpSp>
          <p:nvGrpSpPr>
            <p:cNvPr id="1117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grpSp>
          <p:nvGrpSpPr>
            <p:cNvPr id="1120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121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122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123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grpSp>
        <p:nvGrpSpPr>
          <p:cNvPr id="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5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6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7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8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9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1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83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84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85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slide" Target="slide16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gmd.C-GMDSA-3876\FileNet\Configuraci&#243;n%20local\Archivos%20temporales%20de%20Internet\Capacitaci&#243;n%20CMMI\7.0.1.9.R22%20Plantilla%20de%20Lista%20incidencias.xl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19100" y="1549400"/>
            <a:ext cx="76962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6000" dirty="0">
                <a:solidFill>
                  <a:srgbClr val="000066"/>
                </a:solidFill>
                <a:ea typeface="ＭＳ Ｐゴシック" pitchFamily="112" charset="-128"/>
              </a:rPr>
              <a:t>Proceso de Gestión de Cambios a Requerimientos</a:t>
            </a:r>
          </a:p>
        </p:txBody>
      </p:sp>
      <p:grpSp>
        <p:nvGrpSpPr>
          <p:cNvPr id="14341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4342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3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4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5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6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7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8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9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0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1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2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3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4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5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6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7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8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9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0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1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2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3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4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5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6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7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8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9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0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1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2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3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4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5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6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7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8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9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0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1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2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3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4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5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6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7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8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9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0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1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2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3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4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5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6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7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8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9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0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1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2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3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4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5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6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7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8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9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0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1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2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3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4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5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6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7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8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9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0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1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2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3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4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5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6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7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8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9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0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1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2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3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4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5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6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7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8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9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0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1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2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3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4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5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6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7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8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9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50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51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52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53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04DA6ABD-AF44-40F4-A8F5-872213053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620876"/>
            <a:ext cx="7400925" cy="2968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4. Entradas y salidas del proceso</a:t>
            </a:r>
          </a:p>
        </p:txBody>
      </p:sp>
      <p:grpSp>
        <p:nvGrpSpPr>
          <p:cNvPr id="23556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3557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58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59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0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1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2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3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4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5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6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7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8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9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0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1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2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3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4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5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6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7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8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9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0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1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2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3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4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5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6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7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8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9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0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1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2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3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4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5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6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7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8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9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0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1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2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3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4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5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6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7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8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9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0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1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2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3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4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5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6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7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8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9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0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1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2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3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4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5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6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7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8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9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0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1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2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3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4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5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6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7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8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9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0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1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2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3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4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5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6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7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8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9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0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1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2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3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4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5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6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7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8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9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0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1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2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3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4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5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6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7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8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24579" name="AutoShape 13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s-PE" sz="1600" b="1"/>
              <a:t>Entradas:</a:t>
            </a:r>
            <a:br>
              <a:rPr lang="es-PE" sz="1600"/>
            </a:br>
            <a:r>
              <a:rPr lang="es-PE" sz="1600"/>
              <a:t>- Plan del Proyecto</a:t>
            </a:r>
          </a:p>
          <a:p>
            <a:pPr algn="l">
              <a:buFontTx/>
              <a:buChar char="-"/>
            </a:pPr>
            <a:r>
              <a:rPr lang="es-PE" sz="1600"/>
              <a:t>Solicitud de Cambios </a:t>
            </a:r>
          </a:p>
          <a:p>
            <a:pPr algn="l"/>
            <a:r>
              <a:rPr lang="es-PE" sz="1600"/>
              <a:t>a requerimientos</a:t>
            </a:r>
          </a:p>
          <a:p>
            <a:pPr algn="l">
              <a:buFontTx/>
              <a:buChar char="-"/>
            </a:pPr>
            <a:endParaRPr lang="es-ES" sz="1600"/>
          </a:p>
        </p:txBody>
      </p:sp>
      <p:sp>
        <p:nvSpPr>
          <p:cNvPr id="24580" name="AutoShape 15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/>
              <a:t>Proceso de Gestión de Cambios a Requerimientos</a:t>
            </a:r>
            <a:endParaRPr lang="es-ES" sz="1600"/>
          </a:p>
        </p:txBody>
      </p:sp>
      <p:sp>
        <p:nvSpPr>
          <p:cNvPr id="24581" name="AutoShape 17"/>
          <p:cNvSpPr>
            <a:spLocks noChangeArrowheads="1"/>
          </p:cNvSpPr>
          <p:nvPr/>
        </p:nvSpPr>
        <p:spPr bwMode="auto">
          <a:xfrm>
            <a:off x="6083300" y="2060575"/>
            <a:ext cx="2809875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s-PE" sz="1600" b="1"/>
              <a:t>Salidas:</a:t>
            </a:r>
            <a:br>
              <a:rPr lang="es-PE" sz="1600"/>
            </a:br>
            <a:r>
              <a:rPr lang="es-PE" sz="1500"/>
              <a:t>- Registros de Requerimientos </a:t>
            </a:r>
          </a:p>
          <a:p>
            <a:pPr algn="l"/>
            <a:r>
              <a:rPr lang="es-PE" sz="1500"/>
              <a:t>del proyecto</a:t>
            </a:r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5. Proceso de Gestión de Cambios a Requerimientos</a:t>
            </a:r>
          </a:p>
          <a:p>
            <a:pPr lvl="1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4800">
                <a:solidFill>
                  <a:srgbClr val="000066"/>
                </a:solidFill>
                <a:ea typeface="ＭＳ Ｐゴシック" pitchFamily="112" charset="-128"/>
              </a:rPr>
              <a:t>5.1 Subprocesos</a:t>
            </a:r>
            <a:endParaRPr lang="en-US" sz="4800">
              <a:solidFill>
                <a:srgbClr val="000066"/>
              </a:solidFill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endParaRPr lang="en-US" sz="4800">
              <a:solidFill>
                <a:srgbClr val="000066"/>
              </a:solidFill>
              <a:ea typeface="ＭＳ Ｐゴシック" pitchFamily="112" charset="-128"/>
            </a:endParaRPr>
          </a:p>
        </p:txBody>
      </p: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5605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6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7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8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9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0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1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2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3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4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5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6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7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8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9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0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1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2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3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4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5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6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7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8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9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0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1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2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3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4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5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6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7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8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9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0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1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2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3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4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5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6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7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8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9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0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1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2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3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4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5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6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7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8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9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0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1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2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3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4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5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6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7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8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9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0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1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2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3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4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5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6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7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8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9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0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1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2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3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4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5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6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7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8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9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0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1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2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3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4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5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6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7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8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9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0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1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2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3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4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5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6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7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8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9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0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1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2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3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4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5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6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7632700" y="4221163"/>
            <a:ext cx="1036638" cy="830262"/>
            <a:chOff x="4586" y="2523"/>
            <a:chExt cx="653" cy="523"/>
          </a:xfrm>
        </p:grpSpPr>
        <p:pic>
          <p:nvPicPr>
            <p:cNvPr id="266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0" y="2523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76" name="Rectangle 4"/>
            <p:cNvSpPr>
              <a:spLocks noChangeArrowheads="1"/>
            </p:cNvSpPr>
            <p:nvPr/>
          </p:nvSpPr>
          <p:spPr bwMode="auto">
            <a:xfrm>
              <a:off x="4586" y="2864"/>
              <a:ext cx="6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Registro de Requerimientos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26627" name="Group 6"/>
          <p:cNvGrpSpPr>
            <a:grpSpLocks/>
          </p:cNvGrpSpPr>
          <p:nvPr/>
        </p:nvGrpSpPr>
        <p:grpSpPr bwMode="auto">
          <a:xfrm>
            <a:off x="5245100" y="2576513"/>
            <a:ext cx="963613" cy="1152525"/>
            <a:chOff x="1474" y="1389"/>
            <a:chExt cx="607" cy="726"/>
          </a:xfrm>
        </p:grpSpPr>
        <p:sp>
          <p:nvSpPr>
            <p:cNvPr id="26672" name="Rectangle 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Evaluar impacto del cambio 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73" name="Rectangle 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(4) Analista Funcional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26674" name="Rectangle 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Matriz de Trazabilidad</a:t>
              </a:r>
            </a:p>
          </p:txBody>
        </p:sp>
      </p:grpSp>
      <p:grpSp>
        <p:nvGrpSpPr>
          <p:cNvPr id="26628" name="Group 10"/>
          <p:cNvGrpSpPr>
            <a:grpSpLocks/>
          </p:cNvGrpSpPr>
          <p:nvPr/>
        </p:nvGrpSpPr>
        <p:grpSpPr bwMode="auto">
          <a:xfrm>
            <a:off x="7610475" y="2565400"/>
            <a:ext cx="963613" cy="1152525"/>
            <a:chOff x="3107" y="1389"/>
            <a:chExt cx="607" cy="726"/>
          </a:xfrm>
        </p:grpSpPr>
        <p:sp>
          <p:nvSpPr>
            <p:cNvPr id="26669" name="Rectangle 11"/>
            <p:cNvSpPr>
              <a:spLocks noChangeArrowheads="1"/>
            </p:cNvSpPr>
            <p:nvPr/>
          </p:nvSpPr>
          <p:spPr bwMode="auto">
            <a:xfrm>
              <a:off x="310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Formalizar el cambio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70" name="Rectangle 12"/>
            <p:cNvSpPr>
              <a:spLocks noChangeArrowheads="1"/>
            </p:cNvSpPr>
            <p:nvPr/>
          </p:nvSpPr>
          <p:spPr bwMode="auto">
            <a:xfrm>
              <a:off x="310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(6) Analista de 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26671" name="Rectangle 13"/>
            <p:cNvSpPr>
              <a:spLocks noChangeArrowheads="1"/>
            </p:cNvSpPr>
            <p:nvPr/>
          </p:nvSpPr>
          <p:spPr bwMode="auto">
            <a:xfrm>
              <a:off x="310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Acta de Reunión</a:t>
              </a:r>
            </a:p>
          </p:txBody>
        </p:sp>
      </p:grpSp>
      <p:cxnSp>
        <p:nvCxnSpPr>
          <p:cNvPr id="26629" name="AutoShape 14"/>
          <p:cNvCxnSpPr>
            <a:cxnSpLocks noChangeShapeType="1"/>
            <a:stCxn id="26636" idx="3"/>
            <a:endCxn id="26672" idx="1"/>
          </p:cNvCxnSpPr>
          <p:nvPr/>
        </p:nvCxnSpPr>
        <p:spPr bwMode="auto">
          <a:xfrm>
            <a:off x="5126038" y="3140075"/>
            <a:ext cx="119062" cy="14288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30" name="Text Box 15"/>
          <p:cNvSpPr txBox="1">
            <a:spLocks noChangeArrowheads="1"/>
          </p:cNvSpPr>
          <p:nvPr/>
        </p:nvSpPr>
        <p:spPr bwMode="auto">
          <a:xfrm>
            <a:off x="4984750" y="2882900"/>
            <a:ext cx="30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Si</a:t>
            </a:r>
            <a:endParaRPr lang="es-ES" sz="1000" b="1">
              <a:solidFill>
                <a:srgbClr val="000066"/>
              </a:solidFill>
            </a:endParaRPr>
          </a:p>
        </p:txBody>
      </p:sp>
      <p:sp>
        <p:nvSpPr>
          <p:cNvPr id="26631" name="Text Box 16"/>
          <p:cNvSpPr txBox="1">
            <a:spLocks noChangeArrowheads="1"/>
          </p:cNvSpPr>
          <p:nvPr/>
        </p:nvSpPr>
        <p:spPr bwMode="auto">
          <a:xfrm>
            <a:off x="4500563" y="3822700"/>
            <a:ext cx="354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No</a:t>
            </a:r>
            <a:endParaRPr lang="es-ES" sz="1000" b="1">
              <a:solidFill>
                <a:srgbClr val="000066"/>
              </a:solidFill>
            </a:endParaRPr>
          </a:p>
        </p:txBody>
      </p:sp>
      <p:cxnSp>
        <p:nvCxnSpPr>
          <p:cNvPr id="26632" name="AutoShape 17"/>
          <p:cNvCxnSpPr>
            <a:cxnSpLocks noChangeShapeType="1"/>
            <a:stCxn id="26663" idx="3"/>
            <a:endCxn id="26636" idx="1"/>
          </p:cNvCxnSpPr>
          <p:nvPr/>
        </p:nvCxnSpPr>
        <p:spPr bwMode="auto">
          <a:xfrm>
            <a:off x="3862388" y="3130550"/>
            <a:ext cx="158750" cy="952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33" name="AutoShape 18"/>
          <p:cNvSpPr>
            <a:spLocks noChangeArrowheads="1"/>
          </p:cNvSpPr>
          <p:nvPr/>
        </p:nvSpPr>
        <p:spPr bwMode="auto">
          <a:xfrm>
            <a:off x="7235825" y="6165850"/>
            <a:ext cx="1008063" cy="287338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sz="1200">
              <a:solidFill>
                <a:srgbClr val="000066"/>
              </a:solidFill>
            </a:endParaRPr>
          </a:p>
        </p:txBody>
      </p:sp>
      <p:grpSp>
        <p:nvGrpSpPr>
          <p:cNvPr id="26634" name="Group 19"/>
          <p:cNvGrpSpPr>
            <a:grpSpLocks/>
          </p:cNvGrpSpPr>
          <p:nvPr/>
        </p:nvGrpSpPr>
        <p:grpSpPr bwMode="auto">
          <a:xfrm>
            <a:off x="1762125" y="2536825"/>
            <a:ext cx="936625" cy="1152525"/>
            <a:chOff x="657" y="1389"/>
            <a:chExt cx="607" cy="726"/>
          </a:xfrm>
        </p:grpSpPr>
        <p:sp>
          <p:nvSpPr>
            <p:cNvPr id="26666" name="Rectangle 20"/>
            <p:cNvSpPr>
              <a:spLocks noChangeArrowheads="1"/>
            </p:cNvSpPr>
            <p:nvPr/>
          </p:nvSpPr>
          <p:spPr bwMode="auto">
            <a:xfrm>
              <a:off x="65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Solicitar cambio formal</a:t>
              </a:r>
              <a:r>
                <a:rPr lang="es-PE" sz="800">
                  <a:solidFill>
                    <a:srgbClr val="000066"/>
                  </a:solidFill>
                  <a:hlinkClick r:id="rId4" action="ppaction://hlinksldjump"/>
                </a:rPr>
                <a:t> 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67" name="Rectangle 21"/>
            <p:cNvSpPr>
              <a:spLocks noChangeArrowheads="1"/>
            </p:cNvSpPr>
            <p:nvPr/>
          </p:nvSpPr>
          <p:spPr bwMode="auto">
            <a:xfrm>
              <a:off x="65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(1) Analista programador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26668" name="Rectangle 22"/>
            <p:cNvSpPr>
              <a:spLocks noChangeArrowheads="1"/>
            </p:cNvSpPr>
            <p:nvPr/>
          </p:nvSpPr>
          <p:spPr bwMode="auto">
            <a:xfrm>
              <a:off x="65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sp>
        <p:nvSpPr>
          <p:cNvPr id="26635" name="AutoShape 23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1200">
                <a:solidFill>
                  <a:srgbClr val="000066"/>
                </a:solidFill>
                <a:hlinkClick r:id="rId5" action="ppaction://hlinksldjump"/>
              </a:rPr>
              <a:t>Detalle actividades</a:t>
            </a:r>
            <a:endParaRPr lang="es-ES" sz="1200">
              <a:solidFill>
                <a:srgbClr val="000066"/>
              </a:solidFill>
            </a:endParaRPr>
          </a:p>
        </p:txBody>
      </p:sp>
      <p:sp>
        <p:nvSpPr>
          <p:cNvPr id="26636" name="AutoShape 24"/>
          <p:cNvSpPr>
            <a:spLocks noChangeArrowheads="1"/>
          </p:cNvSpPr>
          <p:nvPr/>
        </p:nvSpPr>
        <p:spPr bwMode="auto">
          <a:xfrm>
            <a:off x="40338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800">
                <a:solidFill>
                  <a:srgbClr val="000066"/>
                </a:solidFill>
              </a:rPr>
              <a:t>3. Evaluar solicitud de cambio?</a:t>
            </a:r>
            <a:endParaRPr lang="es-ES" sz="800">
              <a:solidFill>
                <a:srgbClr val="000066"/>
              </a:solidFill>
            </a:endParaRPr>
          </a:p>
        </p:txBody>
      </p:sp>
      <p:cxnSp>
        <p:nvCxnSpPr>
          <p:cNvPr id="26637" name="AutoShape 25"/>
          <p:cNvCxnSpPr>
            <a:cxnSpLocks noChangeShapeType="1"/>
            <a:stCxn id="26642" idx="3"/>
            <a:endCxn id="26669" idx="1"/>
          </p:cNvCxnSpPr>
          <p:nvPr/>
        </p:nvCxnSpPr>
        <p:spPr bwMode="auto">
          <a:xfrm>
            <a:off x="7462838" y="3140075"/>
            <a:ext cx="147637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26638" name="Group 26"/>
          <p:cNvGrpSpPr>
            <a:grpSpLocks/>
          </p:cNvGrpSpPr>
          <p:nvPr/>
        </p:nvGrpSpPr>
        <p:grpSpPr bwMode="auto">
          <a:xfrm>
            <a:off x="2898775" y="2552700"/>
            <a:ext cx="963613" cy="1152525"/>
            <a:chOff x="1474" y="1389"/>
            <a:chExt cx="607" cy="726"/>
          </a:xfrm>
        </p:grpSpPr>
        <p:sp>
          <p:nvSpPr>
            <p:cNvPr id="26663" name="Rectangle 2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Informar impacto por evaluar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64" name="Rectangle 2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(2) Jefe de Proyectos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26665" name="Rectangle 2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cxnSp>
        <p:nvCxnSpPr>
          <p:cNvPr id="26639" name="AutoShape 30"/>
          <p:cNvCxnSpPr>
            <a:cxnSpLocks noChangeShapeType="1"/>
            <a:stCxn id="26666" idx="3"/>
            <a:endCxn id="26663" idx="1"/>
          </p:cNvCxnSpPr>
          <p:nvPr/>
        </p:nvCxnSpPr>
        <p:spPr bwMode="auto">
          <a:xfrm>
            <a:off x="2698750" y="3114675"/>
            <a:ext cx="200025" cy="158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cxnSp>
        <p:nvCxnSpPr>
          <p:cNvPr id="26640" name="AutoShape 34"/>
          <p:cNvCxnSpPr>
            <a:cxnSpLocks noChangeShapeType="1"/>
            <a:stCxn id="26671" idx="2"/>
          </p:cNvCxnSpPr>
          <p:nvPr/>
        </p:nvCxnSpPr>
        <p:spPr bwMode="auto">
          <a:xfrm>
            <a:off x="8093075" y="3717925"/>
            <a:ext cx="6350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1" name="AutoShape 35"/>
          <p:cNvCxnSpPr>
            <a:cxnSpLocks noChangeShapeType="1"/>
            <a:endCxn id="26676" idx="2"/>
          </p:cNvCxnSpPr>
          <p:nvPr/>
        </p:nvCxnSpPr>
        <p:spPr bwMode="auto">
          <a:xfrm flipV="1">
            <a:off x="8150225" y="5051425"/>
            <a:ext cx="158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6642" name="AutoShape 36"/>
          <p:cNvSpPr>
            <a:spLocks noChangeArrowheads="1"/>
          </p:cNvSpPr>
          <p:nvPr/>
        </p:nvSpPr>
        <p:spPr bwMode="auto">
          <a:xfrm>
            <a:off x="63706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800">
                <a:solidFill>
                  <a:srgbClr val="000066"/>
                </a:solidFill>
              </a:rPr>
              <a:t>5. Aprueba</a:t>
            </a:r>
          </a:p>
          <a:p>
            <a:r>
              <a:rPr lang="es-PE" sz="800">
                <a:solidFill>
                  <a:srgbClr val="000066"/>
                </a:solidFill>
              </a:rPr>
              <a:t>solicitud de cambio?</a:t>
            </a:r>
            <a:endParaRPr lang="es-ES" sz="800">
              <a:solidFill>
                <a:srgbClr val="000066"/>
              </a:solidFill>
            </a:endParaRPr>
          </a:p>
        </p:txBody>
      </p:sp>
      <p:cxnSp>
        <p:nvCxnSpPr>
          <p:cNvPr id="26643" name="AutoShape 37"/>
          <p:cNvCxnSpPr>
            <a:cxnSpLocks noChangeShapeType="1"/>
          </p:cNvCxnSpPr>
          <p:nvPr/>
        </p:nvCxnSpPr>
        <p:spPr bwMode="auto">
          <a:xfrm>
            <a:off x="6219825" y="3140075"/>
            <a:ext cx="147638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44" name="Text Box 38"/>
          <p:cNvSpPr txBox="1">
            <a:spLocks noChangeArrowheads="1"/>
          </p:cNvSpPr>
          <p:nvPr/>
        </p:nvSpPr>
        <p:spPr bwMode="auto">
          <a:xfrm>
            <a:off x="7356475" y="2895600"/>
            <a:ext cx="30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Si</a:t>
            </a:r>
            <a:endParaRPr lang="es-ES" sz="1000" b="1">
              <a:solidFill>
                <a:srgbClr val="000066"/>
              </a:solidFill>
            </a:endParaRPr>
          </a:p>
        </p:txBody>
      </p:sp>
      <p:grpSp>
        <p:nvGrpSpPr>
          <p:cNvPr id="26645" name="Group 39"/>
          <p:cNvGrpSpPr>
            <a:grpSpLocks/>
          </p:cNvGrpSpPr>
          <p:nvPr/>
        </p:nvGrpSpPr>
        <p:grpSpPr bwMode="auto">
          <a:xfrm>
            <a:off x="4570413" y="3573463"/>
            <a:ext cx="3178175" cy="947737"/>
            <a:chOff x="2879" y="2251"/>
            <a:chExt cx="2002" cy="597"/>
          </a:xfrm>
        </p:grpSpPr>
        <p:sp>
          <p:nvSpPr>
            <p:cNvPr id="26660" name="Line 40"/>
            <p:cNvSpPr>
              <a:spLocks noChangeShapeType="1"/>
            </p:cNvSpPr>
            <p:nvPr/>
          </p:nvSpPr>
          <p:spPr bwMode="auto">
            <a:xfrm flipV="1">
              <a:off x="2879" y="2840"/>
              <a:ext cx="2002" cy="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661" name="Line 41"/>
            <p:cNvSpPr>
              <a:spLocks noChangeShapeType="1"/>
            </p:cNvSpPr>
            <p:nvPr/>
          </p:nvSpPr>
          <p:spPr bwMode="auto">
            <a:xfrm>
              <a:off x="2879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662" name="Line 42"/>
            <p:cNvSpPr>
              <a:spLocks noChangeShapeType="1"/>
            </p:cNvSpPr>
            <p:nvPr/>
          </p:nvSpPr>
          <p:spPr bwMode="auto">
            <a:xfrm>
              <a:off x="4360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6646" name="Text Box 43"/>
          <p:cNvSpPr txBox="1">
            <a:spLocks noChangeArrowheads="1"/>
          </p:cNvSpPr>
          <p:nvPr/>
        </p:nvSpPr>
        <p:spPr bwMode="auto">
          <a:xfrm>
            <a:off x="6894513" y="3832225"/>
            <a:ext cx="354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No</a:t>
            </a:r>
            <a:endParaRPr lang="es-ES" sz="1000" b="1">
              <a:solidFill>
                <a:srgbClr val="000066"/>
              </a:solidFill>
            </a:endParaRPr>
          </a:p>
        </p:txBody>
      </p:sp>
      <p:cxnSp>
        <p:nvCxnSpPr>
          <p:cNvPr id="26647" name="AutoShape 48"/>
          <p:cNvCxnSpPr>
            <a:cxnSpLocks noChangeShapeType="1"/>
            <a:endCxn id="26666" idx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48" name="Text Box 58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>
              <a:solidFill>
                <a:schemeClr val="bg1"/>
              </a:solidFill>
            </a:endParaRPr>
          </a:p>
        </p:txBody>
      </p:sp>
      <p:grpSp>
        <p:nvGrpSpPr>
          <p:cNvPr id="26649" name="Group 59"/>
          <p:cNvGrpSpPr>
            <a:grpSpLocks/>
          </p:cNvGrpSpPr>
          <p:nvPr/>
        </p:nvGrpSpPr>
        <p:grpSpPr bwMode="auto">
          <a:xfrm>
            <a:off x="539750" y="2768600"/>
            <a:ext cx="1223963" cy="990600"/>
            <a:chOff x="1928" y="2614"/>
            <a:chExt cx="771" cy="624"/>
          </a:xfrm>
        </p:grpSpPr>
        <p:pic>
          <p:nvPicPr>
            <p:cNvPr id="26658" name="Picture 6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2" y="2614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9" name="Rectangle 61"/>
            <p:cNvSpPr>
              <a:spLocks noChangeArrowheads="1"/>
            </p:cNvSpPr>
            <p:nvPr/>
          </p:nvSpPr>
          <p:spPr bwMode="auto">
            <a:xfrm>
              <a:off x="1928" y="2955"/>
              <a:ext cx="771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 Proyecto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(Sección Gestión de Cambios a REQ)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26650" name="AutoShape 62"/>
          <p:cNvCxnSpPr>
            <a:cxnSpLocks noChangeShapeType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26651" name="Group 63"/>
          <p:cNvGrpSpPr>
            <a:grpSpLocks/>
          </p:cNvGrpSpPr>
          <p:nvPr/>
        </p:nvGrpSpPr>
        <p:grpSpPr bwMode="auto">
          <a:xfrm>
            <a:off x="684213" y="1700213"/>
            <a:ext cx="935037" cy="819150"/>
            <a:chOff x="476" y="3294"/>
            <a:chExt cx="589" cy="516"/>
          </a:xfrm>
        </p:grpSpPr>
        <p:pic>
          <p:nvPicPr>
            <p:cNvPr id="26656" name="Picture 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7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Proceso de Gestión de Proyectos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26652" name="AutoShape 66"/>
          <p:cNvCxnSpPr>
            <a:cxnSpLocks noChangeShapeType="1"/>
          </p:cNvCxnSpPr>
          <p:nvPr/>
        </p:nvCxnSpPr>
        <p:spPr bwMode="auto">
          <a:xfrm flipH="1">
            <a:off x="1149350" y="2519363"/>
            <a:ext cx="3175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6653" name="Group 63"/>
          <p:cNvGrpSpPr>
            <a:grpSpLocks/>
          </p:cNvGrpSpPr>
          <p:nvPr/>
        </p:nvGrpSpPr>
        <p:grpSpPr bwMode="auto">
          <a:xfrm>
            <a:off x="7643813" y="5357813"/>
            <a:ext cx="935037" cy="819150"/>
            <a:chOff x="476" y="3294"/>
            <a:chExt cx="589" cy="516"/>
          </a:xfrm>
        </p:grpSpPr>
        <p:pic>
          <p:nvPicPr>
            <p:cNvPr id="26654" name="Picture 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5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Proceso de Gestión de Proyectos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630" name="Group 80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547166091"/>
              </p:ext>
            </p:extLst>
          </p:nvPr>
        </p:nvGraphicFramePr>
        <p:xfrm>
          <a:off x="179388" y="1268413"/>
          <a:ext cx="8678862" cy="3541713"/>
        </p:xfrm>
        <a:graphic>
          <a:graphicData uri="http://schemas.openxmlformats.org/drawingml/2006/table">
            <a:tbl>
              <a:tblPr/>
              <a:tblGrid>
                <a:gridCol w="2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del Responsable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 programador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 jefe de proyecto  recepciona los requerimientos emitidos por los canales autorizados, según la aceptación de requerimiento y luego r</a:t>
                      </a:r>
                      <a:r>
                        <a:rPr kumimoji="0" lang="es-E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egistra</a:t>
                      </a: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la solicitud de cambio en la Plantilla de Registro de Cambios a Requerimientos de Proyectos.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Cambios a Requerimientos de Proyectos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Informar impacto por evaluar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Estimar cual es el impacto en los planes de trabajo vigentes por la actividad de evaluación de impacto de un cambio, antes de realizar la evaluación.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Determinar las actividades impactadas en los planes de trabajo vigentes y las fechas comprometidas por el estudio de impacto.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 Solicitud de Cambios a Requerimientos de Proyectos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funcional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solicitud de cambio?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Si se autoriza la evaluación de la solicitud de cambio, se envía la conformidad quedando registrado en acta vía correo electrónico.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 acta de reunión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86" name="AutoShape 576"/>
          <p:cNvSpPr>
            <a:spLocks noChangeArrowheads="1"/>
          </p:cNvSpPr>
          <p:nvPr/>
        </p:nvSpPr>
        <p:spPr bwMode="auto">
          <a:xfrm>
            <a:off x="179388" y="6400800"/>
            <a:ext cx="1008062" cy="287338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sz="1200">
              <a:solidFill>
                <a:srgbClr val="000066"/>
              </a:solidFill>
            </a:endParaRPr>
          </a:p>
        </p:txBody>
      </p:sp>
      <p:sp>
        <p:nvSpPr>
          <p:cNvPr id="27687" name="Text Box 805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801" name="Group 16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672660717"/>
              </p:ext>
            </p:extLst>
          </p:nvPr>
        </p:nvGraphicFramePr>
        <p:xfrm>
          <a:off x="179388" y="1473200"/>
          <a:ext cx="8785225" cy="2942590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del Responsable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Líder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 Matriz de Trazabilidad a Documentos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 de requerimiento es aprobada formalmente?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Formalizar el cambio de requerimiento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 acta de reunión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10" name="AutoShape 41"/>
          <p:cNvSpPr>
            <a:spLocks noChangeArrowheads="1"/>
          </p:cNvSpPr>
          <p:nvPr/>
        </p:nvSpPr>
        <p:spPr bwMode="auto">
          <a:xfrm>
            <a:off x="179388" y="6400800"/>
            <a:ext cx="1008062" cy="287338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sz="1200">
              <a:solidFill>
                <a:srgbClr val="000066"/>
              </a:solidFill>
            </a:endParaRPr>
          </a:p>
        </p:txBody>
      </p:sp>
      <p:sp>
        <p:nvSpPr>
          <p:cNvPr id="28711" name="Text Box 162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6. Métricas del proceso</a:t>
            </a:r>
          </a:p>
        </p:txBody>
      </p:sp>
      <p:grpSp>
        <p:nvGrpSpPr>
          <p:cNvPr id="29700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9701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2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3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4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5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6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7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8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9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0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1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2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3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4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5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6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7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8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9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0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1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2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3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4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5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6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7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8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9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0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1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2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3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4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5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6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7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8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9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0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1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2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3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4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5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6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7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8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9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0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1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2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3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4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5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6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7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8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9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0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1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2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3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4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5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6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7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8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9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0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1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2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3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4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5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6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7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8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9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0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1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2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3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4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5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6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7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8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9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0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1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2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3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4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5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6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7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8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9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0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1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2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3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4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5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6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7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8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9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10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11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12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2089150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23" name="Text Box 12"/>
          <p:cNvSpPr txBox="1">
            <a:spLocks noChangeArrowheads="1"/>
          </p:cNvSpPr>
          <p:nvPr/>
        </p:nvSpPr>
        <p:spPr bwMode="auto">
          <a:xfrm>
            <a:off x="1352550" y="1889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0724" name="AutoShape 154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anchor="ctr"/>
          <a:lstStyle/>
          <a:p>
            <a:pPr algn="l"/>
            <a:r>
              <a:rPr lang="es-PE" b="1"/>
              <a:t>Volatilidad de requerimientos</a:t>
            </a:r>
            <a:endParaRPr lang="es-ES" b="1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7. Artefactos del proceso</a:t>
            </a:r>
          </a:p>
        </p:txBody>
      </p:sp>
      <p:grpSp>
        <p:nvGrpSpPr>
          <p:cNvPr id="31748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1749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0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1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2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3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4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5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6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7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8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9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0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1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2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3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4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5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6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7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8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9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0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1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2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3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4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5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6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7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8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9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0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1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2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3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4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5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6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7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8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9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0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1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2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3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4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5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6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7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8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9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0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1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2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3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4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5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6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7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8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9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0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1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2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3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4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5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6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7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8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9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0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1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2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3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4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5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6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7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8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9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0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1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2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3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4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5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6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7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8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9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0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1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2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3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4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5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6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7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8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9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0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1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2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3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4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5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6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7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8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9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60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1352550" y="188913"/>
            <a:ext cx="45799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Artefactos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graphicFrame>
        <p:nvGraphicFramePr>
          <p:cNvPr id="72874" name="Group 170"/>
          <p:cNvGraphicFramePr>
            <a:graphicFrameLocks noGrp="1"/>
          </p:cNvGraphicFramePr>
          <p:nvPr>
            <p:ph/>
          </p:nvPr>
        </p:nvGraphicFramePr>
        <p:xfrm>
          <a:off x="323850" y="1408113"/>
          <a:ext cx="8228013" cy="4372611"/>
        </p:xfrm>
        <a:graphic>
          <a:graphicData uri="http://schemas.openxmlformats.org/drawingml/2006/table">
            <a:tbl>
              <a:tblPr/>
              <a:tblGrid>
                <a:gridCol w="42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0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6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Suproceso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la organización para gestionar los cambios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LMR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CheckList de Aceptación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cambios a requerimientos de proyectos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Matriz de trazabilidad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49600" y="1268413"/>
            <a:ext cx="4951413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Objetivo y alcance del proceso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Términos y definiciones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Roles y responsabilidades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Entradas y salidas del proceso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	5.1 Subprocesos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	5.2 Actividades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	5.3 Tareas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6. Métricas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7. Artefactos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8. Historial de revisiones</a:t>
            </a:r>
            <a:endParaRPr lang="en-US" sz="240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8. Historial de Revisiones</a:t>
            </a:r>
          </a:p>
        </p:txBody>
      </p:sp>
      <p:grpSp>
        <p:nvGrpSpPr>
          <p:cNvPr id="33796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3797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798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799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0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1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2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3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4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5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6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7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8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9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0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1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2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3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4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5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6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7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8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9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0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1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2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3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4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5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6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7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8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9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0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1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2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3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4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5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6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7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8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9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0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1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2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3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4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5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6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7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8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9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0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1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2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3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4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5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6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7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8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9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0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1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2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3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4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5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6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7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8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9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0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1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2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3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4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5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6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7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8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9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0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1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2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3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4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5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6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7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8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9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0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1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2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3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4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5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6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7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8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9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0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1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2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3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4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5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6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7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8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4513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Historial de revisiones</a:t>
            </a:r>
            <a:endParaRPr lang="es-ES" sz="3200" b="1">
              <a:solidFill>
                <a:schemeClr val="bg1"/>
              </a:solidFill>
            </a:endParaRPr>
          </a:p>
        </p:txBody>
      </p:sp>
      <p:graphicFrame>
        <p:nvGraphicFramePr>
          <p:cNvPr id="50325" name="Group 14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158467999"/>
              </p:ext>
            </p:extLst>
          </p:nvPr>
        </p:nvGraphicFramePr>
        <p:xfrm>
          <a:off x="322263" y="1484313"/>
          <a:ext cx="8497887" cy="3668450"/>
        </p:xfrm>
        <a:graphic>
          <a:graphicData uri="http://schemas.openxmlformats.org/drawingml/2006/table">
            <a:tbl>
              <a:tblPr/>
              <a:tblGrid>
                <a:gridCol w="43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523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19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1.0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12-01-2019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yerson Valenzuela</a:t>
                      </a: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(Analista 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Revisado 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Pacheco</a:t>
                      </a: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(jefe de Proyecto)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792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26-01-2019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Yerson Valenzuela</a:t>
                      </a: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(Analista 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Sin Revisar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Pacheco</a:t>
                      </a: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(Jefe de proyecto)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686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983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76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07950" y="119697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1628775"/>
            <a:ext cx="7875587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4800">
                <a:solidFill>
                  <a:srgbClr val="000066"/>
                </a:solidFill>
                <a:ea typeface="ＭＳ Ｐゴシック" pitchFamily="112" charset="-128"/>
              </a:rPr>
              <a:t>1. Objetivo y alcance del proceso</a:t>
            </a:r>
          </a:p>
        </p:txBody>
      </p:sp>
      <p:grpSp>
        <p:nvGrpSpPr>
          <p:cNvPr id="16388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0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1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2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3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4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5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0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1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4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6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3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5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6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8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0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1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2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3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4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5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6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7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8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9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0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1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2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3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4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5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6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7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8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9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0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1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2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3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4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5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6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7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8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9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0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1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2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3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4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5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6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7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8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9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0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1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2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3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4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5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6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7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8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9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0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1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2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3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4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5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6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7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8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9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0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1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2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3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4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5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6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7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8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9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0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1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2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3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4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5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6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7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8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9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0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1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6389" name="Text Box 123"/>
          <p:cNvSpPr txBox="1">
            <a:spLocks noChangeArrowheads="1"/>
          </p:cNvSpPr>
          <p:nvPr/>
        </p:nvSpPr>
        <p:spPr bwMode="auto">
          <a:xfrm>
            <a:off x="323850" y="5229225"/>
            <a:ext cx="806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0066"/>
                </a:solidFill>
              </a:rPr>
              <a:t>Objetivo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987675" y="1989138"/>
            <a:ext cx="5834063" cy="1600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>
              <a:buFontTx/>
              <a:buChar char="•"/>
            </a:pPr>
            <a:r>
              <a:rPr lang="es-PE" sz="1600" dirty="0">
                <a:solidFill>
                  <a:srgbClr val="000066"/>
                </a:solidFill>
              </a:rPr>
              <a:t>Definir el mecanismo de gestión de requerimientos de proyectos de MODULO DE RECURSOS HUMANOS</a:t>
            </a:r>
            <a:endParaRPr lang="es-ES" sz="1600" dirty="0">
              <a:solidFill>
                <a:srgbClr val="000066"/>
              </a:solidFill>
            </a:endParaRPr>
          </a:p>
          <a:p>
            <a:pPr marL="177800" indent="-177800" algn="l">
              <a:buFontTx/>
              <a:buChar char="•"/>
            </a:pPr>
            <a:r>
              <a:rPr lang="es-PE" sz="1600" dirty="0">
                <a:solidFill>
                  <a:srgbClr val="000066"/>
                </a:solidFill>
              </a:rPr>
              <a:t>.</a:t>
            </a:r>
          </a:p>
          <a:p>
            <a:pPr marL="177800" indent="-177800" algn="l">
              <a:buFontTx/>
              <a:buChar char="•"/>
            </a:pPr>
            <a:r>
              <a:rPr lang="es-PE" sz="1600" dirty="0">
                <a:solidFill>
                  <a:srgbClr val="000066"/>
                </a:solidFill>
              </a:rPr>
              <a:t>Establecer el procedimiento de gestión de cambios a requerimientos</a:t>
            </a:r>
          </a:p>
          <a:p>
            <a:pPr marL="177800" indent="-177800" algn="l"/>
            <a:endParaRPr lang="es-ES" sz="1600" dirty="0">
              <a:solidFill>
                <a:srgbClr val="000066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059113" y="3789363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0066"/>
                </a:solidFill>
              </a:rPr>
              <a:t>Alcance</a:t>
            </a:r>
            <a:r>
              <a:rPr lang="es-ES_tradnl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2987675" y="4292600"/>
            <a:ext cx="5000625" cy="1631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>
              <a:buFontTx/>
              <a:buChar char="•"/>
            </a:pPr>
            <a:r>
              <a:rPr lang="es-PE" sz="1600" dirty="0">
                <a:solidFill>
                  <a:srgbClr val="000066"/>
                </a:solidFill>
              </a:rPr>
              <a:t>Este proceso aplica a los proyectos definidos dentro del servicio MODULO DE RECURSOS HUMANOS</a:t>
            </a:r>
            <a:endParaRPr lang="es-ES" sz="1600" dirty="0">
              <a:solidFill>
                <a:srgbClr val="000066"/>
              </a:solidFill>
            </a:endParaRPr>
          </a:p>
          <a:p>
            <a:pPr marL="177800" indent="-177800" algn="l">
              <a:buFontTx/>
              <a:buChar char="•"/>
            </a:pPr>
            <a:r>
              <a:rPr lang="es-PE" sz="1600" dirty="0">
                <a:solidFill>
                  <a:srgbClr val="000066"/>
                </a:solidFill>
              </a:rPr>
              <a:t> de la Gerencia de Procesos de OPTI:</a:t>
            </a:r>
          </a:p>
          <a:p>
            <a:pPr marL="177800" indent="-177800" algn="l">
              <a:buFontTx/>
              <a:buChar char="•"/>
            </a:pPr>
            <a:endParaRPr lang="es-ES" sz="1600" dirty="0">
              <a:solidFill>
                <a:srgbClr val="000066"/>
              </a:solidFill>
            </a:endParaRPr>
          </a:p>
          <a:p>
            <a:pPr marL="177800" indent="-177800" algn="l"/>
            <a:endParaRPr lang="en-US" sz="1600" dirty="0">
              <a:solidFill>
                <a:srgbClr val="000066"/>
              </a:solidFill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916238" y="37163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  <p:bldP spid="317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79388" y="1546225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2. Términos y definiciones</a:t>
            </a:r>
          </a:p>
        </p:txBody>
      </p:sp>
      <p:grpSp>
        <p:nvGrpSpPr>
          <p:cNvPr id="18436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8437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38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39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0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1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2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3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4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5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6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8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9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0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1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2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3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4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5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6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7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8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9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0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1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2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3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4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5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6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7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8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9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0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1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2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3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4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5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6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7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8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9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0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1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2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3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4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5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6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7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8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9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0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1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2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3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4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5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6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7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8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9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0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1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2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3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4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5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6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7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8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9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0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1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2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3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4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5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6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7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8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9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0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1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2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3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4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5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6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7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8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9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0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1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2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3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4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5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6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7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8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9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0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1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2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3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4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5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6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7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8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nimBg="1"/>
      <p:bldP spid="931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95396" name="Group 164"/>
          <p:cNvGraphicFramePr>
            <a:graphicFrameLocks noGrp="1"/>
          </p:cNvGraphicFramePr>
          <p:nvPr>
            <p:ph sz="half" idx="1"/>
          </p:nvPr>
        </p:nvGraphicFramePr>
        <p:xfrm>
          <a:off x="179388" y="1431925"/>
          <a:ext cx="8785225" cy="3351467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Cambio en requerimiento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Cualquier modificación en los requerimientos acordados. Los requerimientos nuevos son considerados también cambios.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Requerimientos acordados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60338" y="1246188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3. Roles y responsabilidades</a:t>
            </a:r>
          </a:p>
        </p:txBody>
      </p:sp>
      <p:grpSp>
        <p:nvGrpSpPr>
          <p:cNvPr id="20484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0485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6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7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8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9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0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1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2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3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4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5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6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8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9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0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1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2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3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4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5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6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7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8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9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0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1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2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3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4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5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6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7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8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9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0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1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2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3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4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5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6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7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8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9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0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1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2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3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4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5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6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7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8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9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0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1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2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3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4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5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6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7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8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9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0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1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2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3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4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5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6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7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8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9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0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1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2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3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4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5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6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7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8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9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0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1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2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3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4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5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6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7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8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9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0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1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2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3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4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5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6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7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8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9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0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1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2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3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4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5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6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463675" y="381000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179388" y="3182938"/>
            <a:ext cx="1728787" cy="792162"/>
          </a:xfrm>
          <a:prstGeom prst="homePlate">
            <a:avLst>
              <a:gd name="adj" fmla="val 54559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Aprobador de cambios (usuario líder)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179388" y="1714500"/>
            <a:ext cx="1800225" cy="1036638"/>
          </a:xfrm>
          <a:prstGeom prst="homePlate">
            <a:avLst>
              <a:gd name="adj" fmla="val 5681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Proveedor de cambios a requerimientos (usuario final)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21509" name="AutoShape 9"/>
          <p:cNvSpPr>
            <a:spLocks noChangeArrowheads="1"/>
          </p:cNvSpPr>
          <p:nvPr/>
        </p:nvSpPr>
        <p:spPr bwMode="auto">
          <a:xfrm>
            <a:off x="2051050" y="1989138"/>
            <a:ext cx="69135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Solicita cambios a los requerimientos acordados.</a:t>
            </a:r>
          </a:p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Solicita nuevos requerimientos.</a:t>
            </a:r>
          </a:p>
          <a:p>
            <a:pPr indent="180975" algn="l"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Resuelve consultas acerca de los cambios solicitados en los requerimientos.</a:t>
            </a:r>
          </a:p>
        </p:txBody>
      </p:sp>
      <p:sp>
        <p:nvSpPr>
          <p:cNvPr id="21510" name="AutoShape 13"/>
          <p:cNvSpPr>
            <a:spLocks noChangeArrowheads="1"/>
          </p:cNvSpPr>
          <p:nvPr/>
        </p:nvSpPr>
        <p:spPr bwMode="auto">
          <a:xfrm>
            <a:off x="2051050" y="3182938"/>
            <a:ext cx="6913563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Autoriza la presentación de una solicitud de cambio.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Autoriza la solicitud de un cambio.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463675" y="381000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>
            <a:off x="179388" y="32226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Analista Líder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179388" y="162877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Jefe de Proyecto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22533" name="AutoShape 6"/>
          <p:cNvSpPr>
            <a:spLocks noChangeArrowheads="1"/>
          </p:cNvSpPr>
          <p:nvPr/>
        </p:nvSpPr>
        <p:spPr bwMode="auto">
          <a:xfrm>
            <a:off x="2051050" y="1773238"/>
            <a:ext cx="6913563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marL="179388" indent="-179388" algn="l"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Define la organización para gestionar los requerimientos</a:t>
            </a:r>
          </a:p>
        </p:txBody>
      </p:sp>
      <p:sp>
        <p:nvSpPr>
          <p:cNvPr id="22534" name="AutoShape 7"/>
          <p:cNvSpPr>
            <a:spLocks noChangeArrowheads="1"/>
          </p:cNvSpPr>
          <p:nvPr/>
        </p:nvSpPr>
        <p:spPr bwMode="auto">
          <a:xfrm>
            <a:off x="1979613" y="2492375"/>
            <a:ext cx="6985000" cy="210651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Identifica los requerimientos de usuario.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Tipifica los requerimientos según la “Plantilla de Lista Maestra de Requerimientos para</a:t>
            </a:r>
          </a:p>
          <a:p>
            <a:pPr indent="180975" algn="l"/>
            <a:r>
              <a:rPr lang="es-ES" sz="1200" dirty="0">
                <a:solidFill>
                  <a:srgbClr val="000066"/>
                </a:solidFill>
              </a:rPr>
              <a:t>Proyectos.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Expone los requerimientos definidos con la finalidad de obtener aprobación del Proveedor de</a:t>
            </a:r>
          </a:p>
          <a:p>
            <a:pPr indent="180975" algn="l"/>
            <a:r>
              <a:rPr lang="es-ES" sz="1200" dirty="0">
                <a:solidFill>
                  <a:srgbClr val="000066"/>
                </a:solidFill>
              </a:rPr>
              <a:t>requerimientos.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Registra y aplica las observaciones que se realicen a los requerimientos en proceso de</a:t>
            </a:r>
          </a:p>
          <a:p>
            <a:pPr indent="180975" algn="l"/>
            <a:r>
              <a:rPr lang="es-ES" sz="1200" dirty="0">
                <a:solidFill>
                  <a:srgbClr val="000066"/>
                </a:solidFill>
              </a:rPr>
              <a:t>aprobación.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Prepara y presenta los requerimientos para autorización formal.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Es responsable de la evaluación del impacto de un cambio en los requerimientos, indicando</a:t>
            </a:r>
          </a:p>
          <a:p>
            <a:pPr indent="180975" algn="l"/>
            <a:r>
              <a:rPr lang="es-ES" sz="1200" dirty="0">
                <a:solidFill>
                  <a:srgbClr val="000066"/>
                </a:solidFill>
              </a:rPr>
              <a:t>qué actividades del cronograma se verán afectadas por el cambio.</a:t>
            </a:r>
          </a:p>
        </p:txBody>
      </p:sp>
      <p:sp>
        <p:nvSpPr>
          <p:cNvPr id="22535" name="AutoShape 11"/>
          <p:cNvSpPr>
            <a:spLocks noChangeArrowheads="1"/>
          </p:cNvSpPr>
          <p:nvPr/>
        </p:nvSpPr>
        <p:spPr bwMode="auto">
          <a:xfrm>
            <a:off x="1979613" y="4969271"/>
            <a:ext cx="6913563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marL="179388" indent="-179388" algn="l">
              <a:spcBef>
                <a:spcPct val="20000"/>
              </a:spcBef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Participa en la evaluación del impacto de cambios a requerimientos, indicando qué actividades del cronograma se verán afectadas por el cambio</a:t>
            </a:r>
          </a:p>
        </p:txBody>
      </p:sp>
      <p:sp>
        <p:nvSpPr>
          <p:cNvPr id="115724" name="AutoShape 12"/>
          <p:cNvSpPr>
            <a:spLocks noChangeArrowheads="1"/>
          </p:cNvSpPr>
          <p:nvPr/>
        </p:nvSpPr>
        <p:spPr bwMode="auto">
          <a:xfrm>
            <a:off x="199277" y="4816475"/>
            <a:ext cx="1655762" cy="808831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>
                <a:solidFill>
                  <a:srgbClr val="000066"/>
                </a:solidFill>
              </a:rPr>
              <a:t>Analistas</a:t>
            </a:r>
            <a:endParaRPr lang="es-ES" sz="1400" b="1">
              <a:solidFill>
                <a:srgbClr val="000066"/>
              </a:solidFill>
            </a:endParaRPr>
          </a:p>
        </p:txBody>
      </p:sp>
      <p:sp>
        <p:nvSpPr>
          <p:cNvPr id="9" name="AutoShape 12">
            <a:extLst>
              <a:ext uri="{FF2B5EF4-FFF2-40B4-BE49-F238E27FC236}">
                <a16:creationId xmlns:a16="http://schemas.microsoft.com/office/drawing/2014/main" id="{D35875D4-9103-4A3A-B306-22F6594D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77" y="6030912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Programador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598371A2-688B-4340-B23B-AB4A22D1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8688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>
                <a:solidFill>
                  <a:srgbClr val="000066"/>
                </a:solidFill>
              </a:rPr>
              <a:t>Analistas</a:t>
            </a:r>
            <a:endParaRPr lang="es-ES" sz="1400" b="1">
              <a:solidFill>
                <a:srgbClr val="000066"/>
              </a:solidFill>
            </a:endParaRP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D3235210-77F3-4505-98E1-6A1A5404A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105" y="5842885"/>
            <a:ext cx="6913563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marL="179388" indent="-179388" algn="l">
              <a:spcBef>
                <a:spcPct val="20000"/>
              </a:spcBef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Recolecta información del usuario sobre sus necesidades.</a:t>
            </a:r>
          </a:p>
          <a:p>
            <a:pPr marL="179388" indent="-179388" algn="l">
              <a:spcBef>
                <a:spcPct val="20000"/>
              </a:spcBef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Asiste a usuarios finales en el uso de los programas.</a:t>
            </a:r>
          </a:p>
          <a:p>
            <a:pPr marL="179388" indent="-179388" algn="l">
              <a:spcBef>
                <a:spcPct val="20000"/>
              </a:spcBef>
              <a:buFontTx/>
              <a:buChar char="•"/>
            </a:pPr>
            <a:endParaRPr lang="es-ES" sz="12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10076</TotalTime>
  <Words>1698</Words>
  <Application>Microsoft Office PowerPoint</Application>
  <PresentationFormat>Presentación en pantalla (4:3)</PresentationFormat>
  <Paragraphs>242</Paragraphs>
  <Slides>21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3" baseType="lpstr">
      <vt:lpstr>Arial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L_FebresH</dc:creator>
  <cp:lastModifiedBy>YERSON RUAN, VALENZUELA BARZOLA</cp:lastModifiedBy>
  <cp:revision>334</cp:revision>
  <dcterms:created xsi:type="dcterms:W3CDTF">2008-06-17T21:38:12Z</dcterms:created>
  <dcterms:modified xsi:type="dcterms:W3CDTF">2019-02-02T03:03:10Z</dcterms:modified>
</cp:coreProperties>
</file>