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58" r:id="rId3"/>
    <p:sldId id="270" r:id="rId4"/>
    <p:sldId id="271" r:id="rId5"/>
    <p:sldId id="257" r:id="rId6"/>
    <p:sldId id="261" r:id="rId7"/>
    <p:sldId id="266" r:id="rId8"/>
    <p:sldId id="274" r:id="rId9"/>
    <p:sldId id="267" r:id="rId10"/>
    <p:sldId id="268" r:id="rId11"/>
    <p:sldId id="269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C9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40F0C-76D8-4E98-8075-D45A52C656B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8B11E3F-A3EB-494C-9091-7797086CD6DB}">
      <dgm:prSet phldrT="[Text]" custT="1"/>
      <dgm:spPr>
        <a:solidFill>
          <a:srgbClr val="2C3E50"/>
        </a:solidFill>
        <a:ln>
          <a:solidFill>
            <a:srgbClr val="18BC9C"/>
          </a:solidFill>
        </a:ln>
      </dgm:spPr>
      <dgm:t>
        <a:bodyPr tIns="274320"/>
        <a:lstStyle/>
        <a:p>
          <a:r>
            <a:rPr lang="en-US" sz="3200" dirty="0" err="1"/>
            <a:t>xts</a:t>
          </a:r>
          <a:r>
            <a:rPr lang="en-US" sz="3200" dirty="0"/>
            <a:t> </a:t>
          </a:r>
        </a:p>
        <a:p>
          <a:r>
            <a:rPr lang="en-US" sz="3200" dirty="0"/>
            <a:t>zoo</a:t>
          </a:r>
        </a:p>
      </dgm:t>
    </dgm:pt>
    <dgm:pt modelId="{9E3206FE-5A14-48BE-A6CD-B902AE4875B1}" type="parTrans" cxnId="{B0FD9D9F-913C-4D5F-897B-A9A093D27E91}">
      <dgm:prSet/>
      <dgm:spPr/>
      <dgm:t>
        <a:bodyPr/>
        <a:lstStyle/>
        <a:p>
          <a:endParaRPr lang="en-US"/>
        </a:p>
      </dgm:t>
    </dgm:pt>
    <dgm:pt modelId="{2BCBD67D-C5A9-403D-8AC7-9123AC33529F}" type="sibTrans" cxnId="{B0FD9D9F-913C-4D5F-897B-A9A093D27E91}">
      <dgm:prSet/>
      <dgm:spPr/>
      <dgm:t>
        <a:bodyPr/>
        <a:lstStyle/>
        <a:p>
          <a:endParaRPr lang="en-US"/>
        </a:p>
      </dgm:t>
    </dgm:pt>
    <dgm:pt modelId="{6CA2F5D1-2C54-464A-8FD7-6B50624F948C}">
      <dgm:prSet phldrT="[Text]"/>
      <dgm:spPr>
        <a:solidFill>
          <a:srgbClr val="2C3E50"/>
        </a:solidFill>
        <a:ln>
          <a:solidFill>
            <a:srgbClr val="18BC9C"/>
          </a:solidFill>
        </a:ln>
      </dgm:spPr>
      <dgm:t>
        <a:bodyPr/>
        <a:lstStyle/>
        <a:p>
          <a:r>
            <a:rPr lang="en-US" dirty="0" err="1"/>
            <a:t>Quantmod</a:t>
          </a:r>
          <a:r>
            <a:rPr lang="en-US" dirty="0"/>
            <a:t> </a:t>
          </a:r>
        </a:p>
        <a:p>
          <a:r>
            <a:rPr lang="en-US" dirty="0"/>
            <a:t>&amp; TTR</a:t>
          </a:r>
        </a:p>
      </dgm:t>
    </dgm:pt>
    <dgm:pt modelId="{78767757-A273-49C3-8A48-15001D274CBE}" type="parTrans" cxnId="{6F49AEBC-13B7-4FB9-9D77-E2F346975D30}">
      <dgm:prSet/>
      <dgm:spPr/>
      <dgm:t>
        <a:bodyPr/>
        <a:lstStyle/>
        <a:p>
          <a:endParaRPr lang="en-US"/>
        </a:p>
      </dgm:t>
    </dgm:pt>
    <dgm:pt modelId="{2955E8E8-2C5A-4D82-97DD-DE7ED3E95BEE}" type="sibTrans" cxnId="{6F49AEBC-13B7-4FB9-9D77-E2F346975D30}">
      <dgm:prSet/>
      <dgm:spPr/>
      <dgm:t>
        <a:bodyPr/>
        <a:lstStyle/>
        <a:p>
          <a:endParaRPr lang="en-US"/>
        </a:p>
      </dgm:t>
    </dgm:pt>
    <dgm:pt modelId="{21C2BF52-A1B6-4AED-89DA-68E66C418BCE}">
      <dgm:prSet phldrT="[Text]"/>
      <dgm:spPr>
        <a:solidFill>
          <a:srgbClr val="2C3E50"/>
        </a:solidFill>
        <a:ln>
          <a:solidFill>
            <a:srgbClr val="18BC9C"/>
          </a:solidFill>
        </a:ln>
      </dgm:spPr>
      <dgm:t>
        <a:bodyPr/>
        <a:lstStyle/>
        <a:p>
          <a:r>
            <a:rPr lang="en-US" dirty="0" err="1"/>
            <a:t>PerformanceAnalytics</a:t>
          </a:r>
          <a:endParaRPr lang="en-US" dirty="0"/>
        </a:p>
      </dgm:t>
    </dgm:pt>
    <dgm:pt modelId="{EDB68C06-3CD1-469A-AE65-7BD9346873FF}" type="parTrans" cxnId="{358BAEF9-01F1-450D-8C64-8807785F9F3D}">
      <dgm:prSet/>
      <dgm:spPr/>
      <dgm:t>
        <a:bodyPr/>
        <a:lstStyle/>
        <a:p>
          <a:endParaRPr lang="en-US"/>
        </a:p>
      </dgm:t>
    </dgm:pt>
    <dgm:pt modelId="{7F942B31-D5B2-4A26-9E50-9BDF8898323E}" type="sibTrans" cxnId="{358BAEF9-01F1-450D-8C64-8807785F9F3D}">
      <dgm:prSet/>
      <dgm:spPr/>
      <dgm:t>
        <a:bodyPr/>
        <a:lstStyle/>
        <a:p>
          <a:endParaRPr lang="en-US"/>
        </a:p>
      </dgm:t>
    </dgm:pt>
    <dgm:pt modelId="{DD6E8C67-ECFA-42AE-8567-61FAB3AADCF9}" type="pres">
      <dgm:prSet presAssocID="{60240F0C-76D8-4E98-8075-D45A52C656B5}" presName="Name0" presStyleCnt="0">
        <dgm:presLayoutVars>
          <dgm:dir/>
          <dgm:animLvl val="lvl"/>
          <dgm:resizeHandles val="exact"/>
        </dgm:presLayoutVars>
      </dgm:prSet>
      <dgm:spPr/>
    </dgm:pt>
    <dgm:pt modelId="{E5A83AB6-85AE-455D-9522-439ED6D89060}" type="pres">
      <dgm:prSet presAssocID="{38B11E3F-A3EB-494C-9091-7797086CD6DB}" presName="Name8" presStyleCnt="0"/>
      <dgm:spPr/>
    </dgm:pt>
    <dgm:pt modelId="{EB8FF4BE-79F0-4AC8-891C-2D3A5F353031}" type="pres">
      <dgm:prSet presAssocID="{38B11E3F-A3EB-494C-9091-7797086CD6DB}" presName="level" presStyleLbl="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82255-8E92-4886-BB55-CEBBF4AB5C48}" type="pres">
      <dgm:prSet presAssocID="{38B11E3F-A3EB-494C-9091-7797086CD6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3A02B-C862-437C-ADCD-92D05D7762B0}" type="pres">
      <dgm:prSet presAssocID="{6CA2F5D1-2C54-464A-8FD7-6B50624F948C}" presName="Name8" presStyleCnt="0"/>
      <dgm:spPr/>
    </dgm:pt>
    <dgm:pt modelId="{0F5FD5C6-BFB5-486C-B0B3-219D37E8C60F}" type="pres">
      <dgm:prSet presAssocID="{6CA2F5D1-2C54-464A-8FD7-6B50624F948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4CEE4-E05C-467C-9FD1-43244F8DAEC1}" type="pres">
      <dgm:prSet presAssocID="{6CA2F5D1-2C54-464A-8FD7-6B50624F94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60C4E-BE32-485D-9F65-394E85B4ABFF}" type="pres">
      <dgm:prSet presAssocID="{21C2BF52-A1B6-4AED-89DA-68E66C418BCE}" presName="Name8" presStyleCnt="0"/>
      <dgm:spPr/>
    </dgm:pt>
    <dgm:pt modelId="{F5009443-FE88-4450-9C22-8E7A7E2C72CA}" type="pres">
      <dgm:prSet presAssocID="{21C2BF52-A1B6-4AED-89DA-68E66C418BCE}" presName="level" presStyleLbl="node1" presStyleIdx="2" presStyleCnt="3" custLinFactNeighborY="33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E37DE-7FED-41B8-8F2D-F774A2C5A28B}" type="pres">
      <dgm:prSet presAssocID="{21C2BF52-A1B6-4AED-89DA-68E66C418B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3F0269-49EF-4FCC-B054-589161FBC462}" type="presOf" srcId="{38B11E3F-A3EB-494C-9091-7797086CD6DB}" destId="{EB8FF4BE-79F0-4AC8-891C-2D3A5F353031}" srcOrd="0" destOrd="0" presId="urn:microsoft.com/office/officeart/2005/8/layout/pyramid1"/>
    <dgm:cxn modelId="{31BF0911-B100-4565-B662-75C97FA3A8D0}" type="presOf" srcId="{21C2BF52-A1B6-4AED-89DA-68E66C418BCE}" destId="{F5009443-FE88-4450-9C22-8E7A7E2C72CA}" srcOrd="0" destOrd="0" presId="urn:microsoft.com/office/officeart/2005/8/layout/pyramid1"/>
    <dgm:cxn modelId="{8692D247-1E48-44D3-B665-5291F7958104}" type="presOf" srcId="{21C2BF52-A1B6-4AED-89DA-68E66C418BCE}" destId="{728E37DE-7FED-41B8-8F2D-F774A2C5A28B}" srcOrd="1" destOrd="0" presId="urn:microsoft.com/office/officeart/2005/8/layout/pyramid1"/>
    <dgm:cxn modelId="{A1281A10-5EFD-4279-B89E-167B90308F89}" type="presOf" srcId="{6CA2F5D1-2C54-464A-8FD7-6B50624F948C}" destId="{0F5FD5C6-BFB5-486C-B0B3-219D37E8C60F}" srcOrd="0" destOrd="0" presId="urn:microsoft.com/office/officeart/2005/8/layout/pyramid1"/>
    <dgm:cxn modelId="{9FE5CE5A-93E8-4A03-BDC4-20FE7261A00A}" type="presOf" srcId="{60240F0C-76D8-4E98-8075-D45A52C656B5}" destId="{DD6E8C67-ECFA-42AE-8567-61FAB3AADCF9}" srcOrd="0" destOrd="0" presId="urn:microsoft.com/office/officeart/2005/8/layout/pyramid1"/>
    <dgm:cxn modelId="{47DCD1ED-E92D-4034-82AE-5FC723F6F766}" type="presOf" srcId="{38B11E3F-A3EB-494C-9091-7797086CD6DB}" destId="{1E982255-8E92-4886-BB55-CEBBF4AB5C48}" srcOrd="1" destOrd="0" presId="urn:microsoft.com/office/officeart/2005/8/layout/pyramid1"/>
    <dgm:cxn modelId="{65322890-FE68-4FE5-BC9D-C0E779309445}" type="presOf" srcId="{6CA2F5D1-2C54-464A-8FD7-6B50624F948C}" destId="{FC74CEE4-E05C-467C-9FD1-43244F8DAEC1}" srcOrd="1" destOrd="0" presId="urn:microsoft.com/office/officeart/2005/8/layout/pyramid1"/>
    <dgm:cxn modelId="{B0FD9D9F-913C-4D5F-897B-A9A093D27E91}" srcId="{60240F0C-76D8-4E98-8075-D45A52C656B5}" destId="{38B11E3F-A3EB-494C-9091-7797086CD6DB}" srcOrd="0" destOrd="0" parTransId="{9E3206FE-5A14-48BE-A6CD-B902AE4875B1}" sibTransId="{2BCBD67D-C5A9-403D-8AC7-9123AC33529F}"/>
    <dgm:cxn modelId="{6F49AEBC-13B7-4FB9-9D77-E2F346975D30}" srcId="{60240F0C-76D8-4E98-8075-D45A52C656B5}" destId="{6CA2F5D1-2C54-464A-8FD7-6B50624F948C}" srcOrd="1" destOrd="0" parTransId="{78767757-A273-49C3-8A48-15001D274CBE}" sibTransId="{2955E8E8-2C5A-4D82-97DD-DE7ED3E95BEE}"/>
    <dgm:cxn modelId="{358BAEF9-01F1-450D-8C64-8807785F9F3D}" srcId="{60240F0C-76D8-4E98-8075-D45A52C656B5}" destId="{21C2BF52-A1B6-4AED-89DA-68E66C418BCE}" srcOrd="2" destOrd="0" parTransId="{EDB68C06-3CD1-469A-AE65-7BD9346873FF}" sibTransId="{7F942B31-D5B2-4A26-9E50-9BDF8898323E}"/>
    <dgm:cxn modelId="{AE961366-93D5-4309-8428-F9BD6FB8DA66}" type="presParOf" srcId="{DD6E8C67-ECFA-42AE-8567-61FAB3AADCF9}" destId="{E5A83AB6-85AE-455D-9522-439ED6D89060}" srcOrd="0" destOrd="0" presId="urn:microsoft.com/office/officeart/2005/8/layout/pyramid1"/>
    <dgm:cxn modelId="{289AE71F-FF84-4875-85B8-D382E52D1CDE}" type="presParOf" srcId="{E5A83AB6-85AE-455D-9522-439ED6D89060}" destId="{EB8FF4BE-79F0-4AC8-891C-2D3A5F353031}" srcOrd="0" destOrd="0" presId="urn:microsoft.com/office/officeart/2005/8/layout/pyramid1"/>
    <dgm:cxn modelId="{4A064031-D1B7-4A08-9BAA-4C6DD094B366}" type="presParOf" srcId="{E5A83AB6-85AE-455D-9522-439ED6D89060}" destId="{1E982255-8E92-4886-BB55-CEBBF4AB5C48}" srcOrd="1" destOrd="0" presId="urn:microsoft.com/office/officeart/2005/8/layout/pyramid1"/>
    <dgm:cxn modelId="{37452529-07EC-4A1A-ACEF-9C8587E54D31}" type="presParOf" srcId="{DD6E8C67-ECFA-42AE-8567-61FAB3AADCF9}" destId="{3B43A02B-C862-437C-ADCD-92D05D7762B0}" srcOrd="1" destOrd="0" presId="urn:microsoft.com/office/officeart/2005/8/layout/pyramid1"/>
    <dgm:cxn modelId="{C763A4D5-2969-4C56-8A5B-ACE5EDABF7F8}" type="presParOf" srcId="{3B43A02B-C862-437C-ADCD-92D05D7762B0}" destId="{0F5FD5C6-BFB5-486C-B0B3-219D37E8C60F}" srcOrd="0" destOrd="0" presId="urn:microsoft.com/office/officeart/2005/8/layout/pyramid1"/>
    <dgm:cxn modelId="{69137359-1A0B-466E-BEDC-49E5C842B47F}" type="presParOf" srcId="{3B43A02B-C862-437C-ADCD-92D05D7762B0}" destId="{FC74CEE4-E05C-467C-9FD1-43244F8DAEC1}" srcOrd="1" destOrd="0" presId="urn:microsoft.com/office/officeart/2005/8/layout/pyramid1"/>
    <dgm:cxn modelId="{B3C993CA-CEAE-4BEA-BF0A-A2E49DC2783F}" type="presParOf" srcId="{DD6E8C67-ECFA-42AE-8567-61FAB3AADCF9}" destId="{63760C4E-BE32-485D-9F65-394E85B4ABFF}" srcOrd="2" destOrd="0" presId="urn:microsoft.com/office/officeart/2005/8/layout/pyramid1"/>
    <dgm:cxn modelId="{23B2797A-59B7-4D5B-985C-3CEDCBA11A41}" type="presParOf" srcId="{63760C4E-BE32-485D-9F65-394E85B4ABFF}" destId="{F5009443-FE88-4450-9C22-8E7A7E2C72CA}" srcOrd="0" destOrd="0" presId="urn:microsoft.com/office/officeart/2005/8/layout/pyramid1"/>
    <dgm:cxn modelId="{648330FB-3A6C-4772-801B-0FB46519E4B7}" type="presParOf" srcId="{63760C4E-BE32-485D-9F65-394E85B4ABFF}" destId="{728E37DE-7FED-41B8-8F2D-F774A2C5A28B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199C4-721C-469C-BB2A-F0B1F25440D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899444-01D6-45E3-8881-D085BD848FBE}">
      <dgm:prSet phldrT="[Text]" custT="1"/>
      <dgm:spPr>
        <a:solidFill>
          <a:srgbClr val="2C3E50"/>
        </a:solidFill>
        <a:ln>
          <a:solidFill>
            <a:srgbClr val="18BC9C"/>
          </a:solidFill>
        </a:ln>
      </dgm:spPr>
      <dgm:t>
        <a:bodyPr/>
        <a:lstStyle/>
        <a:p>
          <a:r>
            <a:rPr lang="en-US" sz="2400" dirty="0"/>
            <a:t>Import</a:t>
          </a:r>
          <a:endParaRPr lang="en-US" sz="1800" dirty="0"/>
        </a:p>
      </dgm:t>
    </dgm:pt>
    <dgm:pt modelId="{EE91FD23-EDEA-4F00-959A-D7C55F3DAE77}" type="parTrans" cxnId="{2B83FA68-79A1-48AA-A347-CBEC9B5CFBB2}">
      <dgm:prSet/>
      <dgm:spPr/>
      <dgm:t>
        <a:bodyPr/>
        <a:lstStyle/>
        <a:p>
          <a:endParaRPr lang="en-US" sz="2400"/>
        </a:p>
      </dgm:t>
    </dgm:pt>
    <dgm:pt modelId="{C6BD6420-2D8F-4B04-9795-7FEA0EF2D04C}" type="sibTrans" cxnId="{2B83FA68-79A1-48AA-A347-CBEC9B5CFBB2}">
      <dgm:prSet/>
      <dgm:spPr/>
      <dgm:t>
        <a:bodyPr/>
        <a:lstStyle/>
        <a:p>
          <a:endParaRPr lang="en-US" sz="2400"/>
        </a:p>
      </dgm:t>
    </dgm:pt>
    <dgm:pt modelId="{DC86C7A0-90BF-439D-AD05-85CC86A56A24}">
      <dgm:prSet phldrT="[Text]" custT="1"/>
      <dgm:spPr>
        <a:ln>
          <a:solidFill>
            <a:srgbClr val="18BC9C"/>
          </a:solidFill>
        </a:ln>
      </dgm:spPr>
      <dgm:t>
        <a:bodyPr/>
        <a:lstStyle/>
        <a:p>
          <a:r>
            <a:rPr lang="en-US" sz="28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tq_get</a:t>
          </a:r>
          <a:endParaRPr lang="en-US" sz="2800" dirty="0">
            <a:solidFill>
              <a:schemeClr val="bg2"/>
            </a:solidFill>
            <a:latin typeface="Apple Color Emoji" charset="0"/>
            <a:ea typeface="Apple Color Emoji" charset="0"/>
            <a:cs typeface="Apple Color Emoji" charset="0"/>
          </a:endParaRPr>
        </a:p>
      </dgm:t>
    </dgm:pt>
    <dgm:pt modelId="{4D62A79E-DDEB-4382-83FD-65E30844F098}" type="parTrans" cxnId="{D028D37C-7A9A-4C94-801D-4F29B4B40AAB}">
      <dgm:prSet/>
      <dgm:spPr/>
      <dgm:t>
        <a:bodyPr/>
        <a:lstStyle/>
        <a:p>
          <a:endParaRPr lang="en-US" sz="2400"/>
        </a:p>
      </dgm:t>
    </dgm:pt>
    <dgm:pt modelId="{8040F56A-C8BB-4069-AFF5-6112C8D0DCDD}" type="sibTrans" cxnId="{D028D37C-7A9A-4C94-801D-4F29B4B40AAB}">
      <dgm:prSet/>
      <dgm:spPr/>
      <dgm:t>
        <a:bodyPr/>
        <a:lstStyle/>
        <a:p>
          <a:endParaRPr lang="en-US" sz="2400"/>
        </a:p>
      </dgm:t>
    </dgm:pt>
    <dgm:pt modelId="{19A93685-AF3C-4EFB-B75B-CE39BC8BA37C}">
      <dgm:prSet phldrT="[Text]" custT="1"/>
      <dgm:spPr>
        <a:solidFill>
          <a:srgbClr val="2C3E50"/>
        </a:solidFill>
        <a:ln>
          <a:solidFill>
            <a:srgbClr val="18BC9C"/>
          </a:solidFill>
        </a:ln>
      </dgm:spPr>
      <dgm:t>
        <a:bodyPr/>
        <a:lstStyle/>
        <a:p>
          <a:r>
            <a:rPr lang="en-US" sz="2000" dirty="0"/>
            <a:t>Transform</a:t>
          </a:r>
          <a:endParaRPr lang="en-US" sz="1600" dirty="0"/>
        </a:p>
      </dgm:t>
    </dgm:pt>
    <dgm:pt modelId="{715D5568-4F05-4535-85F5-8001A8D7C726}" type="parTrans" cxnId="{9A613AF5-2AD6-4073-8CB3-BE5AFE14298B}">
      <dgm:prSet/>
      <dgm:spPr/>
      <dgm:t>
        <a:bodyPr/>
        <a:lstStyle/>
        <a:p>
          <a:endParaRPr lang="en-US" sz="2400"/>
        </a:p>
      </dgm:t>
    </dgm:pt>
    <dgm:pt modelId="{C9E1299A-E127-4C35-95C1-34197EEB3332}" type="sibTrans" cxnId="{9A613AF5-2AD6-4073-8CB3-BE5AFE14298B}">
      <dgm:prSet/>
      <dgm:spPr/>
      <dgm:t>
        <a:bodyPr/>
        <a:lstStyle/>
        <a:p>
          <a:endParaRPr lang="en-US" sz="2400"/>
        </a:p>
      </dgm:t>
    </dgm:pt>
    <dgm:pt modelId="{7D5092E9-89AF-431C-BAF6-1B3D7442DF83}">
      <dgm:prSet phldrT="[Text]" custT="1"/>
      <dgm:spPr>
        <a:ln>
          <a:solidFill>
            <a:srgbClr val="18BC9C"/>
          </a:solidFill>
        </a:ln>
      </dgm:spPr>
      <dgm:t>
        <a:bodyPr/>
        <a:lstStyle/>
        <a:p>
          <a:r>
            <a:rPr lang="en-US" sz="28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tq_transmute</a:t>
          </a:r>
          <a:r>
            <a:rPr lang="en-US" sz="2800" dirty="0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 &amp; </a:t>
          </a:r>
          <a:r>
            <a:rPr lang="en-US" sz="28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tq_mutate</a:t>
          </a:r>
          <a:endParaRPr lang="en-US" sz="2800" dirty="0">
            <a:solidFill>
              <a:schemeClr val="bg2"/>
            </a:solidFill>
            <a:latin typeface="Apple Color Emoji" charset="0"/>
            <a:ea typeface="Apple Color Emoji" charset="0"/>
            <a:cs typeface="Apple Color Emoji" charset="0"/>
          </a:endParaRPr>
        </a:p>
      </dgm:t>
    </dgm:pt>
    <dgm:pt modelId="{3418E2DE-A7AA-4DFB-92CD-82FAF247961A}" type="parTrans" cxnId="{5FDD9E0D-CE43-4347-A712-88A54758F58C}">
      <dgm:prSet/>
      <dgm:spPr/>
      <dgm:t>
        <a:bodyPr/>
        <a:lstStyle/>
        <a:p>
          <a:endParaRPr lang="en-US" sz="2400"/>
        </a:p>
      </dgm:t>
    </dgm:pt>
    <dgm:pt modelId="{16ACFD79-6433-4FA3-972B-09255ABF7FA0}" type="sibTrans" cxnId="{5FDD9E0D-CE43-4347-A712-88A54758F58C}">
      <dgm:prSet/>
      <dgm:spPr/>
      <dgm:t>
        <a:bodyPr/>
        <a:lstStyle/>
        <a:p>
          <a:endParaRPr lang="en-US" sz="2400"/>
        </a:p>
      </dgm:t>
    </dgm:pt>
    <dgm:pt modelId="{B32F7890-C0C9-49E4-9689-D1289939230E}">
      <dgm:prSet phldrT="[Text]" custT="1"/>
      <dgm:spPr>
        <a:ln>
          <a:solidFill>
            <a:srgbClr val="18BC9C"/>
          </a:solidFill>
        </a:ln>
      </dgm:spPr>
      <dgm:t>
        <a:bodyPr/>
        <a:lstStyle/>
        <a:p>
          <a:r>
            <a:rPr lang="en-US" sz="28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tq_portfolio</a:t>
          </a:r>
          <a:endParaRPr lang="en-US" sz="2800" dirty="0">
            <a:solidFill>
              <a:schemeClr val="bg2"/>
            </a:solidFill>
            <a:latin typeface="Apple Color Emoji" charset="0"/>
            <a:ea typeface="Apple Color Emoji" charset="0"/>
            <a:cs typeface="Apple Color Emoji" charset="0"/>
          </a:endParaRPr>
        </a:p>
      </dgm:t>
    </dgm:pt>
    <dgm:pt modelId="{98DFAC7C-5C10-49DB-8D88-47FF079511DA}" type="parTrans" cxnId="{63C2EB50-C490-40C9-A481-E84278FE6559}">
      <dgm:prSet/>
      <dgm:spPr/>
      <dgm:t>
        <a:bodyPr/>
        <a:lstStyle/>
        <a:p>
          <a:endParaRPr lang="en-US" sz="2400"/>
        </a:p>
      </dgm:t>
    </dgm:pt>
    <dgm:pt modelId="{13CDD832-949E-4CC3-8671-10349B62A8D6}" type="sibTrans" cxnId="{63C2EB50-C490-40C9-A481-E84278FE6559}">
      <dgm:prSet/>
      <dgm:spPr/>
      <dgm:t>
        <a:bodyPr/>
        <a:lstStyle/>
        <a:p>
          <a:endParaRPr lang="en-US" sz="2400"/>
        </a:p>
      </dgm:t>
    </dgm:pt>
    <dgm:pt modelId="{D2AC1EEC-C091-495D-9F31-F2EBA5DE23A6}">
      <dgm:prSet phldrT="[Text]" custT="1"/>
      <dgm:spPr>
        <a:solidFill>
          <a:srgbClr val="2C3E50"/>
        </a:solidFill>
        <a:ln>
          <a:solidFill>
            <a:srgbClr val="18BC9C"/>
          </a:solidFill>
        </a:ln>
      </dgm:spPr>
      <dgm:t>
        <a:bodyPr/>
        <a:lstStyle/>
        <a:p>
          <a:r>
            <a:rPr lang="en-US" sz="2400" dirty="0"/>
            <a:t>Model</a:t>
          </a:r>
          <a:endParaRPr lang="en-US" sz="1800" dirty="0"/>
        </a:p>
      </dgm:t>
    </dgm:pt>
    <dgm:pt modelId="{1EA85C9A-66DC-41A7-9551-995A251C8390}" type="parTrans" cxnId="{D072EF98-4F31-4A64-A244-B27445002E64}">
      <dgm:prSet/>
      <dgm:spPr/>
      <dgm:t>
        <a:bodyPr/>
        <a:lstStyle/>
        <a:p>
          <a:endParaRPr lang="en-US" sz="2400"/>
        </a:p>
      </dgm:t>
    </dgm:pt>
    <dgm:pt modelId="{E468D1D1-A22E-4CD7-9EBC-2ADCB29DA50D}" type="sibTrans" cxnId="{D072EF98-4F31-4A64-A244-B27445002E64}">
      <dgm:prSet/>
      <dgm:spPr/>
      <dgm:t>
        <a:bodyPr/>
        <a:lstStyle/>
        <a:p>
          <a:endParaRPr lang="en-US" sz="2400"/>
        </a:p>
      </dgm:t>
    </dgm:pt>
    <dgm:pt modelId="{7E728216-ADDA-43E2-896D-0ADB73BB6B7A}">
      <dgm:prSet phldrT="[Text]" custT="1"/>
      <dgm:spPr>
        <a:ln>
          <a:solidFill>
            <a:srgbClr val="18BC9C"/>
          </a:solidFill>
        </a:ln>
      </dgm:spPr>
      <dgm:t>
        <a:bodyPr/>
        <a:lstStyle/>
        <a:p>
          <a:r>
            <a:rPr lang="en-US" sz="28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tq_performance</a:t>
          </a:r>
          <a:endParaRPr lang="en-US" sz="2800" dirty="0">
            <a:solidFill>
              <a:schemeClr val="bg2"/>
            </a:solidFill>
            <a:latin typeface="Apple Color Emoji" charset="0"/>
            <a:ea typeface="Apple Color Emoji" charset="0"/>
            <a:cs typeface="Apple Color Emoji" charset="0"/>
          </a:endParaRPr>
        </a:p>
      </dgm:t>
    </dgm:pt>
    <dgm:pt modelId="{10BBE033-99AE-4F36-BC2D-AD0FFD7ACC6A}" type="parTrans" cxnId="{3E1D375D-DF10-46D3-AFBE-42F1DE01FE45}">
      <dgm:prSet/>
      <dgm:spPr/>
      <dgm:t>
        <a:bodyPr/>
        <a:lstStyle/>
        <a:p>
          <a:endParaRPr lang="en-US" sz="2400"/>
        </a:p>
      </dgm:t>
    </dgm:pt>
    <dgm:pt modelId="{5C107A08-05BB-43E7-98F3-AA2951147DED}" type="sibTrans" cxnId="{3E1D375D-DF10-46D3-AFBE-42F1DE01FE45}">
      <dgm:prSet/>
      <dgm:spPr/>
      <dgm:t>
        <a:bodyPr/>
        <a:lstStyle/>
        <a:p>
          <a:endParaRPr lang="en-US" sz="2400"/>
        </a:p>
      </dgm:t>
    </dgm:pt>
    <dgm:pt modelId="{0F5D50EE-D1C6-499D-B8BD-5E444EA680EC}" type="pres">
      <dgm:prSet presAssocID="{701199C4-721C-469C-BB2A-F0B1F25440D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FAE74-F7CE-4252-9AF2-BD16EF0B9715}" type="pres">
      <dgm:prSet presAssocID="{DB899444-01D6-45E3-8881-D085BD848FBE}" presName="composite" presStyleCnt="0"/>
      <dgm:spPr/>
    </dgm:pt>
    <dgm:pt modelId="{6CCA538D-EA2F-483A-B163-70679DCCFDD2}" type="pres">
      <dgm:prSet presAssocID="{DB899444-01D6-45E3-8881-D085BD848FB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977D7-5756-45F7-BF62-534061637565}" type="pres">
      <dgm:prSet presAssocID="{DB899444-01D6-45E3-8881-D085BD848FB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B3856-5BB3-456B-9CC1-BEAA148D963A}" type="pres">
      <dgm:prSet presAssocID="{C6BD6420-2D8F-4B04-9795-7FEA0EF2D04C}" presName="sp" presStyleCnt="0"/>
      <dgm:spPr/>
    </dgm:pt>
    <dgm:pt modelId="{39B0F557-4138-4D46-A748-2B0C9E472FDE}" type="pres">
      <dgm:prSet presAssocID="{19A93685-AF3C-4EFB-B75B-CE39BC8BA37C}" presName="composite" presStyleCnt="0"/>
      <dgm:spPr/>
    </dgm:pt>
    <dgm:pt modelId="{776B596A-9E7A-4F64-B682-81BE4AB2A808}" type="pres">
      <dgm:prSet presAssocID="{19A93685-AF3C-4EFB-B75B-CE39BC8BA37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E28DD-15EE-4246-9934-EB01750A31E5}" type="pres">
      <dgm:prSet presAssocID="{19A93685-AF3C-4EFB-B75B-CE39BC8BA37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8B09-CA6F-4E74-AF76-F3B0524C30A5}" type="pres">
      <dgm:prSet presAssocID="{C9E1299A-E127-4C35-95C1-34197EEB3332}" presName="sp" presStyleCnt="0"/>
      <dgm:spPr/>
    </dgm:pt>
    <dgm:pt modelId="{C29E2CDB-E660-4725-BBBF-31E43F27EAA5}" type="pres">
      <dgm:prSet presAssocID="{D2AC1EEC-C091-495D-9F31-F2EBA5DE23A6}" presName="composite" presStyleCnt="0"/>
      <dgm:spPr/>
    </dgm:pt>
    <dgm:pt modelId="{48BCFC55-E2BF-43F0-AB28-EDFA05BB2DBF}" type="pres">
      <dgm:prSet presAssocID="{D2AC1EEC-C091-495D-9F31-F2EBA5DE23A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7593C-03E0-4866-BE8C-BF89C43EF2D1}" type="pres">
      <dgm:prSet presAssocID="{D2AC1EEC-C091-495D-9F31-F2EBA5DE23A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98F67-26F5-E444-A0B6-E7DADEABD7EA}" type="presOf" srcId="{D2AC1EEC-C091-495D-9F31-F2EBA5DE23A6}" destId="{48BCFC55-E2BF-43F0-AB28-EDFA05BB2DBF}" srcOrd="0" destOrd="0" presId="urn:microsoft.com/office/officeart/2005/8/layout/chevron2"/>
    <dgm:cxn modelId="{D028D37C-7A9A-4C94-801D-4F29B4B40AAB}" srcId="{DB899444-01D6-45E3-8881-D085BD848FBE}" destId="{DC86C7A0-90BF-439D-AD05-85CC86A56A24}" srcOrd="0" destOrd="0" parTransId="{4D62A79E-DDEB-4382-83FD-65E30844F098}" sibTransId="{8040F56A-C8BB-4069-AFF5-6112C8D0DCDD}"/>
    <dgm:cxn modelId="{51DB0DEB-277C-2C46-950B-39CE2BF32614}" type="presOf" srcId="{B32F7890-C0C9-49E4-9689-D1289939230E}" destId="{1E4E28DD-15EE-4246-9934-EB01750A31E5}" srcOrd="0" destOrd="1" presId="urn:microsoft.com/office/officeart/2005/8/layout/chevron2"/>
    <dgm:cxn modelId="{DE7B9327-4956-3542-B602-FD4B492EC327}" type="presOf" srcId="{7E728216-ADDA-43E2-896D-0ADB73BB6B7A}" destId="{CF57593C-03E0-4866-BE8C-BF89C43EF2D1}" srcOrd="0" destOrd="0" presId="urn:microsoft.com/office/officeart/2005/8/layout/chevron2"/>
    <dgm:cxn modelId="{8551A504-9798-1947-8E7B-2AF889799E05}" type="presOf" srcId="{19A93685-AF3C-4EFB-B75B-CE39BC8BA37C}" destId="{776B596A-9E7A-4F64-B682-81BE4AB2A808}" srcOrd="0" destOrd="0" presId="urn:microsoft.com/office/officeart/2005/8/layout/chevron2"/>
    <dgm:cxn modelId="{2B03FFD3-997B-0846-8DE5-E034E0ABCFF1}" type="presOf" srcId="{7D5092E9-89AF-431C-BAF6-1B3D7442DF83}" destId="{1E4E28DD-15EE-4246-9934-EB01750A31E5}" srcOrd="0" destOrd="0" presId="urn:microsoft.com/office/officeart/2005/8/layout/chevron2"/>
    <dgm:cxn modelId="{D072EF98-4F31-4A64-A244-B27445002E64}" srcId="{701199C4-721C-469C-BB2A-F0B1F25440DC}" destId="{D2AC1EEC-C091-495D-9F31-F2EBA5DE23A6}" srcOrd="2" destOrd="0" parTransId="{1EA85C9A-66DC-41A7-9551-995A251C8390}" sibTransId="{E468D1D1-A22E-4CD7-9EBC-2ADCB29DA50D}"/>
    <dgm:cxn modelId="{9A613AF5-2AD6-4073-8CB3-BE5AFE14298B}" srcId="{701199C4-721C-469C-BB2A-F0B1F25440DC}" destId="{19A93685-AF3C-4EFB-B75B-CE39BC8BA37C}" srcOrd="1" destOrd="0" parTransId="{715D5568-4F05-4535-85F5-8001A8D7C726}" sibTransId="{C9E1299A-E127-4C35-95C1-34197EEB3332}"/>
    <dgm:cxn modelId="{63C2EB50-C490-40C9-A481-E84278FE6559}" srcId="{19A93685-AF3C-4EFB-B75B-CE39BC8BA37C}" destId="{B32F7890-C0C9-49E4-9689-D1289939230E}" srcOrd="1" destOrd="0" parTransId="{98DFAC7C-5C10-49DB-8D88-47FF079511DA}" sibTransId="{13CDD832-949E-4CC3-8671-10349B62A8D6}"/>
    <dgm:cxn modelId="{E600A4D8-7F8B-BC49-B0F0-B75E59FF71F4}" type="presOf" srcId="{DC86C7A0-90BF-439D-AD05-85CC86A56A24}" destId="{5CE977D7-5756-45F7-BF62-534061637565}" srcOrd="0" destOrd="0" presId="urn:microsoft.com/office/officeart/2005/8/layout/chevron2"/>
    <dgm:cxn modelId="{FBD87A58-AC38-404E-A18B-8B6EC19F7194}" type="presOf" srcId="{701199C4-721C-469C-BB2A-F0B1F25440DC}" destId="{0F5D50EE-D1C6-499D-B8BD-5E444EA680EC}" srcOrd="0" destOrd="0" presId="urn:microsoft.com/office/officeart/2005/8/layout/chevron2"/>
    <dgm:cxn modelId="{155A1562-1993-7D4F-870D-3CBA3C706DA9}" type="presOf" srcId="{DB899444-01D6-45E3-8881-D085BD848FBE}" destId="{6CCA538D-EA2F-483A-B163-70679DCCFDD2}" srcOrd="0" destOrd="0" presId="urn:microsoft.com/office/officeart/2005/8/layout/chevron2"/>
    <dgm:cxn modelId="{3E1D375D-DF10-46D3-AFBE-42F1DE01FE45}" srcId="{D2AC1EEC-C091-495D-9F31-F2EBA5DE23A6}" destId="{7E728216-ADDA-43E2-896D-0ADB73BB6B7A}" srcOrd="0" destOrd="0" parTransId="{10BBE033-99AE-4F36-BC2D-AD0FFD7ACC6A}" sibTransId="{5C107A08-05BB-43E7-98F3-AA2951147DED}"/>
    <dgm:cxn modelId="{5FDD9E0D-CE43-4347-A712-88A54758F58C}" srcId="{19A93685-AF3C-4EFB-B75B-CE39BC8BA37C}" destId="{7D5092E9-89AF-431C-BAF6-1B3D7442DF83}" srcOrd="0" destOrd="0" parTransId="{3418E2DE-A7AA-4DFB-92CD-82FAF247961A}" sibTransId="{16ACFD79-6433-4FA3-972B-09255ABF7FA0}"/>
    <dgm:cxn modelId="{2B83FA68-79A1-48AA-A347-CBEC9B5CFBB2}" srcId="{701199C4-721C-469C-BB2A-F0B1F25440DC}" destId="{DB899444-01D6-45E3-8881-D085BD848FBE}" srcOrd="0" destOrd="0" parTransId="{EE91FD23-EDEA-4F00-959A-D7C55F3DAE77}" sibTransId="{C6BD6420-2D8F-4B04-9795-7FEA0EF2D04C}"/>
    <dgm:cxn modelId="{56BD89DF-2DB6-2A41-B98D-02420218AB91}" type="presParOf" srcId="{0F5D50EE-D1C6-499D-B8BD-5E444EA680EC}" destId="{27BFAE74-F7CE-4252-9AF2-BD16EF0B9715}" srcOrd="0" destOrd="0" presId="urn:microsoft.com/office/officeart/2005/8/layout/chevron2"/>
    <dgm:cxn modelId="{44F34D83-5577-114B-A100-C608274B51B0}" type="presParOf" srcId="{27BFAE74-F7CE-4252-9AF2-BD16EF0B9715}" destId="{6CCA538D-EA2F-483A-B163-70679DCCFDD2}" srcOrd="0" destOrd="0" presId="urn:microsoft.com/office/officeart/2005/8/layout/chevron2"/>
    <dgm:cxn modelId="{4B94C5EE-9713-5E46-9D08-1281C0AF4A25}" type="presParOf" srcId="{27BFAE74-F7CE-4252-9AF2-BD16EF0B9715}" destId="{5CE977D7-5756-45F7-BF62-534061637565}" srcOrd="1" destOrd="0" presId="urn:microsoft.com/office/officeart/2005/8/layout/chevron2"/>
    <dgm:cxn modelId="{1BD2CF25-38DF-AF46-A095-A8791EBBCC86}" type="presParOf" srcId="{0F5D50EE-D1C6-499D-B8BD-5E444EA680EC}" destId="{59CB3856-5BB3-456B-9CC1-BEAA148D963A}" srcOrd="1" destOrd="0" presId="urn:microsoft.com/office/officeart/2005/8/layout/chevron2"/>
    <dgm:cxn modelId="{34134D85-5F58-6749-B49D-E03743C6A232}" type="presParOf" srcId="{0F5D50EE-D1C6-499D-B8BD-5E444EA680EC}" destId="{39B0F557-4138-4D46-A748-2B0C9E472FDE}" srcOrd="2" destOrd="0" presId="urn:microsoft.com/office/officeart/2005/8/layout/chevron2"/>
    <dgm:cxn modelId="{7D249F06-159F-0D48-8241-D1EBD6CF6ED5}" type="presParOf" srcId="{39B0F557-4138-4D46-A748-2B0C9E472FDE}" destId="{776B596A-9E7A-4F64-B682-81BE4AB2A808}" srcOrd="0" destOrd="0" presId="urn:microsoft.com/office/officeart/2005/8/layout/chevron2"/>
    <dgm:cxn modelId="{A526AB98-BCDB-1E47-A155-D23107E90398}" type="presParOf" srcId="{39B0F557-4138-4D46-A748-2B0C9E472FDE}" destId="{1E4E28DD-15EE-4246-9934-EB01750A31E5}" srcOrd="1" destOrd="0" presId="urn:microsoft.com/office/officeart/2005/8/layout/chevron2"/>
    <dgm:cxn modelId="{4949032E-8D14-0844-9222-E1157B81638B}" type="presParOf" srcId="{0F5D50EE-D1C6-499D-B8BD-5E444EA680EC}" destId="{1B9A8B09-CA6F-4E74-AF76-F3B0524C30A5}" srcOrd="3" destOrd="0" presId="urn:microsoft.com/office/officeart/2005/8/layout/chevron2"/>
    <dgm:cxn modelId="{D5182D63-DF7B-8648-8A8F-EE288D8152D1}" type="presParOf" srcId="{0F5D50EE-D1C6-499D-B8BD-5E444EA680EC}" destId="{C29E2CDB-E660-4725-BBBF-31E43F27EAA5}" srcOrd="4" destOrd="0" presId="urn:microsoft.com/office/officeart/2005/8/layout/chevron2"/>
    <dgm:cxn modelId="{DE181F0B-4DBC-FE4A-B53F-A8E9BFF024E8}" type="presParOf" srcId="{C29E2CDB-E660-4725-BBBF-31E43F27EAA5}" destId="{48BCFC55-E2BF-43F0-AB28-EDFA05BB2DBF}" srcOrd="0" destOrd="0" presId="urn:microsoft.com/office/officeart/2005/8/layout/chevron2"/>
    <dgm:cxn modelId="{C0BD2A1D-F447-104C-B8B2-536CEBA1C277}" type="presParOf" srcId="{C29E2CDB-E660-4725-BBBF-31E43F27EAA5}" destId="{CF57593C-03E0-4866-BE8C-BF89C43EF2D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FF4BE-79F0-4AC8-891C-2D3A5F353031}">
      <dsp:nvSpPr>
        <dsp:cNvPr id="0" name=""/>
        <dsp:cNvSpPr/>
      </dsp:nvSpPr>
      <dsp:spPr>
        <a:xfrm>
          <a:off x="2483263" y="0"/>
          <a:ext cx="2483264" cy="1586948"/>
        </a:xfrm>
        <a:prstGeom prst="trapezoid">
          <a:avLst>
            <a:gd name="adj" fmla="val 78240"/>
          </a:avLst>
        </a:prstGeom>
        <a:solidFill>
          <a:srgbClr val="2C3E50"/>
        </a:solidFill>
        <a:ln w="19050" cap="rnd" cmpd="sng" algn="ctr">
          <a:solidFill>
            <a:srgbClr val="18BC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7432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/>
            <a:t>xts</a:t>
          </a:r>
          <a:r>
            <a:rPr lang="en-US" sz="3200" kern="1200" dirty="0"/>
            <a:t>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zoo</a:t>
          </a:r>
        </a:p>
      </dsp:txBody>
      <dsp:txXfrm>
        <a:off x="2483263" y="0"/>
        <a:ext cx="2483264" cy="1586948"/>
      </dsp:txXfrm>
    </dsp:sp>
    <dsp:sp modelId="{0F5FD5C6-BFB5-486C-B0B3-219D37E8C60F}">
      <dsp:nvSpPr>
        <dsp:cNvPr id="0" name=""/>
        <dsp:cNvSpPr/>
      </dsp:nvSpPr>
      <dsp:spPr>
        <a:xfrm>
          <a:off x="1241631" y="1586948"/>
          <a:ext cx="4966528" cy="1586948"/>
        </a:xfrm>
        <a:prstGeom prst="trapezoid">
          <a:avLst>
            <a:gd name="adj" fmla="val 78240"/>
          </a:avLst>
        </a:prstGeom>
        <a:solidFill>
          <a:srgbClr val="2C3E50"/>
        </a:solidFill>
        <a:ln w="19050" cap="rnd" cmpd="sng" algn="ctr">
          <a:solidFill>
            <a:srgbClr val="18BC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Quantmod</a:t>
          </a:r>
          <a:r>
            <a:rPr lang="en-US" sz="3500" kern="1200" dirty="0"/>
            <a:t> 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&amp; TTR</a:t>
          </a:r>
        </a:p>
      </dsp:txBody>
      <dsp:txXfrm>
        <a:off x="2110774" y="1586948"/>
        <a:ext cx="3228243" cy="1586948"/>
      </dsp:txXfrm>
    </dsp:sp>
    <dsp:sp modelId="{F5009443-FE88-4450-9C22-8E7A7E2C72CA}">
      <dsp:nvSpPr>
        <dsp:cNvPr id="0" name=""/>
        <dsp:cNvSpPr/>
      </dsp:nvSpPr>
      <dsp:spPr>
        <a:xfrm>
          <a:off x="0" y="3173896"/>
          <a:ext cx="7449792" cy="1586948"/>
        </a:xfrm>
        <a:prstGeom prst="trapezoid">
          <a:avLst>
            <a:gd name="adj" fmla="val 78240"/>
          </a:avLst>
        </a:prstGeom>
        <a:solidFill>
          <a:srgbClr val="2C3E50"/>
        </a:solidFill>
        <a:ln w="19050" cap="rnd" cmpd="sng" algn="ctr">
          <a:solidFill>
            <a:srgbClr val="18BC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/>
            <a:t>PerformanceAnalytics</a:t>
          </a:r>
          <a:endParaRPr lang="en-US" sz="3500" kern="1200" dirty="0"/>
        </a:p>
      </dsp:txBody>
      <dsp:txXfrm>
        <a:off x="1303713" y="3173896"/>
        <a:ext cx="4842364" cy="1586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A538D-EA2F-483A-B163-70679DCCFDD2}">
      <dsp:nvSpPr>
        <dsp:cNvPr id="0" name=""/>
        <dsp:cNvSpPr/>
      </dsp:nvSpPr>
      <dsp:spPr>
        <a:xfrm rot="5400000">
          <a:off x="-265427" y="268686"/>
          <a:ext cx="1769519" cy="1238663"/>
        </a:xfrm>
        <a:prstGeom prst="chevron">
          <a:avLst/>
        </a:prstGeom>
        <a:solidFill>
          <a:srgbClr val="2C3E50"/>
        </a:solidFill>
        <a:ln w="19050" cap="rnd" cmpd="sng" algn="ctr">
          <a:solidFill>
            <a:srgbClr val="18BC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Import</a:t>
          </a:r>
          <a:endParaRPr lang="en-US" sz="1800" kern="1200" dirty="0"/>
        </a:p>
      </dsp:txBody>
      <dsp:txXfrm rot="-5400000">
        <a:off x="2" y="622590"/>
        <a:ext cx="1238663" cy="530856"/>
      </dsp:txXfrm>
    </dsp:sp>
    <dsp:sp modelId="{5CE977D7-5756-45F7-BF62-534061637565}">
      <dsp:nvSpPr>
        <dsp:cNvPr id="0" name=""/>
        <dsp:cNvSpPr/>
      </dsp:nvSpPr>
      <dsp:spPr>
        <a:xfrm rot="5400000">
          <a:off x="3184102" y="-1942179"/>
          <a:ext cx="1150187" cy="5041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18BC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tq_get</a:t>
          </a:r>
          <a:endParaRPr lang="en-US" sz="2800" kern="1200" dirty="0">
            <a:solidFill>
              <a:schemeClr val="bg2"/>
            </a:solidFill>
            <a:latin typeface="Apple Color Emoji" charset="0"/>
            <a:ea typeface="Apple Color Emoji" charset="0"/>
            <a:cs typeface="Apple Color Emoji" charset="0"/>
          </a:endParaRPr>
        </a:p>
      </dsp:txBody>
      <dsp:txXfrm rot="-5400000">
        <a:off x="1238663" y="59408"/>
        <a:ext cx="4984917" cy="1037891"/>
      </dsp:txXfrm>
    </dsp:sp>
    <dsp:sp modelId="{776B596A-9E7A-4F64-B682-81BE4AB2A808}">
      <dsp:nvSpPr>
        <dsp:cNvPr id="0" name=""/>
        <dsp:cNvSpPr/>
      </dsp:nvSpPr>
      <dsp:spPr>
        <a:xfrm rot="5400000">
          <a:off x="-265427" y="1845958"/>
          <a:ext cx="1769519" cy="1238663"/>
        </a:xfrm>
        <a:prstGeom prst="chevron">
          <a:avLst/>
        </a:prstGeom>
        <a:solidFill>
          <a:srgbClr val="2C3E50"/>
        </a:solidFill>
        <a:ln w="19050" cap="rnd" cmpd="sng" algn="ctr">
          <a:solidFill>
            <a:srgbClr val="18BC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Transform</a:t>
          </a:r>
          <a:endParaRPr lang="en-US" sz="1600" kern="1200" dirty="0"/>
        </a:p>
      </dsp:txBody>
      <dsp:txXfrm rot="-5400000">
        <a:off x="2" y="2199862"/>
        <a:ext cx="1238663" cy="530856"/>
      </dsp:txXfrm>
    </dsp:sp>
    <dsp:sp modelId="{1E4E28DD-15EE-4246-9934-EB01750A31E5}">
      <dsp:nvSpPr>
        <dsp:cNvPr id="0" name=""/>
        <dsp:cNvSpPr/>
      </dsp:nvSpPr>
      <dsp:spPr>
        <a:xfrm rot="5400000">
          <a:off x="3184102" y="-364908"/>
          <a:ext cx="1150187" cy="5041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18BC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tq_transmute</a:t>
          </a:r>
          <a:r>
            <a:rPr lang="en-US" sz="2800" kern="1200" dirty="0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 &amp; </a:t>
          </a:r>
          <a:r>
            <a:rPr lang="en-US" sz="2800" kern="12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tq_mutate</a:t>
          </a:r>
          <a:endParaRPr lang="en-US" sz="2800" kern="1200" dirty="0">
            <a:solidFill>
              <a:schemeClr val="bg2"/>
            </a:solidFill>
            <a:latin typeface="Apple Color Emoji" charset="0"/>
            <a:ea typeface="Apple Color Emoji" charset="0"/>
            <a:cs typeface="Apple Color Emoji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tq_portfolio</a:t>
          </a:r>
          <a:endParaRPr lang="en-US" sz="2800" kern="1200" dirty="0">
            <a:solidFill>
              <a:schemeClr val="bg2"/>
            </a:solidFill>
            <a:latin typeface="Apple Color Emoji" charset="0"/>
            <a:ea typeface="Apple Color Emoji" charset="0"/>
            <a:cs typeface="Apple Color Emoji" charset="0"/>
          </a:endParaRPr>
        </a:p>
      </dsp:txBody>
      <dsp:txXfrm rot="-5400000">
        <a:off x="1238663" y="1636679"/>
        <a:ext cx="4984917" cy="1037891"/>
      </dsp:txXfrm>
    </dsp:sp>
    <dsp:sp modelId="{48BCFC55-E2BF-43F0-AB28-EDFA05BB2DBF}">
      <dsp:nvSpPr>
        <dsp:cNvPr id="0" name=""/>
        <dsp:cNvSpPr/>
      </dsp:nvSpPr>
      <dsp:spPr>
        <a:xfrm rot="5400000">
          <a:off x="-265427" y="3423229"/>
          <a:ext cx="1769519" cy="1238663"/>
        </a:xfrm>
        <a:prstGeom prst="chevron">
          <a:avLst/>
        </a:prstGeom>
        <a:solidFill>
          <a:srgbClr val="2C3E50"/>
        </a:solidFill>
        <a:ln w="19050" cap="rnd" cmpd="sng" algn="ctr">
          <a:solidFill>
            <a:srgbClr val="18BC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Model</a:t>
          </a:r>
          <a:endParaRPr lang="en-US" sz="1800" kern="1200" dirty="0"/>
        </a:p>
      </dsp:txBody>
      <dsp:txXfrm rot="-5400000">
        <a:off x="2" y="3777133"/>
        <a:ext cx="1238663" cy="530856"/>
      </dsp:txXfrm>
    </dsp:sp>
    <dsp:sp modelId="{CF57593C-03E0-4866-BE8C-BF89C43EF2D1}">
      <dsp:nvSpPr>
        <dsp:cNvPr id="0" name=""/>
        <dsp:cNvSpPr/>
      </dsp:nvSpPr>
      <dsp:spPr>
        <a:xfrm rot="5400000">
          <a:off x="3184102" y="1212362"/>
          <a:ext cx="1150187" cy="5041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18BC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>
              <a:solidFill>
                <a:schemeClr val="bg2"/>
              </a:solidFill>
              <a:latin typeface="Apple Color Emoji" charset="0"/>
              <a:ea typeface="Apple Color Emoji" charset="0"/>
              <a:cs typeface="Apple Color Emoji" charset="0"/>
            </a:rPr>
            <a:t>tq_performance</a:t>
          </a:r>
          <a:endParaRPr lang="en-US" sz="2800" kern="1200" dirty="0">
            <a:solidFill>
              <a:schemeClr val="bg2"/>
            </a:solidFill>
            <a:latin typeface="Apple Color Emoji" charset="0"/>
            <a:ea typeface="Apple Color Emoji" charset="0"/>
            <a:cs typeface="Apple Color Emoji" charset="0"/>
          </a:endParaRPr>
        </a:p>
      </dsp:txBody>
      <dsp:txXfrm rot="-5400000">
        <a:off x="1238663" y="3213949"/>
        <a:ext cx="4984917" cy="1037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9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320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17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798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560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503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382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44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4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4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4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1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6248398"/>
            <a:ext cx="12192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0979" y="6291027"/>
            <a:ext cx="525323" cy="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3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94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videos/data-science-in-thetidyvers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319346"/>
            <a:ext cx="12192000" cy="1547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416" y="581560"/>
            <a:ext cx="8825658" cy="2338630"/>
          </a:xfrm>
        </p:spPr>
        <p:txBody>
          <a:bodyPr/>
          <a:lstStyle/>
          <a:p>
            <a:r>
              <a:rPr lang="en-US" sz="4800" dirty="0"/>
              <a:t>New tools for performing financial analysis within the “tidy”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416" y="3203559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/>
              <a:t>R/FINANCE, 2017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38" y="5505547"/>
            <a:ext cx="5421923" cy="1157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880" y="1404413"/>
            <a:ext cx="2794577" cy="322034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8195"/>
              </p:ext>
            </p:extLst>
          </p:nvPr>
        </p:nvGraphicFramePr>
        <p:xfrm>
          <a:off x="627416" y="4201160"/>
          <a:ext cx="10492618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6309">
                  <a:extLst>
                    <a:ext uri="{9D8B030D-6E8A-4147-A177-3AD203B41FA5}">
                      <a16:colId xmlns="" xmlns:a16="http://schemas.microsoft.com/office/drawing/2014/main" val="3062141011"/>
                    </a:ext>
                  </a:extLst>
                </a:gridCol>
                <a:gridCol w="5246309">
                  <a:extLst>
                    <a:ext uri="{9D8B030D-6E8A-4147-A177-3AD203B41FA5}">
                      <a16:colId xmlns="" xmlns:a16="http://schemas.microsoft.com/office/drawing/2014/main" val="30272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Matt Dancho</a:t>
                      </a:r>
                    </a:p>
                    <a:p>
                      <a:r>
                        <a:rPr lang="en-US" sz="1600" dirty="0"/>
                        <a:t>Founder, Director of Product Development</a:t>
                      </a:r>
                    </a:p>
                    <a:p>
                      <a:r>
                        <a:rPr lang="en-US" sz="1600" dirty="0"/>
                        <a:t>mdancho@business-science.io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Davis Vaughan</a:t>
                      </a:r>
                    </a:p>
                    <a:p>
                      <a:r>
                        <a:rPr lang="en-US" sz="1600" dirty="0"/>
                        <a:t>Software Engineer</a:t>
                      </a:r>
                    </a:p>
                    <a:p>
                      <a:r>
                        <a:rPr lang="en-US" sz="1600" dirty="0"/>
                        <a:t>dvaughan@business-science.io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41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analysis to MDLR by year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90472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29645" cy="1400530"/>
          </a:xfrm>
        </p:spPr>
        <p:txBody>
          <a:bodyPr/>
          <a:lstStyle/>
          <a:p>
            <a:r>
              <a:rPr lang="en-US" dirty="0"/>
              <a:t>Analyzing multiple portfolio blends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490472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5134"/>
            <a:ext cx="9404723" cy="1400530"/>
          </a:xfrm>
        </p:spPr>
        <p:txBody>
          <a:bodyPr/>
          <a:lstStyle/>
          <a:p>
            <a:r>
              <a:rPr lang="en-US" dirty="0"/>
              <a:t>Future…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</a:t>
            </a:r>
          </a:p>
          <a:p>
            <a:r>
              <a:rPr lang="en-US" dirty="0"/>
              <a:t>Connectivity 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ML / AI</a:t>
            </a:r>
          </a:p>
          <a:p>
            <a:r>
              <a:rPr lang="en-US" dirty="0" smtClean="0"/>
              <a:t>Flying </a:t>
            </a:r>
            <a:r>
              <a:rPr lang="en-US" dirty="0"/>
              <a:t>cars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08" y="866135"/>
            <a:ext cx="4800599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545889" cy="1400530"/>
          </a:xfrm>
        </p:spPr>
        <p:txBody>
          <a:bodyPr/>
          <a:lstStyle/>
          <a:p>
            <a:r>
              <a:rPr lang="en-US"/>
              <a:t>Acknowledgements: Standing on Shoulders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00784"/>
            <a:ext cx="10879138" cy="4895849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/>
              <a:t>xts: </a:t>
            </a:r>
          </a:p>
          <a:p>
            <a:pPr lvl="2"/>
            <a:r>
              <a:rPr lang="en-US"/>
              <a:t>Jeffrey Ryan, Joshua Ulrich</a:t>
            </a:r>
          </a:p>
          <a:p>
            <a:pPr lvl="1"/>
            <a:r>
              <a:rPr lang="en-US"/>
              <a:t>zoo: </a:t>
            </a:r>
          </a:p>
          <a:p>
            <a:pPr lvl="2"/>
            <a:r>
              <a:rPr lang="en-US"/>
              <a:t>Achim Zeileis [aut, cre], Gabor Grothendieck [aut], Jeffrey Ryan [aut], Joshua Ulrich [ctb], Felix Andrews [ctb]</a:t>
            </a:r>
          </a:p>
          <a:p>
            <a:pPr lvl="1"/>
            <a:r>
              <a:rPr lang="en-US"/>
              <a:t>quantmod: </a:t>
            </a:r>
          </a:p>
          <a:p>
            <a:pPr lvl="2"/>
            <a:r>
              <a:rPr lang="en-US"/>
              <a:t>Jeffrey Ryan [aut, cph], Joshua Ulrich [cre, ctb], Wouter Thielen [ctb]</a:t>
            </a:r>
          </a:p>
          <a:p>
            <a:pPr lvl="1"/>
            <a:r>
              <a:rPr lang="en-US"/>
              <a:t>TTR:</a:t>
            </a:r>
          </a:p>
          <a:p>
            <a:pPr lvl="2"/>
            <a:r>
              <a:rPr lang="en-US"/>
              <a:t>Joshua Ulrich</a:t>
            </a:r>
          </a:p>
          <a:p>
            <a:pPr lvl="1"/>
            <a:r>
              <a:rPr lang="en-US"/>
              <a:t>PerformanceAnalytics</a:t>
            </a:r>
          </a:p>
          <a:p>
            <a:pPr lvl="2"/>
            <a:r>
              <a:rPr lang="en-US"/>
              <a:t>Brian Peterson [cre, aut, cph], Peter Carl [aut, cph], Kris Boudt [ctb, cph], Ross Bennett [ctb], Joshua Ulrich [ctb], Eric Zivot [ctb], Matthieu Lestel [ctb], Kyle Balkissoon [ctb], Diethelm Wuertz [ctb]</a:t>
            </a:r>
          </a:p>
          <a:p>
            <a:pPr lvl="1"/>
            <a:r>
              <a:rPr lang="en-US"/>
              <a:t>tidyverse</a:t>
            </a:r>
          </a:p>
          <a:p>
            <a:pPr lvl="2"/>
            <a:r>
              <a:rPr lang="en-US"/>
              <a:t>Hadley Wickham [aut, cre], Romain Francois [aut], RStudio [cph], &amp;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4293" y="1404413"/>
            <a:ext cx="8946541" cy="4195481"/>
          </a:xfrm>
        </p:spPr>
        <p:txBody>
          <a:bodyPr/>
          <a:lstStyle/>
          <a:p>
            <a:r>
              <a:rPr lang="en-US" dirty="0"/>
              <a:t>Discuss existing                          financial analysis landscape</a:t>
            </a:r>
          </a:p>
          <a:p>
            <a:r>
              <a:rPr lang="en-US" dirty="0"/>
              <a:t>Why </a:t>
            </a:r>
            <a:r>
              <a:rPr lang="en-US" dirty="0" err="1"/>
              <a:t>tidyquant</a:t>
            </a:r>
            <a:r>
              <a:rPr lang="en-US" dirty="0"/>
              <a:t>?</a:t>
            </a:r>
          </a:p>
          <a:p>
            <a:r>
              <a:rPr lang="en-US" dirty="0"/>
              <a:t>The five core </a:t>
            </a:r>
            <a:r>
              <a:rPr lang="en-US" dirty="0" err="1"/>
              <a:t>tq</a:t>
            </a:r>
            <a:r>
              <a:rPr lang="en-US" dirty="0"/>
              <a:t> functions</a:t>
            </a:r>
          </a:p>
          <a:p>
            <a:r>
              <a:rPr lang="en-US" dirty="0"/>
              <a:t>Data science at scale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880" y="1404413"/>
            <a:ext cx="2794577" cy="3220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97629" y="6345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analysis landscape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450314"/>
              </p:ext>
            </p:extLst>
          </p:nvPr>
        </p:nvGraphicFramePr>
        <p:xfrm>
          <a:off x="291548" y="1245705"/>
          <a:ext cx="7449792" cy="476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6643991" y="1814514"/>
            <a:ext cx="5700505" cy="3562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Infrastructure           well-developed for </a:t>
            </a:r>
            <a:r>
              <a:rPr lang="en-US" b="1" dirty="0">
                <a:solidFill>
                  <a:schemeClr val="tx1"/>
                </a:solidFill>
              </a:rPr>
              <a:t>Financial Analysis</a:t>
            </a:r>
          </a:p>
          <a:p>
            <a:r>
              <a:rPr lang="en-US" dirty="0">
                <a:solidFill>
                  <a:schemeClr val="tx1"/>
                </a:solidFill>
              </a:rPr>
              <a:t>Many useful functions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transformation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Financial analysis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in the </a:t>
            </a:r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3455"/>
            <a:ext cx="6711511" cy="45332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9524" y="6572250"/>
            <a:ext cx="1050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H. Wickham, 2017. URL </a:t>
            </a:r>
            <a:r>
              <a:rPr lang="en-US" sz="1200" dirty="0">
                <a:solidFill>
                  <a:schemeClr val="bg2"/>
                </a:solidFill>
                <a:hlinkClick r:id="rId3"/>
              </a:rPr>
              <a:t>https://www.rstudio.com/resources/videos/data-science-in-thetidyverse/</a:t>
            </a:r>
            <a:r>
              <a:rPr lang="en-US" sz="1200" dirty="0">
                <a:solidFill>
                  <a:schemeClr val="bg2"/>
                </a:solidFill>
              </a:rPr>
              <a:t>. [p2]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8912" y="1814514"/>
            <a:ext cx="4341412" cy="3562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Infrastructure           well-developed for </a:t>
            </a:r>
            <a:r>
              <a:rPr lang="en-US" b="1" dirty="0">
                <a:solidFill>
                  <a:schemeClr val="tx1"/>
                </a:solidFill>
              </a:rPr>
              <a:t>Data Science</a:t>
            </a:r>
          </a:p>
          <a:p>
            <a:r>
              <a:rPr lang="en-US" dirty="0">
                <a:solidFill>
                  <a:schemeClr val="tx1"/>
                </a:solidFill>
              </a:rPr>
              <a:t>Useful workflow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systems: Each with benefits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565" y="1856353"/>
            <a:ext cx="3640966" cy="37417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XTS</a:t>
            </a:r>
          </a:p>
          <a:p>
            <a:r>
              <a:rPr lang="en-US" dirty="0"/>
              <a:t>Built for speed</a:t>
            </a:r>
          </a:p>
          <a:p>
            <a:r>
              <a:rPr lang="en-US" dirty="0"/>
              <a:t>Matrix-based</a:t>
            </a:r>
          </a:p>
          <a:p>
            <a:pPr lvl="1"/>
            <a:r>
              <a:rPr lang="en-US" dirty="0"/>
              <a:t>Only numeric columns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571599" y="1856353"/>
            <a:ext cx="5984298" cy="37417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Tidyverse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Built for flexibility &amp; scale</a:t>
            </a:r>
          </a:p>
          <a:p>
            <a:r>
              <a:rPr lang="en-US" dirty="0"/>
              <a:t>Data frame-based</a:t>
            </a:r>
          </a:p>
          <a:p>
            <a:pPr lvl="1"/>
            <a:r>
              <a:rPr lang="en-US" dirty="0"/>
              <a:t>Any data type in columns</a:t>
            </a:r>
          </a:p>
          <a:p>
            <a:pPr lvl="1"/>
            <a:r>
              <a:rPr lang="en-US" dirty="0"/>
              <a:t>char, </a:t>
            </a:r>
            <a:r>
              <a:rPr lang="en-US" dirty="0" err="1"/>
              <a:t>num</a:t>
            </a:r>
            <a:r>
              <a:rPr lang="en-US" dirty="0"/>
              <a:t>,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tidyquant</a:t>
            </a:r>
            <a:r>
              <a:rPr lang="en-US" dirty="0"/>
              <a:t>: Best of both worlds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5900"/>
            <a:ext cx="10288588" cy="47624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Integrates </a:t>
            </a:r>
            <a:r>
              <a:rPr lang="en-US" dirty="0" err="1"/>
              <a:t>tidyverse</a:t>
            </a:r>
            <a:r>
              <a:rPr lang="en-US" dirty="0"/>
              <a:t> with:</a:t>
            </a:r>
          </a:p>
          <a:p>
            <a:pPr lvl="1"/>
            <a:r>
              <a:rPr lang="en-US" sz="2400" dirty="0" err="1"/>
              <a:t>xts</a:t>
            </a:r>
            <a:r>
              <a:rPr lang="en-US" sz="2400" dirty="0"/>
              <a:t> &amp; zoo</a:t>
            </a:r>
          </a:p>
          <a:p>
            <a:pPr lvl="1"/>
            <a:r>
              <a:rPr lang="en-US" sz="2400" dirty="0" err="1"/>
              <a:t>quantmod</a:t>
            </a:r>
            <a:r>
              <a:rPr lang="en-US" sz="2400" dirty="0"/>
              <a:t> &amp; TTR</a:t>
            </a:r>
          </a:p>
          <a:p>
            <a:pPr lvl="1"/>
            <a:r>
              <a:rPr lang="en-US" sz="2400" dirty="0" err="1"/>
              <a:t>PerformanceAnalytics</a:t>
            </a:r>
            <a:endParaRPr lang="en-US" sz="2400" dirty="0"/>
          </a:p>
          <a:p>
            <a:r>
              <a:rPr lang="en-US" dirty="0"/>
              <a:t>User I/O in data frames</a:t>
            </a:r>
          </a:p>
          <a:p>
            <a:r>
              <a:rPr lang="en-US" dirty="0"/>
              <a:t>Internally converts to </a:t>
            </a:r>
            <a:r>
              <a:rPr lang="en-US" dirty="0" err="1"/>
              <a:t>xts</a:t>
            </a:r>
            <a:endParaRPr lang="en-US" dirty="0"/>
          </a:p>
          <a:p>
            <a:r>
              <a:rPr lang="en-US" dirty="0"/>
              <a:t>Matrix speed + Data Frame flexibility</a:t>
            </a:r>
          </a:p>
          <a:p>
            <a:r>
              <a:rPr lang="en-US" dirty="0" err="1"/>
              <a:t>Tidyverse</a:t>
            </a:r>
            <a:r>
              <a:rPr lang="en-US" dirty="0"/>
              <a:t> scalability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64" y="1137187"/>
            <a:ext cx="2794577" cy="32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tidyquant</a:t>
            </a:r>
            <a:r>
              <a:rPr lang="en-US" dirty="0"/>
              <a:t>: Five core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64" y="1137187"/>
            <a:ext cx="2794577" cy="3220344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524126643"/>
              </p:ext>
            </p:extLst>
          </p:nvPr>
        </p:nvGraphicFramePr>
        <p:xfrm>
          <a:off x="911485" y="1297942"/>
          <a:ext cx="6279729" cy="493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does </a:t>
            </a:r>
            <a:r>
              <a:rPr lang="en-US" dirty="0"/>
              <a:t>scalability look like?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93569"/>
              </p:ext>
            </p:extLst>
          </p:nvPr>
        </p:nvGraphicFramePr>
        <p:xfrm>
          <a:off x="646107" y="1610861"/>
          <a:ext cx="9652516" cy="30446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6258"/>
                <a:gridCol w="4826258"/>
              </a:tblGrid>
              <a:tr h="10654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 Asset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500 Assets</a:t>
                      </a:r>
                      <a:endParaRPr lang="en-US" sz="3200" dirty="0"/>
                    </a:p>
                  </a:txBody>
                  <a:tcPr/>
                </a:tc>
              </a:tr>
              <a:tr h="1979221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err="1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tq_get</a:t>
                      </a:r>
                      <a:r>
                        <a:rPr lang="en-US" sz="320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(“AAPL”)</a:t>
                      </a:r>
                      <a:endParaRPr lang="en-US" sz="3200" dirty="0">
                        <a:latin typeface="Apple Color Emoji" charset="0"/>
                        <a:ea typeface="Apple Color Emoji" charset="0"/>
                        <a:cs typeface="Apple Color Emoji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spc="0" dirty="0" err="1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tq_index</a:t>
                      </a:r>
                      <a:r>
                        <a:rPr lang="en-US" sz="3200" spc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(“</a:t>
                      </a:r>
                      <a:r>
                        <a:rPr lang="en-US" sz="3200" spc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SP500”)</a:t>
                      </a:r>
                      <a:r>
                        <a:rPr lang="en-US" sz="3200" spc="0" baseline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 </a:t>
                      </a:r>
                      <a:r>
                        <a:rPr lang="en-US" sz="3200" spc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%&gt;%</a:t>
                      </a:r>
                      <a:r>
                        <a:rPr lang="en-US" sz="3200" spc="0" baseline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   </a:t>
                      </a:r>
                    </a:p>
                    <a:p>
                      <a:pPr algn="l"/>
                      <a:r>
                        <a:rPr lang="en-US" sz="3200" b="1" spc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      </a:t>
                      </a:r>
                      <a:r>
                        <a:rPr lang="en-US" sz="3200" b="1" spc="0" dirty="0" err="1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tq_get</a:t>
                      </a:r>
                      <a:r>
                        <a:rPr lang="en-US" sz="3200" spc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()</a:t>
                      </a:r>
                      <a:r>
                        <a:rPr lang="en-US" sz="3200" spc="0" baseline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   </a:t>
                      </a:r>
                      <a:r>
                        <a:rPr lang="en-US" sz="3200" spc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%&gt;%</a:t>
                      </a:r>
                    </a:p>
                    <a:p>
                      <a:pPr lvl="1" algn="l"/>
                      <a:r>
                        <a:rPr lang="en-US" dirty="0" smtClean="0"/>
                        <a:t>   </a:t>
                      </a:r>
                      <a:r>
                        <a:rPr lang="en-US" sz="3200" b="1" spc="0" dirty="0" err="1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group_by</a:t>
                      </a:r>
                      <a:r>
                        <a:rPr lang="en-US" sz="3200" spc="0" dirty="0" smtClean="0">
                          <a:latin typeface="Apple Color Emoji" charset="0"/>
                          <a:ea typeface="Apple Color Emoji" charset="0"/>
                          <a:cs typeface="Apple Color Emoji" charset="0"/>
                        </a:rPr>
                        <a:t>(symbol)</a:t>
                      </a:r>
                      <a:endParaRPr lang="en-US" sz="3200" spc="0" dirty="0">
                        <a:latin typeface="Apple Color Emoji" charset="0"/>
                        <a:ea typeface="Apple Color Emoji" charset="0"/>
                        <a:cs typeface="Apple Color Emoji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7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334079" cy="1400530"/>
          </a:xfrm>
        </p:spPr>
        <p:txBody>
          <a:bodyPr/>
          <a:lstStyle/>
          <a:p>
            <a:r>
              <a:rPr lang="en-US" dirty="0"/>
              <a:t>Trending MDLR &amp; SDDLR - </a:t>
            </a:r>
            <a:r>
              <a:rPr lang="en-US" b="1" dirty="0"/>
              <a:t>All S&amp;P500 Stocks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490472"/>
            <a:ext cx="9144019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1467</TotalTime>
  <Words>368</Words>
  <Application>Microsoft Office PowerPoint</Application>
  <PresentationFormat>Custom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New tools for performing financial analysis within the “tidy” ecosystem</vt:lpstr>
      <vt:lpstr>Goals</vt:lpstr>
      <vt:lpstr>Financial analysis landscape</vt:lpstr>
      <vt:lpstr>Data Science in the tidyverse</vt:lpstr>
      <vt:lpstr>Two systems: Each with benefits</vt:lpstr>
      <vt:lpstr>tidyquant: Best of both worlds</vt:lpstr>
      <vt:lpstr>tidyquant: Five core functions</vt:lpstr>
      <vt:lpstr>What does scalability look like?</vt:lpstr>
      <vt:lpstr>Trending MDLR &amp; SDDLR - All S&amp;P500 Stocks</vt:lpstr>
      <vt:lpstr>Extending analysis to MDLR by year</vt:lpstr>
      <vt:lpstr>Analyzing multiple portfolio blends </vt:lpstr>
      <vt:lpstr>Future…</vt:lpstr>
      <vt:lpstr>Acknowledgements: Standing on Shoulders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tidyquant</dc:title>
  <dc:creator>Matt Dancho</dc:creator>
  <cp:lastModifiedBy>Matt Dancho</cp:lastModifiedBy>
  <cp:revision>111</cp:revision>
  <dcterms:created xsi:type="dcterms:W3CDTF">2017-05-09T01:07:43Z</dcterms:created>
  <dcterms:modified xsi:type="dcterms:W3CDTF">2017-05-16T12:03:55Z</dcterms:modified>
</cp:coreProperties>
</file>