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74889"/>
  </p:normalViewPr>
  <p:slideViewPr>
    <p:cSldViewPr snapToGrid="0" snapToObjects="1">
      <p:cViewPr varScale="1">
        <p:scale>
          <a:sx n="85" d="100"/>
          <a:sy n="85" d="100"/>
        </p:scale>
        <p:origin x="1592" y="184"/>
      </p:cViewPr>
      <p:guideLst/>
    </p:cSldViewPr>
  </p:slideViewPr>
  <p:notesTextViewPr>
    <p:cViewPr>
      <p:scale>
        <a:sx n="1" d="1"/>
        <a:sy n="1" d="1"/>
      </p:scale>
      <p:origin x="0" y="-56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18ED46-B1DB-BF4A-860A-39B9CE5FB603}" type="datetimeFigureOut">
              <a:rPr lang="en-US" smtClean="0"/>
              <a:t>5/14/17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49C875-9C01-EA48-BC0D-B95A6BF26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2241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smtClean="0"/>
              <a:t>Objective stated initially</a:t>
            </a:r>
          </a:p>
          <a:p>
            <a:pPr marL="228600" indent="-228600">
              <a:buAutoNum type="arabicPeriod"/>
            </a:pPr>
            <a:r>
              <a:rPr lang="en-US" dirty="0" smtClean="0"/>
              <a:t>Reinforced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algo’s</a:t>
            </a:r>
            <a:endParaRPr lang="en-US" baseline="0" dirty="0" smtClean="0"/>
          </a:p>
          <a:p>
            <a:pPr marL="228600" indent="-228600">
              <a:buAutoNum type="arabicPeriod"/>
            </a:pPr>
            <a:r>
              <a:rPr lang="en-US" baseline="0" dirty="0" smtClean="0"/>
              <a:t>Timing limit to 1.5 </a:t>
            </a:r>
            <a:r>
              <a:rPr lang="en-US" baseline="0" dirty="0" err="1" smtClean="0"/>
              <a:t>hr</a:t>
            </a:r>
            <a:endParaRPr lang="en-US" baseline="0" dirty="0" smtClean="0"/>
          </a:p>
          <a:p>
            <a:pPr marL="228600" indent="-228600">
              <a:buAutoNum type="arabicPeriod"/>
            </a:pPr>
            <a:r>
              <a:rPr lang="en-US" baseline="0" dirty="0" smtClean="0"/>
              <a:t>Why R and more examples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Overall picture initially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More examples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Math later than technical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More interaction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Trump vocab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More eye contact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Avoid normal distribution and binomial </a:t>
            </a:r>
            <a:r>
              <a:rPr lang="en-US" baseline="0" smtClean="0"/>
              <a:t>distribution talk.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49C875-9C01-EA48-BC0D-B95A6BF26AB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0544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5/14/17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5/14/17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5/14/17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5/14/17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Relationship Id="rId3" Type="http://schemas.openxmlformats.org/officeDocument/2006/relationships/image" Target="../media/image2.tif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sz="4800" dirty="0" smtClean="0"/>
              <a:t>Introduction to Machine Learning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0070C0"/>
                </a:solidFill>
              </a:rPr>
              <a:t>DSLA Course</a:t>
            </a:r>
          </a:p>
          <a:p>
            <a:r>
              <a:rPr lang="en-US" dirty="0" smtClean="0"/>
              <a:t>Rohit Padebettu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218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0306" y="2114309"/>
            <a:ext cx="7274473" cy="2168324"/>
          </a:xfrm>
        </p:spPr>
        <p:txBody>
          <a:bodyPr/>
          <a:lstStyle/>
          <a:p>
            <a:r>
              <a:rPr lang="en-US" dirty="0" smtClean="0"/>
              <a:t>Happy Mothers Day!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932972" y="3437681"/>
            <a:ext cx="6562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0070C0"/>
                </a:solidFill>
              </a:rPr>
              <a:t>“God couldn’t be everywhere, so he created mothers”</a:t>
            </a:r>
            <a:endParaRPr lang="en-US" i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0047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90"/>
            <a:ext cx="8596668" cy="698358"/>
          </a:xfrm>
        </p:spPr>
        <p:txBody>
          <a:bodyPr/>
          <a:lstStyle/>
          <a:p>
            <a:r>
              <a:rPr lang="en-US" dirty="0" smtClean="0"/>
              <a:t>What does </a:t>
            </a:r>
            <a:r>
              <a:rPr lang="en-US" smtClean="0"/>
              <a:t>Machine Learning mean to you?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013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430684"/>
            <a:ext cx="8596668" cy="2800451"/>
          </a:xfrm>
        </p:spPr>
        <p:txBody>
          <a:bodyPr/>
          <a:lstStyle/>
          <a:p>
            <a:r>
              <a:rPr lang="en-US" dirty="0" smtClean="0"/>
              <a:t>Types of Machine Learning problems</a:t>
            </a:r>
          </a:p>
          <a:p>
            <a:pPr lvl="2"/>
            <a:r>
              <a:rPr lang="en-US" dirty="0" smtClean="0"/>
              <a:t>Regression</a:t>
            </a:r>
          </a:p>
          <a:p>
            <a:pPr lvl="2"/>
            <a:r>
              <a:rPr lang="en-US" dirty="0" smtClean="0"/>
              <a:t>Classification</a:t>
            </a:r>
          </a:p>
          <a:p>
            <a:pPr lvl="2"/>
            <a:endParaRPr lang="en-US" dirty="0"/>
          </a:p>
          <a:p>
            <a:r>
              <a:rPr lang="en-US" dirty="0" smtClean="0"/>
              <a:t>Types of Machine Learning algorithms</a:t>
            </a:r>
          </a:p>
          <a:p>
            <a:pPr lvl="2"/>
            <a:r>
              <a:rPr lang="en-US" dirty="0" smtClean="0"/>
              <a:t>Supervised Learning</a:t>
            </a:r>
          </a:p>
          <a:p>
            <a:pPr lvl="2"/>
            <a:r>
              <a:rPr lang="en-US" dirty="0" smtClean="0"/>
              <a:t>Unsupervised Learning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42665" y="1745734"/>
            <a:ext cx="7592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“Prediction is difficult, especially about the future” - Yogi Berra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9864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Learning </a:t>
            </a:r>
            <a:r>
              <a:rPr lang="mr-IN" dirty="0" smtClean="0"/>
              <a:t>–</a:t>
            </a:r>
            <a:r>
              <a:rPr lang="en-US" dirty="0" smtClean="0"/>
              <a:t> Linear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62583"/>
            <a:ext cx="8596668" cy="4478780"/>
          </a:xfrm>
        </p:spPr>
        <p:txBody>
          <a:bodyPr/>
          <a:lstStyle/>
          <a:p>
            <a:r>
              <a:rPr lang="en-US" dirty="0" smtClean="0"/>
              <a:t>What is a Linear Regression?</a:t>
            </a:r>
          </a:p>
          <a:p>
            <a:pPr lvl="2"/>
            <a:r>
              <a:rPr lang="en-US" dirty="0" smtClean="0"/>
              <a:t>How many points necessary to draw a line?</a:t>
            </a:r>
          </a:p>
          <a:p>
            <a:pPr lvl="2"/>
            <a:r>
              <a:rPr lang="en-US" dirty="0" smtClean="0"/>
              <a:t>Ex: Time vs Distance problem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Linear Regression</a:t>
            </a:r>
          </a:p>
          <a:p>
            <a:pPr lvl="2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15" y="3449256"/>
            <a:ext cx="3965328" cy="217732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4643" y="3421926"/>
            <a:ext cx="3860800" cy="2231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82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25661"/>
          </a:xfrm>
        </p:spPr>
        <p:txBody>
          <a:bodyPr/>
          <a:lstStyle/>
          <a:p>
            <a:r>
              <a:rPr lang="en-US" dirty="0" smtClean="0"/>
              <a:t>Motor Trends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3874944"/>
              </p:ext>
            </p:extLst>
          </p:nvPr>
        </p:nvGraphicFramePr>
        <p:xfrm>
          <a:off x="982671" y="3584303"/>
          <a:ext cx="7708903" cy="1219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27225"/>
                <a:gridCol w="825954"/>
                <a:gridCol w="825954"/>
                <a:gridCol w="825954"/>
                <a:gridCol w="825954"/>
                <a:gridCol w="825954"/>
                <a:gridCol w="825954"/>
                <a:gridCol w="825954"/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Model</a:t>
                      </a:r>
                      <a:endParaRPr lang="en-US" sz="1200" b="1" i="0" u="none" strike="noStrike" dirty="0">
                        <a:solidFill>
                          <a:srgbClr val="0070C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>
                          <a:solidFill>
                            <a:srgbClr val="0070C0"/>
                          </a:solidFill>
                          <a:effectLst/>
                        </a:rPr>
                        <a:t>mpg</a:t>
                      </a:r>
                      <a:endParaRPr lang="en-US" sz="1200" b="1" i="0" u="none" strike="noStrike">
                        <a:solidFill>
                          <a:srgbClr val="0070C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>
                          <a:solidFill>
                            <a:srgbClr val="0070C0"/>
                          </a:solidFill>
                          <a:effectLst/>
                        </a:rPr>
                        <a:t>cyl</a:t>
                      </a:r>
                      <a:endParaRPr lang="en-US" sz="1200" b="1" i="0" u="none" strike="noStrike">
                        <a:solidFill>
                          <a:srgbClr val="0070C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>
                          <a:solidFill>
                            <a:srgbClr val="0070C0"/>
                          </a:solidFill>
                          <a:effectLst/>
                        </a:rPr>
                        <a:t>disp</a:t>
                      </a:r>
                      <a:endParaRPr lang="en-US" sz="1200" b="1" i="0" u="none" strike="noStrike">
                        <a:solidFill>
                          <a:srgbClr val="0070C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>
                          <a:solidFill>
                            <a:srgbClr val="0070C0"/>
                          </a:solidFill>
                          <a:effectLst/>
                        </a:rPr>
                        <a:t>hp</a:t>
                      </a:r>
                      <a:endParaRPr lang="en-US" sz="1200" b="1" i="0" u="none" strike="noStrike">
                        <a:solidFill>
                          <a:srgbClr val="0070C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>
                          <a:solidFill>
                            <a:srgbClr val="0070C0"/>
                          </a:solidFill>
                          <a:effectLst/>
                        </a:rPr>
                        <a:t>drat</a:t>
                      </a:r>
                      <a:endParaRPr lang="en-US" sz="1200" b="1" i="0" u="none" strike="noStrike">
                        <a:solidFill>
                          <a:srgbClr val="0070C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>
                          <a:solidFill>
                            <a:srgbClr val="0070C0"/>
                          </a:solidFill>
                          <a:effectLst/>
                        </a:rPr>
                        <a:t>wt</a:t>
                      </a:r>
                      <a:endParaRPr lang="en-US" sz="1200" b="1" i="0" u="none" strike="noStrike">
                        <a:solidFill>
                          <a:srgbClr val="0070C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qsec</a:t>
                      </a:r>
                      <a:endParaRPr lang="en-US" sz="1200" b="1" i="0" u="none" strike="noStrike" dirty="0">
                        <a:solidFill>
                          <a:srgbClr val="0070C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Mazda RX4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u="none" strike="noStrike">
                          <a:effectLst/>
                        </a:rPr>
                        <a:t>21</a:t>
                      </a:r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160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u="none" strike="noStrike">
                          <a:effectLst/>
                        </a:rPr>
                        <a:t>110</a:t>
                      </a:r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200" u="none" strike="noStrike">
                          <a:effectLst/>
                        </a:rPr>
                        <a:t>3.9</a:t>
                      </a:r>
                      <a:endParaRPr lang="hr-HR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200" u="none" strike="noStrike">
                          <a:effectLst/>
                        </a:rPr>
                        <a:t>2.62</a:t>
                      </a:r>
                      <a:endParaRPr lang="hr-HR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200" u="none" strike="noStrike">
                          <a:effectLst/>
                        </a:rPr>
                        <a:t>16.46</a:t>
                      </a:r>
                      <a:endParaRPr lang="hr-HR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Mazda RX4 Wag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u="none" strike="noStrike">
                          <a:effectLst/>
                        </a:rPr>
                        <a:t>21</a:t>
                      </a:r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160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u="none" strike="noStrike">
                          <a:effectLst/>
                        </a:rPr>
                        <a:t>110</a:t>
                      </a:r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200" u="none" strike="noStrike">
                          <a:effectLst/>
                        </a:rPr>
                        <a:t>3.9</a:t>
                      </a:r>
                      <a:endParaRPr lang="hr-HR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200" u="none" strike="noStrike">
                          <a:effectLst/>
                        </a:rPr>
                        <a:t>2.875</a:t>
                      </a:r>
                      <a:endParaRPr lang="fi-FI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u="none" strike="noStrike">
                          <a:effectLst/>
                        </a:rPr>
                        <a:t>17.02</a:t>
                      </a:r>
                      <a:endParaRPr lang="nb-NO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Datsun 710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200" u="none" strike="noStrike">
                          <a:effectLst/>
                        </a:rPr>
                        <a:t>22.8</a:t>
                      </a:r>
                      <a:endParaRPr lang="hr-HR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u="none" strike="noStrike">
                          <a:effectLst/>
                        </a:rPr>
                        <a:t>108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u="none" strike="noStrike">
                          <a:effectLst/>
                        </a:rPr>
                        <a:t>93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200" u="none" strike="noStrike">
                          <a:effectLst/>
                        </a:rPr>
                        <a:t>3.85</a:t>
                      </a:r>
                      <a:endParaRPr lang="hr-HR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200" u="none" strike="noStrike">
                          <a:effectLst/>
                        </a:rPr>
                        <a:t>2.32</a:t>
                      </a:r>
                      <a:endParaRPr lang="hr-HR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200" u="none" strike="noStrike">
                          <a:effectLst/>
                        </a:rPr>
                        <a:t>18.61</a:t>
                      </a:r>
                      <a:endParaRPr lang="hr-HR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Hornet 4 Drive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u="none" strike="noStrike">
                          <a:effectLst/>
                        </a:rPr>
                        <a:t>21.4</a:t>
                      </a:r>
                      <a:endParaRPr lang="nb-NO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u="none" strike="noStrike">
                          <a:effectLst/>
                        </a:rPr>
                        <a:t>258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u="none" strike="noStrike">
                          <a:effectLst/>
                        </a:rPr>
                        <a:t>110</a:t>
                      </a:r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200" u="none" strike="noStrike">
                          <a:effectLst/>
                        </a:rPr>
                        <a:t>3.08</a:t>
                      </a:r>
                      <a:endParaRPr lang="hr-HR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u="none" strike="noStrike">
                          <a:effectLst/>
                        </a:rPr>
                        <a:t>3.215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200" u="none" strike="noStrike">
                          <a:effectLst/>
                        </a:rPr>
                        <a:t>19.44</a:t>
                      </a:r>
                      <a:endParaRPr lang="hr-HR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Hornet </a:t>
                      </a:r>
                      <a:r>
                        <a:rPr lang="en-US" sz="1200" u="none" strike="noStrike" dirty="0" err="1">
                          <a:effectLst/>
                        </a:rPr>
                        <a:t>Sportabout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200" u="none" strike="noStrike">
                          <a:effectLst/>
                        </a:rPr>
                        <a:t>18.7</a:t>
                      </a:r>
                      <a:endParaRPr lang="hr-HR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u="none" strike="noStrike">
                          <a:effectLst/>
                        </a:rPr>
                        <a:t>360</a:t>
                      </a:r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175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200" u="none" strike="noStrike">
                          <a:effectLst/>
                        </a:rPr>
                        <a:t>3.15</a:t>
                      </a:r>
                      <a:endParaRPr lang="hr-HR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200" u="none" strike="noStrike">
                          <a:effectLst/>
                        </a:rPr>
                        <a:t>3.44</a:t>
                      </a:r>
                      <a:endParaRPr lang="hr-HR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u="none" strike="noStrike" dirty="0">
                          <a:effectLst/>
                        </a:rPr>
                        <a:t>17.02</a:t>
                      </a:r>
                      <a:endParaRPr lang="nb-NO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90073" y="1643605"/>
            <a:ext cx="76173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chemeClr val="accent1"/>
                </a:solidFill>
              </a:rPr>
              <a:t>Problem Statement</a:t>
            </a:r>
          </a:p>
          <a:p>
            <a:endParaRPr lang="en-US" b="1" i="1" dirty="0" smtClean="0">
              <a:solidFill>
                <a:schemeClr val="accent1"/>
              </a:solidFill>
            </a:endParaRPr>
          </a:p>
          <a:p>
            <a:r>
              <a:rPr lang="en-US" i="1" dirty="0" smtClean="0">
                <a:solidFill>
                  <a:schemeClr val="accent5"/>
                </a:solidFill>
              </a:rPr>
              <a:t>Can you predict the mileage of a car given its attributes?</a:t>
            </a:r>
            <a:endParaRPr lang="en-US" i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867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Motor Trends: Demo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461279" y="2805289"/>
            <a:ext cx="390363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5400" b="1" dirty="0" smtClean="0">
                <a:ln/>
                <a:solidFill>
                  <a:schemeClr val="accent4"/>
                </a:solidFill>
              </a:rPr>
              <a:t>Excel  Vs  R</a:t>
            </a:r>
            <a:endParaRPr lang="en-US" sz="5400" b="1" dirty="0">
              <a:ln/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3398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252</TotalTime>
  <Words>210</Words>
  <Application>Microsoft Macintosh PowerPoint</Application>
  <PresentationFormat>Widescreen</PresentationFormat>
  <Paragraphs>88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Calibri</vt:lpstr>
      <vt:lpstr>Mangal</vt:lpstr>
      <vt:lpstr>Trebuchet MS</vt:lpstr>
      <vt:lpstr>Wingdings 3</vt:lpstr>
      <vt:lpstr>Arial</vt:lpstr>
      <vt:lpstr>Facet</vt:lpstr>
      <vt:lpstr>Introduction to Machine Learning</vt:lpstr>
      <vt:lpstr>Happy Mothers Day!</vt:lpstr>
      <vt:lpstr>Machine Learning</vt:lpstr>
      <vt:lpstr>Machine Learning</vt:lpstr>
      <vt:lpstr>Machine Learning – Linear Regression</vt:lpstr>
      <vt:lpstr>Motor Trends</vt:lpstr>
      <vt:lpstr>Motor Trends: Demo 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Machine Learning</dc:title>
  <dc:creator>Rohit Padebettu</dc:creator>
  <cp:lastModifiedBy>Rohit Padebettu</cp:lastModifiedBy>
  <cp:revision>12</cp:revision>
  <dcterms:created xsi:type="dcterms:W3CDTF">2017-05-14T13:41:10Z</dcterms:created>
  <dcterms:modified xsi:type="dcterms:W3CDTF">2017-05-14T18:31:02Z</dcterms:modified>
</cp:coreProperties>
</file>