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3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28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3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A0B1-CDD9-47F4-B1CD-D85B47A3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BED </a:t>
            </a:r>
            <a:r>
              <a:rPr lang="en-US" dirty="0" err="1"/>
              <a:t>OCCUpancy</a:t>
            </a:r>
            <a:r>
              <a:rPr lang="en-US" dirty="0"/>
              <a:t> </a:t>
            </a:r>
            <a:r>
              <a:rPr lang="en-US" dirty="0" err="1"/>
              <a:t>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8EAE-8126-48F8-901F-7A1527F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Rishabh Padore</a:t>
            </a:r>
          </a:p>
        </p:txBody>
      </p:sp>
      <p:pic>
        <p:nvPicPr>
          <p:cNvPr id="4" name="Picture 3" descr="Abstract underwater view">
            <a:extLst>
              <a:ext uri="{FF2B5EF4-FFF2-40B4-BE49-F238E27FC236}">
                <a16:creationId xmlns:a16="http://schemas.microsoft.com/office/drawing/2014/main" id="{441229C6-3347-4D01-856D-21D877D92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7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462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D2B3-611D-4E2C-AF4B-8066587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DC23-5B5F-46E4-A303-B2CC7371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</a:t>
            </a:r>
          </a:p>
          <a:p>
            <a:endParaRPr lang="en-US" dirty="0"/>
          </a:p>
          <a:p>
            <a:r>
              <a:rPr lang="en-US" dirty="0"/>
              <a:t>Random Forest Regressor</a:t>
            </a:r>
          </a:p>
          <a:p>
            <a:endParaRPr lang="en-US" dirty="0"/>
          </a:p>
          <a:p>
            <a:r>
              <a:rPr lang="en-US" dirty="0"/>
              <a:t>OLS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7FD29-6181-4027-84B1-DD995A46BEE9}"/>
              </a:ext>
            </a:extLst>
          </p:cNvPr>
          <p:cNvCxnSpPr>
            <a:cxnSpLocks/>
          </p:cNvCxnSpPr>
          <p:nvPr/>
        </p:nvCxnSpPr>
        <p:spPr>
          <a:xfrm>
            <a:off x="3907766" y="2639683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CE0E4-A258-47E2-83DB-3C1DDD8F1CDC}"/>
              </a:ext>
            </a:extLst>
          </p:cNvPr>
          <p:cNvCxnSpPr>
            <a:cxnSpLocks/>
          </p:cNvCxnSpPr>
          <p:nvPr/>
        </p:nvCxnSpPr>
        <p:spPr>
          <a:xfrm>
            <a:off x="4469920" y="3577087"/>
            <a:ext cx="289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50328-80F8-4B6D-82CA-693916F876F9}"/>
              </a:ext>
            </a:extLst>
          </p:cNvPr>
          <p:cNvCxnSpPr/>
          <p:nvPr/>
        </p:nvCxnSpPr>
        <p:spPr>
          <a:xfrm>
            <a:off x="2181045" y="4548996"/>
            <a:ext cx="3252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A5B0CD-8D42-4042-A218-5032206CB048}"/>
              </a:ext>
            </a:extLst>
          </p:cNvPr>
          <p:cNvSpPr txBox="1"/>
          <p:nvPr/>
        </p:nvSpPr>
        <p:spPr>
          <a:xfrm flipH="1">
            <a:off x="7079841" y="2357907"/>
            <a:ext cx="37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squared: 0.9794276376093384 </a:t>
            </a:r>
          </a:p>
          <a:p>
            <a:r>
              <a:rPr lang="en-US" dirty="0"/>
              <a:t>MSE: 0.14770625972825185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DFC93-E020-4994-9244-4155B24E3033}"/>
              </a:ext>
            </a:extLst>
          </p:cNvPr>
          <p:cNvSpPr txBox="1"/>
          <p:nvPr/>
        </p:nvSpPr>
        <p:spPr>
          <a:xfrm flipH="1">
            <a:off x="7366958" y="3280913"/>
            <a:ext cx="37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 squared: 0.9917584207418481 </a:t>
            </a:r>
          </a:p>
          <a:p>
            <a:r>
              <a:rPr lang="en-US" dirty="0">
                <a:solidFill>
                  <a:srgbClr val="92D050"/>
                </a:solidFill>
              </a:rPr>
              <a:t>MSE: 0.01235097215788602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48363-D773-46C1-A31C-550F30A2352A}"/>
              </a:ext>
            </a:extLst>
          </p:cNvPr>
          <p:cNvSpPr txBox="1"/>
          <p:nvPr/>
        </p:nvSpPr>
        <p:spPr>
          <a:xfrm flipH="1">
            <a:off x="5621547" y="4327993"/>
            <a:ext cx="37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squared: 0.979</a:t>
            </a:r>
          </a:p>
          <a:p>
            <a:r>
              <a:rPr lang="en-US" dirty="0"/>
              <a:t>MSE: 0.1475761580585963</a:t>
            </a:r>
          </a:p>
        </p:txBody>
      </p:sp>
    </p:spTree>
    <p:extLst>
      <p:ext uri="{BB962C8B-B14F-4D97-AF65-F5344CB8AC3E}">
        <p14:creationId xmlns:p14="http://schemas.microsoft.com/office/powerpoint/2010/main" val="303226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A93A-60C7-428B-9254-E4F740B3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425B-4454-450D-B564-147AEB87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high amount of collinearity between the different metrics in the data</a:t>
            </a:r>
          </a:p>
          <a:p>
            <a:r>
              <a:rPr lang="en-US" dirty="0"/>
              <a:t>We only used a couple months of data</a:t>
            </a:r>
          </a:p>
          <a:p>
            <a:r>
              <a:rPr lang="en-US" dirty="0"/>
              <a:t>The model needs more data inputted and more variables to achieve a more colorful view on the occupancy</a:t>
            </a:r>
          </a:p>
          <a:p>
            <a:r>
              <a:rPr lang="en-US" dirty="0"/>
              <a:t>We could pull in more mask data in order to push agendas and prevent overflowing</a:t>
            </a:r>
          </a:p>
          <a:p>
            <a:r>
              <a:rPr lang="en-US" dirty="0"/>
              <a:t>Pull in more hospital data such as workers to ensure that patients are being provided for</a:t>
            </a:r>
          </a:p>
        </p:txBody>
      </p:sp>
    </p:spTree>
    <p:extLst>
      <p:ext uri="{BB962C8B-B14F-4D97-AF65-F5344CB8AC3E}">
        <p14:creationId xmlns:p14="http://schemas.microsoft.com/office/powerpoint/2010/main" val="265902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F777-0CD8-4E38-9D65-CAE52876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2D45-64A9-4B6C-BB30-83A36D6F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76" y="2332026"/>
            <a:ext cx="9979324" cy="3567118"/>
          </a:xfrm>
        </p:spPr>
        <p:txBody>
          <a:bodyPr/>
          <a:lstStyle/>
          <a:p>
            <a:r>
              <a:rPr lang="en-US" dirty="0"/>
              <a:t>Overall able to achieve a high performance model on a low amount of data</a:t>
            </a:r>
          </a:p>
          <a:p>
            <a:r>
              <a:rPr lang="en-US" dirty="0"/>
              <a:t>All of the features were being used and all contributed to the predictive power of the model</a:t>
            </a:r>
          </a:p>
          <a:p>
            <a:r>
              <a:rPr lang="en-US" dirty="0"/>
              <a:t>The random forest regressor was the best model for this data</a:t>
            </a:r>
          </a:p>
          <a:p>
            <a:r>
              <a:rPr lang="en-US" dirty="0"/>
              <a:t>The features of the model can be seen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51E04-2629-49D4-AC6A-B0CE84DF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38" y="4742897"/>
            <a:ext cx="5799323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110-6E65-4DA6-9F64-CFBCAB18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2C30-A22F-4811-9BA4-A79F3181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6270812" cy="3567118"/>
          </a:xfrm>
        </p:spPr>
        <p:txBody>
          <a:bodyPr/>
          <a:lstStyle/>
          <a:p>
            <a:r>
              <a:rPr lang="en-US" dirty="0"/>
              <a:t>COVID 19 cases in the last couple months grew</a:t>
            </a:r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65% </a:t>
            </a:r>
            <a:r>
              <a:rPr lang="en-US" dirty="0"/>
              <a:t>every week </a:t>
            </a:r>
          </a:p>
          <a:p>
            <a:r>
              <a:rPr lang="en-US" dirty="0"/>
              <a:t>Hospitals were flooded and there was no room for patients</a:t>
            </a:r>
          </a:p>
          <a:p>
            <a:r>
              <a:rPr lang="en-US" dirty="0"/>
              <a:t>Need to predict how many rooms were needed based on how the cases increase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496BE-9547-4FC4-AFD3-9D7CF1A4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42" y="2033143"/>
            <a:ext cx="3977985" cy="2591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EACC6-4C8D-4B22-84AD-BC4669D3711B}"/>
              </a:ext>
            </a:extLst>
          </p:cNvPr>
          <p:cNvSpPr txBox="1"/>
          <p:nvPr/>
        </p:nvSpPr>
        <p:spPr>
          <a:xfrm>
            <a:off x="3056965" y="5396753"/>
            <a:ext cx="759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predict how many hospital beds are needed?</a:t>
            </a:r>
          </a:p>
          <a:p>
            <a:r>
              <a:rPr lang="en-US" dirty="0"/>
              <a:t>What factors affect the hospital bed occupancy?</a:t>
            </a:r>
          </a:p>
        </p:txBody>
      </p:sp>
    </p:spTree>
    <p:extLst>
      <p:ext uri="{BB962C8B-B14F-4D97-AF65-F5344CB8AC3E}">
        <p14:creationId xmlns:p14="http://schemas.microsoft.com/office/powerpoint/2010/main" val="16835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8871-D9FD-430C-A2D9-DC8A8DCC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7AC0-638B-4C3C-9D7E-FDC0A1D8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</a:t>
            </a:r>
          </a:p>
          <a:p>
            <a:r>
              <a:rPr lang="en-US" dirty="0"/>
              <a:t>Hospital Board Members</a:t>
            </a:r>
          </a:p>
          <a:p>
            <a:r>
              <a:rPr lang="en-US" dirty="0"/>
              <a:t>General Population</a:t>
            </a:r>
          </a:p>
          <a:p>
            <a:endParaRPr lang="en-US" dirty="0"/>
          </a:p>
        </p:txBody>
      </p:sp>
      <p:pic>
        <p:nvPicPr>
          <p:cNvPr id="1034" name="Picture 10" descr="Contact CDC-INFO">
            <a:extLst>
              <a:ext uri="{FF2B5EF4-FFF2-40B4-BE49-F238E27FC236}">
                <a16:creationId xmlns:a16="http://schemas.microsoft.com/office/drawing/2014/main" id="{BB85FFF2-AD43-4163-A61B-3AD3553F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09" y="191374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les &amp;amp;amp; Responsibilities of a Board of Directors for a Hospital |  BoardEffect">
            <a:extLst>
              <a:ext uri="{FF2B5EF4-FFF2-40B4-BE49-F238E27FC236}">
                <a16:creationId xmlns:a16="http://schemas.microsoft.com/office/drawing/2014/main" id="{3F500A3B-A235-4A2A-AA92-68C0BE7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4" y="4115585"/>
            <a:ext cx="2673885" cy="1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ectrum of autism traits spans general population | Spectrum | Autism  Research News">
            <a:extLst>
              <a:ext uri="{FF2B5EF4-FFF2-40B4-BE49-F238E27FC236}">
                <a16:creationId xmlns:a16="http://schemas.microsoft.com/office/drawing/2014/main" id="{A94FA4E8-0563-4F4A-81CE-0EA91BA7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79" y="4115585"/>
            <a:ext cx="3133725" cy="17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92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286E-A4D4-4B52-93B0-010B25E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affect Hospital Bed Occupancy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2F10-9091-4A3D-8285-12E35507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 Cases/Deaths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  <a:p>
            <a:r>
              <a:rPr lang="en-US" dirty="0"/>
              <a:t>Hospital Bed Occupancy</a:t>
            </a:r>
          </a:p>
          <a:p>
            <a:r>
              <a:rPr lang="en-US" dirty="0"/>
              <a:t>ICU Bed Occupancy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98CF-35F4-4F98-979D-3D2B82C5CF09}"/>
              </a:ext>
            </a:extLst>
          </p:cNvPr>
          <p:cNvCxnSpPr/>
          <p:nvPr/>
        </p:nvCxnSpPr>
        <p:spPr>
          <a:xfrm>
            <a:off x="4295955" y="2708694"/>
            <a:ext cx="1949570" cy="72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7C0F2-EFC5-4AF4-937B-C346C80B5AF1}"/>
              </a:ext>
            </a:extLst>
          </p:cNvPr>
          <p:cNvCxnSpPr/>
          <p:nvPr/>
        </p:nvCxnSpPr>
        <p:spPr>
          <a:xfrm flipV="1">
            <a:off x="2734574" y="3605842"/>
            <a:ext cx="3510951" cy="10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F4320-EA3B-4290-90E2-CC55E932FE92}"/>
              </a:ext>
            </a:extLst>
          </p:cNvPr>
          <p:cNvSpPr txBox="1"/>
          <p:nvPr/>
        </p:nvSpPr>
        <p:spPr>
          <a:xfrm>
            <a:off x="6659593" y="3288268"/>
            <a:ext cx="297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Count Data from CDC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BCB04-54C6-4C6E-92B4-F44D8F3EA2CC}"/>
              </a:ext>
            </a:extLst>
          </p:cNvPr>
          <p:cNvCxnSpPr/>
          <p:nvPr/>
        </p:nvCxnSpPr>
        <p:spPr>
          <a:xfrm flipV="1">
            <a:off x="4490049" y="5037826"/>
            <a:ext cx="2782019" cy="3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B8C64C-DFCD-4D68-BC87-49B59DD893F4}"/>
              </a:ext>
            </a:extLst>
          </p:cNvPr>
          <p:cNvSpPr txBox="1"/>
          <p:nvPr/>
        </p:nvSpPr>
        <p:spPr>
          <a:xfrm>
            <a:off x="7272068" y="4853160"/>
            <a:ext cx="39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Hospital Occupancy Dashboard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B2B1BD-0CB9-4898-AE28-C47A9438CFF9}"/>
              </a:ext>
            </a:extLst>
          </p:cNvPr>
          <p:cNvCxnSpPr/>
          <p:nvPr/>
        </p:nvCxnSpPr>
        <p:spPr>
          <a:xfrm>
            <a:off x="2734574" y="3812875"/>
            <a:ext cx="4364966" cy="10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AC57-AA7F-400B-97A3-8E490A9B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3D4D-241B-4659-A81F-5717C8CC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merged under the state and date key</a:t>
            </a:r>
          </a:p>
          <a:p>
            <a:r>
              <a:rPr lang="en-US" dirty="0"/>
              <a:t>Data structure is shown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EB95A-7826-4E0E-9D87-3D067E54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53" y="3621333"/>
            <a:ext cx="7736472" cy="2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0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51CE-51E9-4506-AF36-4BEEB5E8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F526-2CA6-474E-B05A-0BD3F674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3543300" cy="3567118"/>
          </a:xfrm>
        </p:spPr>
        <p:txBody>
          <a:bodyPr/>
          <a:lstStyle/>
          <a:p>
            <a:r>
              <a:rPr lang="en-US" dirty="0"/>
              <a:t>Distribution spread</a:t>
            </a:r>
          </a:p>
          <a:p>
            <a:r>
              <a:rPr lang="en-US" dirty="0"/>
              <a:t>Skewed</a:t>
            </a:r>
          </a:p>
          <a:p>
            <a:r>
              <a:rPr lang="en-US" dirty="0"/>
              <a:t>Needs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29B5-CF8D-4AEE-B609-5FEC209D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105930"/>
            <a:ext cx="5742052" cy="36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6281-D637-4A3C-814F-7C3CB8FA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6C0D-D8BF-4DDD-9932-7159D97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4695825" cy="3567118"/>
          </a:xfrm>
        </p:spPr>
        <p:txBody>
          <a:bodyPr/>
          <a:lstStyle/>
          <a:p>
            <a:r>
              <a:rPr lang="en-US" dirty="0"/>
              <a:t>High correlation between cases and deaths</a:t>
            </a:r>
          </a:p>
          <a:p>
            <a:endParaRPr lang="en-US" dirty="0"/>
          </a:p>
          <a:p>
            <a:r>
              <a:rPr lang="en-US" dirty="0"/>
              <a:t>As well as inpatient beds and ICU occupancy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B8E39-4A7E-49A5-A832-6272ACD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73" y="2332026"/>
            <a:ext cx="5700254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82BA-E824-4127-BEAF-2E7DEC3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EBFE-98B5-44C4-B598-338D8601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Type: Supervised Learning</a:t>
            </a:r>
          </a:p>
          <a:p>
            <a:r>
              <a:rPr lang="en-US" dirty="0"/>
              <a:t>Regression classification: the bed occupancy can range</a:t>
            </a:r>
          </a:p>
          <a:p>
            <a:r>
              <a:rPr lang="en-US" dirty="0"/>
              <a:t>Skewed data so needs to be scaled</a:t>
            </a:r>
          </a:p>
          <a:p>
            <a:r>
              <a:rPr lang="en-US" dirty="0"/>
              <a:t>Tools: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Pre-processing steps: Label encoding, scaling, test train split, modeling</a:t>
            </a:r>
          </a:p>
        </p:txBody>
      </p:sp>
    </p:spTree>
    <p:extLst>
      <p:ext uri="{BB962C8B-B14F-4D97-AF65-F5344CB8AC3E}">
        <p14:creationId xmlns:p14="http://schemas.microsoft.com/office/powerpoint/2010/main" val="140113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84A4-320F-43D2-B581-FA262619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F0B-60EC-46FC-8AA8-0CEA5176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Ordinary Least Squares Regression – simple linear regression with best fitted line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Random Forest Regressor- performed best and was very accurate in predictions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Ridge Regression – deals well with highly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9660434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B9E66"/>
      </a:accent1>
      <a:accent2>
        <a:srgbClr val="A1A75B"/>
      </a:accent2>
      <a:accent3>
        <a:srgbClr val="8DAB6E"/>
      </a:accent3>
      <a:accent4>
        <a:srgbClr val="67B060"/>
      </a:accent4>
      <a:accent5>
        <a:srgbClr val="6CAF82"/>
      </a:accent5>
      <a:accent6>
        <a:srgbClr val="60B09B"/>
      </a:accent6>
      <a:hlink>
        <a:srgbClr val="6981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Walbaum Display</vt:lpstr>
      <vt:lpstr>RegattaVTI</vt:lpstr>
      <vt:lpstr>COVID BED OCCUpancy PRediction</vt:lpstr>
      <vt:lpstr>The Problem</vt:lpstr>
      <vt:lpstr>Who might care?</vt:lpstr>
      <vt:lpstr>What factors affect Hospital Bed Occupancy</vt:lpstr>
      <vt:lpstr>Data Information</vt:lpstr>
      <vt:lpstr>Data Exploration</vt:lpstr>
      <vt:lpstr>Data Heatmap</vt:lpstr>
      <vt:lpstr>Machine Learning Module</vt:lpstr>
      <vt:lpstr>Algorithms used </vt:lpstr>
      <vt:lpstr>Scoring Breakdown</vt:lpstr>
      <vt:lpstr>Assumptions, Limitations, Disclaimers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BED OCCUpancy PRediction</dc:title>
  <dc:creator>Rish</dc:creator>
  <cp:lastModifiedBy>Rish</cp:lastModifiedBy>
  <cp:revision>1</cp:revision>
  <dcterms:created xsi:type="dcterms:W3CDTF">2022-03-08T00:30:47Z</dcterms:created>
  <dcterms:modified xsi:type="dcterms:W3CDTF">2022-03-08T01:24:38Z</dcterms:modified>
</cp:coreProperties>
</file>