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EECCFF1-2053-4F79-AD16-4BA669B8FF7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9A50F1-9AE2-4CD3-8A0E-A5566B73A7A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3FE2C1B-9B44-4500-B94F-67838B59416E}">
      <dgm:prSet/>
      <dgm:spPr/>
      <dgm:t>
        <a:bodyPr/>
        <a:lstStyle/>
        <a:p>
          <a:r>
            <a:rPr lang="en-US"/>
            <a:t>The Model is high susceptible to overfit</a:t>
          </a:r>
        </a:p>
      </dgm:t>
    </dgm:pt>
    <dgm:pt modelId="{331D17A4-CB95-4AC8-9093-80D0BABB36A9}" type="parTrans" cxnId="{886B3C8D-DB6C-4EF7-84B0-8C3C58CA647E}">
      <dgm:prSet/>
      <dgm:spPr/>
      <dgm:t>
        <a:bodyPr/>
        <a:lstStyle/>
        <a:p>
          <a:endParaRPr lang="en-US"/>
        </a:p>
      </dgm:t>
    </dgm:pt>
    <dgm:pt modelId="{F29277CF-E14D-4605-BD1E-DA6549FFD821}" type="sibTrans" cxnId="{886B3C8D-DB6C-4EF7-84B0-8C3C58CA647E}">
      <dgm:prSet/>
      <dgm:spPr/>
      <dgm:t>
        <a:bodyPr/>
        <a:lstStyle/>
        <a:p>
          <a:endParaRPr lang="en-US"/>
        </a:p>
      </dgm:t>
    </dgm:pt>
    <dgm:pt modelId="{9DDF8DD1-E9D6-4DAC-B09C-3179133271B4}">
      <dgm:prSet/>
      <dgm:spPr/>
      <dgm:t>
        <a:bodyPr/>
        <a:lstStyle/>
        <a:p>
          <a:r>
            <a:rPr lang="en-US"/>
            <a:t>There is no way to predict real world occurrences </a:t>
          </a:r>
        </a:p>
      </dgm:t>
    </dgm:pt>
    <dgm:pt modelId="{BB5F61CC-E9C2-4B6C-938A-A7732A1F0C22}" type="parTrans" cxnId="{F2C64B64-56A7-49E2-BEA8-F6C6C2CC3977}">
      <dgm:prSet/>
      <dgm:spPr/>
      <dgm:t>
        <a:bodyPr/>
        <a:lstStyle/>
        <a:p>
          <a:endParaRPr lang="en-US"/>
        </a:p>
      </dgm:t>
    </dgm:pt>
    <dgm:pt modelId="{C28D5AE5-9383-4B22-AAD6-9F6093DB6F5F}" type="sibTrans" cxnId="{F2C64B64-56A7-49E2-BEA8-F6C6C2CC3977}">
      <dgm:prSet/>
      <dgm:spPr/>
      <dgm:t>
        <a:bodyPr/>
        <a:lstStyle/>
        <a:p>
          <a:endParaRPr lang="en-US"/>
        </a:p>
      </dgm:t>
    </dgm:pt>
    <dgm:pt modelId="{16719488-B1E4-4B2E-A9A0-61357BB756E5}">
      <dgm:prSet/>
      <dgm:spPr/>
      <dgm:t>
        <a:bodyPr/>
        <a:lstStyle/>
        <a:p>
          <a:r>
            <a:rPr lang="en-US"/>
            <a:t>Need to allow for more factors that affect sales to be included within the model</a:t>
          </a:r>
        </a:p>
      </dgm:t>
    </dgm:pt>
    <dgm:pt modelId="{6FBEAD2F-C895-4308-8FA0-F64E14BD0F28}" type="parTrans" cxnId="{1F375986-12EF-4A94-B045-C189708356B4}">
      <dgm:prSet/>
      <dgm:spPr/>
      <dgm:t>
        <a:bodyPr/>
        <a:lstStyle/>
        <a:p>
          <a:endParaRPr lang="en-US"/>
        </a:p>
      </dgm:t>
    </dgm:pt>
    <dgm:pt modelId="{643DF433-65E3-4A1E-A059-ADFD4ACC1AA0}" type="sibTrans" cxnId="{1F375986-12EF-4A94-B045-C189708356B4}">
      <dgm:prSet/>
      <dgm:spPr/>
      <dgm:t>
        <a:bodyPr/>
        <a:lstStyle/>
        <a:p>
          <a:endParaRPr lang="en-US"/>
        </a:p>
      </dgm:t>
    </dgm:pt>
    <dgm:pt modelId="{E7AB5E23-C572-495A-A922-9AF2D635CC48}" type="pres">
      <dgm:prSet presAssocID="{AF9A50F1-9AE2-4CD3-8A0E-A5566B73A7AD}" presName="linear" presStyleCnt="0">
        <dgm:presLayoutVars>
          <dgm:animLvl val="lvl"/>
          <dgm:resizeHandles val="exact"/>
        </dgm:presLayoutVars>
      </dgm:prSet>
      <dgm:spPr/>
    </dgm:pt>
    <dgm:pt modelId="{B96D8A93-70EF-4916-B071-79DF30A0F6BF}" type="pres">
      <dgm:prSet presAssocID="{A3FE2C1B-9B44-4500-B94F-67838B59416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C19A412-A368-4016-BEB4-C6FEDBC19C8E}" type="pres">
      <dgm:prSet presAssocID="{F29277CF-E14D-4605-BD1E-DA6549FFD821}" presName="spacer" presStyleCnt="0"/>
      <dgm:spPr/>
    </dgm:pt>
    <dgm:pt modelId="{5B81BCA8-5C94-482F-A032-8EB473F2BF0A}" type="pres">
      <dgm:prSet presAssocID="{9DDF8DD1-E9D6-4DAC-B09C-3179133271B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7698C77-7D66-4514-A272-A9DABFFDD2A7}" type="pres">
      <dgm:prSet presAssocID="{C28D5AE5-9383-4B22-AAD6-9F6093DB6F5F}" presName="spacer" presStyleCnt="0"/>
      <dgm:spPr/>
    </dgm:pt>
    <dgm:pt modelId="{4AAACE6C-CB7A-43A0-84FA-8BA23BBD7EA3}" type="pres">
      <dgm:prSet presAssocID="{16719488-B1E4-4B2E-A9A0-61357BB756E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6F11402-533A-4527-8C75-9CC53685682F}" type="presOf" srcId="{AF9A50F1-9AE2-4CD3-8A0E-A5566B73A7AD}" destId="{E7AB5E23-C572-495A-A922-9AF2D635CC48}" srcOrd="0" destOrd="0" presId="urn:microsoft.com/office/officeart/2005/8/layout/vList2"/>
    <dgm:cxn modelId="{A336D63D-1EEF-44BF-A995-3BAB87BBC8EE}" type="presOf" srcId="{16719488-B1E4-4B2E-A9A0-61357BB756E5}" destId="{4AAACE6C-CB7A-43A0-84FA-8BA23BBD7EA3}" srcOrd="0" destOrd="0" presId="urn:microsoft.com/office/officeart/2005/8/layout/vList2"/>
    <dgm:cxn modelId="{F2C64B64-56A7-49E2-BEA8-F6C6C2CC3977}" srcId="{AF9A50F1-9AE2-4CD3-8A0E-A5566B73A7AD}" destId="{9DDF8DD1-E9D6-4DAC-B09C-3179133271B4}" srcOrd="1" destOrd="0" parTransId="{BB5F61CC-E9C2-4B6C-938A-A7732A1F0C22}" sibTransId="{C28D5AE5-9383-4B22-AAD6-9F6093DB6F5F}"/>
    <dgm:cxn modelId="{1F375986-12EF-4A94-B045-C189708356B4}" srcId="{AF9A50F1-9AE2-4CD3-8A0E-A5566B73A7AD}" destId="{16719488-B1E4-4B2E-A9A0-61357BB756E5}" srcOrd="2" destOrd="0" parTransId="{6FBEAD2F-C895-4308-8FA0-F64E14BD0F28}" sibTransId="{643DF433-65E3-4A1E-A059-ADFD4ACC1AA0}"/>
    <dgm:cxn modelId="{886B3C8D-DB6C-4EF7-84B0-8C3C58CA647E}" srcId="{AF9A50F1-9AE2-4CD3-8A0E-A5566B73A7AD}" destId="{A3FE2C1B-9B44-4500-B94F-67838B59416E}" srcOrd="0" destOrd="0" parTransId="{331D17A4-CB95-4AC8-9093-80D0BABB36A9}" sibTransId="{F29277CF-E14D-4605-BD1E-DA6549FFD821}"/>
    <dgm:cxn modelId="{637D699D-44A1-46BD-9906-F87A60171B14}" type="presOf" srcId="{A3FE2C1B-9B44-4500-B94F-67838B59416E}" destId="{B96D8A93-70EF-4916-B071-79DF30A0F6BF}" srcOrd="0" destOrd="0" presId="urn:microsoft.com/office/officeart/2005/8/layout/vList2"/>
    <dgm:cxn modelId="{3DDE1EED-80B2-4198-A50E-4163F2531F12}" type="presOf" srcId="{9DDF8DD1-E9D6-4DAC-B09C-3179133271B4}" destId="{5B81BCA8-5C94-482F-A032-8EB473F2BF0A}" srcOrd="0" destOrd="0" presId="urn:microsoft.com/office/officeart/2005/8/layout/vList2"/>
    <dgm:cxn modelId="{96821875-5FA1-43D5-81D5-6371998884D5}" type="presParOf" srcId="{E7AB5E23-C572-495A-A922-9AF2D635CC48}" destId="{B96D8A93-70EF-4916-B071-79DF30A0F6BF}" srcOrd="0" destOrd="0" presId="urn:microsoft.com/office/officeart/2005/8/layout/vList2"/>
    <dgm:cxn modelId="{16219BD2-5B31-4295-AC8C-E1EA77891DFD}" type="presParOf" srcId="{E7AB5E23-C572-495A-A922-9AF2D635CC48}" destId="{BC19A412-A368-4016-BEB4-C6FEDBC19C8E}" srcOrd="1" destOrd="0" presId="urn:microsoft.com/office/officeart/2005/8/layout/vList2"/>
    <dgm:cxn modelId="{14497616-38CC-47EA-AEDB-56C1B9E4C35F}" type="presParOf" srcId="{E7AB5E23-C572-495A-A922-9AF2D635CC48}" destId="{5B81BCA8-5C94-482F-A032-8EB473F2BF0A}" srcOrd="2" destOrd="0" presId="urn:microsoft.com/office/officeart/2005/8/layout/vList2"/>
    <dgm:cxn modelId="{876F195D-C56F-435D-9ECB-67D5A812BF75}" type="presParOf" srcId="{E7AB5E23-C572-495A-A922-9AF2D635CC48}" destId="{77698C77-7D66-4514-A272-A9DABFFDD2A7}" srcOrd="3" destOrd="0" presId="urn:microsoft.com/office/officeart/2005/8/layout/vList2"/>
    <dgm:cxn modelId="{C3C7C180-02D6-41A1-99F9-726AB561DE42}" type="presParOf" srcId="{E7AB5E23-C572-495A-A922-9AF2D635CC48}" destId="{4AAACE6C-CB7A-43A0-84FA-8BA23BBD7EA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D8A93-70EF-4916-B071-79DF30A0F6BF}">
      <dsp:nvSpPr>
        <dsp:cNvPr id="0" name=""/>
        <dsp:cNvSpPr/>
      </dsp:nvSpPr>
      <dsp:spPr>
        <a:xfrm>
          <a:off x="0" y="66041"/>
          <a:ext cx="7060095" cy="1750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 Model is high susceptible to overfit</a:t>
          </a:r>
        </a:p>
      </dsp:txBody>
      <dsp:txXfrm>
        <a:off x="85444" y="151485"/>
        <a:ext cx="6889207" cy="1579432"/>
      </dsp:txXfrm>
    </dsp:sp>
    <dsp:sp modelId="{5B81BCA8-5C94-482F-A032-8EB473F2BF0A}">
      <dsp:nvSpPr>
        <dsp:cNvPr id="0" name=""/>
        <dsp:cNvSpPr/>
      </dsp:nvSpPr>
      <dsp:spPr>
        <a:xfrm>
          <a:off x="0" y="1908521"/>
          <a:ext cx="7060095" cy="1750320"/>
        </a:xfrm>
        <a:prstGeom prst="roundRect">
          <a:avLst/>
        </a:prstGeom>
        <a:solidFill>
          <a:schemeClr val="accent5">
            <a:hueOff val="780004"/>
            <a:satOff val="2462"/>
            <a:lumOff val="-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There is no way to predict real world occurrences </a:t>
          </a:r>
        </a:p>
      </dsp:txBody>
      <dsp:txXfrm>
        <a:off x="85444" y="1993965"/>
        <a:ext cx="6889207" cy="1579432"/>
      </dsp:txXfrm>
    </dsp:sp>
    <dsp:sp modelId="{4AAACE6C-CB7A-43A0-84FA-8BA23BBD7EA3}">
      <dsp:nvSpPr>
        <dsp:cNvPr id="0" name=""/>
        <dsp:cNvSpPr/>
      </dsp:nvSpPr>
      <dsp:spPr>
        <a:xfrm>
          <a:off x="0" y="3751001"/>
          <a:ext cx="7060095" cy="1750320"/>
        </a:xfrm>
        <a:prstGeom prst="roundRect">
          <a:avLst/>
        </a:prstGeom>
        <a:solidFill>
          <a:schemeClr val="accent5">
            <a:hueOff val="1560008"/>
            <a:satOff val="4923"/>
            <a:lumOff val="-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Need to allow for more factors that affect sales to be included within the model</a:t>
          </a:r>
        </a:p>
      </dsp:txBody>
      <dsp:txXfrm>
        <a:off x="85444" y="3836445"/>
        <a:ext cx="6889207" cy="1579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5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0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1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5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8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2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6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5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3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5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1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1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Manhattan skyline in dark fog">
            <a:extLst>
              <a:ext uri="{FF2B5EF4-FFF2-40B4-BE49-F238E27FC236}">
                <a16:creationId xmlns:a16="http://schemas.microsoft.com/office/drawing/2014/main" id="{CCA33D0F-EBC2-9531-EE74-C70A41181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39D4027-35C3-4849-82F8-D49FBF78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575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2C5BA-DCBE-4D83-B67A-35BE9522F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81000"/>
            <a:ext cx="6826067" cy="2374287"/>
          </a:xfrm>
        </p:spPr>
        <p:txBody>
          <a:bodyPr anchor="ctr">
            <a:normAutofit/>
          </a:bodyPr>
          <a:lstStyle/>
          <a:p>
            <a:pPr algn="l"/>
            <a:r>
              <a:rPr lang="en-US" sz="4400" dirty="0" err="1">
                <a:solidFill>
                  <a:srgbClr val="FFFFFF"/>
                </a:solidFill>
              </a:rPr>
              <a:t>NonRetail</a:t>
            </a:r>
            <a:r>
              <a:rPr lang="en-US" sz="4400" dirty="0">
                <a:solidFill>
                  <a:srgbClr val="FFFFFF"/>
                </a:solidFill>
              </a:rPr>
              <a:t> Sector Sales Time Series Forecast</a:t>
            </a:r>
            <a:br>
              <a:rPr lang="en-US" sz="4400" dirty="0">
                <a:solidFill>
                  <a:srgbClr val="FFFFFF"/>
                </a:solidFill>
              </a:rPr>
            </a:b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D3810-159A-407E-B189-96FD3549F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0" y="381002"/>
            <a:ext cx="3581400" cy="2374288"/>
          </a:xfrm>
        </p:spPr>
        <p:txBody>
          <a:bodyPr anchor="ctr"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</a:rPr>
              <a:t>Rishabh Padore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F4E7D3-9831-4C0F-BB0E-76DDC5CFF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4899" y="-4578"/>
            <a:ext cx="2751165" cy="2768563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CF5979-FA33-403A-A82F-26E5B0B0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689575" y="-9039"/>
            <a:ext cx="2857502" cy="2875573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1">
                  <a:lumMod val="20000"/>
                  <a:lumOff val="80000"/>
                  <a:alpha val="69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26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5D5D-E3A3-4118-BCD6-58523B60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Forecast for Tuned ARIMA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371ACD-7B0B-437C-8CA7-E23B1860A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06600"/>
            <a:ext cx="100584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06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971A-0891-4234-AC81-9C5DB556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Forecast for Automated PMDARIMA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98D05FE-A051-40A5-96FE-389511CC1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2586038"/>
            <a:ext cx="100679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908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0DDC6-6B93-4AFA-8124-DBA0670F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3200400" cy="5567363"/>
          </a:xfrm>
        </p:spPr>
        <p:txBody>
          <a:bodyPr anchor="ctr">
            <a:normAutofit/>
          </a:bodyPr>
          <a:lstStyle/>
          <a:p>
            <a:r>
              <a:rPr lang="en-US" sz="41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Assumptions, Limitations, Disclaimers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400376-5DA7-0674-178A-2C749D788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585594"/>
              </p:ext>
            </p:extLst>
          </p:nvPr>
        </p:nvGraphicFramePr>
        <p:xfrm>
          <a:off x="4293704" y="609600"/>
          <a:ext cx="706009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4907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0019-DD48-4824-812D-F74BB306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E6191-2119-4C16-AD46-F284B1372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4171950" cy="399830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Overall we were able to perform a great deal of forecasting and time series analysis</a:t>
            </a:r>
          </a:p>
          <a:p>
            <a:r>
              <a:rPr lang="en-US" dirty="0"/>
              <a:t>Our ARIMA model performed well and was fitted correctly to the data</a:t>
            </a:r>
          </a:p>
          <a:p>
            <a:r>
              <a:rPr lang="en-US" dirty="0"/>
              <a:t>Features and performance can be seen to the right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07F14-5C90-4EAC-AC80-8B065C9AB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950" y="2178657"/>
            <a:ext cx="6448567" cy="34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4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767031-C99F-4567-B7D9-353331C7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FEDEE9-12A6-4011-A532-8071D608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C37CE9-19CE-49DF-A887-2214EBB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F84E8E-7E93-4DEE-BCFB-2AE29098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46502B-E9B6-4225-B8EE-BC5D6446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B306A-B411-48A0-96B0-0232A7F5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05879"/>
            <a:ext cx="5872993" cy="2398029"/>
          </a:xfrm>
        </p:spPr>
        <p:txBody>
          <a:bodyPr anchor="t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The Problem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500B59-4CB5-4E11-9A7B-D19B4BA14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359401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154A-8050-4B27-9080-488216B37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0" y="3905880"/>
            <a:ext cx="4419599" cy="239802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Covid 19 had a major impact on the US Economy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Consumption was low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Relief checks were sent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Need to check the positive impacts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Non-Retail Sector boomed</a:t>
            </a:r>
          </a:p>
          <a:p>
            <a:pPr lvl="1">
              <a:lnSpc>
                <a:spcPct val="10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BF559D-EBEB-41EC-9D39-8E78972F8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0"/>
            <a:ext cx="12192002" cy="373259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E9E311B-3DC9-4C7E-ABF5-2C2CEC1062C5}"/>
              </a:ext>
            </a:extLst>
          </p:cNvPr>
          <p:cNvSpPr txBox="1">
            <a:spLocks/>
          </p:cNvSpPr>
          <p:nvPr/>
        </p:nvSpPr>
        <p:spPr>
          <a:xfrm>
            <a:off x="565191" y="5564811"/>
            <a:ext cx="4419599" cy="2398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Can we predict the growth of this sector using a time series model?</a:t>
            </a:r>
          </a:p>
          <a:p>
            <a:pPr lvl="1">
              <a:lnSpc>
                <a:spcPct val="10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0C85-1B67-4473-A7D4-8191C270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might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86BAA-65B7-4F79-8BDD-657CC5A6C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Federal Reserve</a:t>
            </a:r>
          </a:p>
          <a:p>
            <a:r>
              <a:rPr lang="en-US" dirty="0"/>
              <a:t>US Government</a:t>
            </a:r>
          </a:p>
          <a:p>
            <a:r>
              <a:rPr lang="en-US" dirty="0"/>
              <a:t>Big Box Retailers</a:t>
            </a:r>
          </a:p>
          <a:p>
            <a:r>
              <a:rPr lang="en-US" dirty="0"/>
              <a:t>Shippers</a:t>
            </a:r>
          </a:p>
        </p:txBody>
      </p:sp>
      <p:pic>
        <p:nvPicPr>
          <p:cNvPr id="1026" name="Picture 2" descr="Our Government | The White House">
            <a:extLst>
              <a:ext uri="{FF2B5EF4-FFF2-40B4-BE49-F238E27FC236}">
                <a16:creationId xmlns:a16="http://schemas.microsoft.com/office/drawing/2014/main" id="{375B7009-3D22-441E-A35E-4CE60256F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537" y="1509712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.com. Spend less. Smile more.">
            <a:extLst>
              <a:ext uri="{FF2B5EF4-FFF2-40B4-BE49-F238E27FC236}">
                <a16:creationId xmlns:a16="http://schemas.microsoft.com/office/drawing/2014/main" id="{2FAB4570-C5F6-46E5-9A03-8E191E063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303004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Find Direct Shipper Freight">
            <a:extLst>
              <a:ext uri="{FF2B5EF4-FFF2-40B4-BE49-F238E27FC236}">
                <a16:creationId xmlns:a16="http://schemas.microsoft.com/office/drawing/2014/main" id="{48C39E16-4169-46CE-8779-E9EC9C91A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715" y="4700588"/>
            <a:ext cx="3151085" cy="130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34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432F-C324-4BDD-9F0C-8EDFA65B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C9663-F531-4F72-827E-0A634D9A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Received data from Federal Reserve Economic Data</a:t>
            </a:r>
          </a:p>
          <a:p>
            <a:r>
              <a:rPr lang="en-US" dirty="0"/>
              <a:t>Date and Value column provided</a:t>
            </a:r>
          </a:p>
          <a:p>
            <a:r>
              <a:rPr lang="en-US" dirty="0"/>
              <a:t>Data ranges from 1992 to 2019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9E4F566-E476-4485-8EED-FED0CFF0E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3" y="2895599"/>
            <a:ext cx="2109787" cy="318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13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7E4A-1037-482C-96FA-17185973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22951-1CD5-49EC-93BB-53ECEAACA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5257800" cy="3998306"/>
          </a:xfrm>
        </p:spPr>
        <p:txBody>
          <a:bodyPr/>
          <a:lstStyle/>
          <a:p>
            <a:r>
              <a:rPr lang="en-US" dirty="0"/>
              <a:t>We see the upward trend in nonretail sales</a:t>
            </a:r>
          </a:p>
          <a:p>
            <a:r>
              <a:rPr lang="en-US" dirty="0"/>
              <a:t>Data is not stationary</a:t>
            </a:r>
          </a:p>
          <a:p>
            <a:r>
              <a:rPr lang="en-US" dirty="0"/>
              <a:t>Minimal seasonality</a:t>
            </a:r>
          </a:p>
          <a:p>
            <a:endParaRPr lang="en-US" dirty="0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F98EFB8A-9AF2-4EA6-8A96-2007B0777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8" y="2178657"/>
            <a:ext cx="50577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17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17E5-5DD5-44E5-BAD0-B6C97EEF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AC60B-7C4B-4524-BE42-1641738ED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6575612" cy="3998306"/>
          </a:xfrm>
        </p:spPr>
        <p:txBody>
          <a:bodyPr/>
          <a:lstStyle/>
          <a:p>
            <a:r>
              <a:rPr lang="en-US" dirty="0"/>
              <a:t>Initial Augmented Dicky Fuller Test P values are -3.45</a:t>
            </a:r>
          </a:p>
          <a:p>
            <a:r>
              <a:rPr lang="en-US" dirty="0"/>
              <a:t>Needed to make data stationary</a:t>
            </a:r>
          </a:p>
          <a:p>
            <a:r>
              <a:rPr lang="en-US" dirty="0"/>
              <a:t>Used Pct Change and Diff</a:t>
            </a:r>
          </a:p>
          <a:p>
            <a:r>
              <a:rPr lang="en-US" dirty="0"/>
              <a:t>Processed AD Fuller Test Value = 6.1e-11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2822C-AA26-4FA2-A88E-CB67621EA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812" y="2596546"/>
            <a:ext cx="4038950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2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A56A-4E5A-4E1B-91BC-947C193C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A33D8-A8FF-42EF-8416-2314237D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Type: Time Series Analysis</a:t>
            </a:r>
          </a:p>
          <a:p>
            <a:r>
              <a:rPr lang="en-US" dirty="0"/>
              <a:t>Using ARIMA and ARIMAX models</a:t>
            </a:r>
          </a:p>
          <a:p>
            <a:r>
              <a:rPr lang="en-US" dirty="0"/>
              <a:t>Data needed to be made stationary</a:t>
            </a:r>
          </a:p>
          <a:p>
            <a:r>
              <a:rPr lang="en-US" dirty="0"/>
              <a:t>Tools: </a:t>
            </a:r>
            <a:r>
              <a:rPr lang="en-US" dirty="0" err="1"/>
              <a:t>statsmodels</a:t>
            </a:r>
            <a:r>
              <a:rPr lang="en-US" dirty="0"/>
              <a:t> and </a:t>
            </a:r>
            <a:r>
              <a:rPr lang="en-US" dirty="0" err="1"/>
              <a:t>pmdarima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Preprocessing steps: diff, pct change</a:t>
            </a:r>
          </a:p>
        </p:txBody>
      </p:sp>
    </p:spTree>
    <p:extLst>
      <p:ext uri="{BB962C8B-B14F-4D97-AF65-F5344CB8AC3E}">
        <p14:creationId xmlns:p14="http://schemas.microsoft.com/office/powerpoint/2010/main" val="396371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1B36-7631-4806-BADA-A41EC6F6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3972-E2E9-4A71-B014-8A4EBFAD2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>
                    <a:alpha val="70000"/>
                  </a:srgbClr>
                </a:solidFill>
              </a:rPr>
              <a:t>Simple ARIMA Model</a:t>
            </a:r>
          </a:p>
          <a:p>
            <a:endParaRPr lang="en-US" dirty="0"/>
          </a:p>
          <a:p>
            <a:r>
              <a:rPr lang="en-US" dirty="0">
                <a:solidFill>
                  <a:srgbClr val="FF0000">
                    <a:alpha val="70000"/>
                  </a:srgbClr>
                </a:solidFill>
              </a:rPr>
              <a:t>Tuned ARIMA Model</a:t>
            </a:r>
          </a:p>
          <a:p>
            <a:endParaRPr lang="en-US" dirty="0"/>
          </a:p>
          <a:p>
            <a:r>
              <a:rPr lang="en-US" dirty="0">
                <a:solidFill>
                  <a:srgbClr val="00B050">
                    <a:alpha val="70000"/>
                  </a:srgbClr>
                </a:solidFill>
              </a:rPr>
              <a:t>PMDARIMA seasonal automated Model</a:t>
            </a:r>
          </a:p>
        </p:txBody>
      </p:sp>
    </p:spTree>
    <p:extLst>
      <p:ext uri="{BB962C8B-B14F-4D97-AF65-F5344CB8AC3E}">
        <p14:creationId xmlns:p14="http://schemas.microsoft.com/office/powerpoint/2010/main" val="407353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7439-DA57-4868-864F-FFD578F3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Forecast for Simple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8C64-5244-417E-B78E-DD5F97D75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real forecast</a:t>
            </a:r>
          </a:p>
          <a:p>
            <a:r>
              <a:rPr lang="en-US" dirty="0"/>
              <a:t>Doesn’t provide a good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50762-1099-4D0B-A6E5-9370FE23F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93" y="3429000"/>
            <a:ext cx="8027188" cy="28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98431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RightStep">
      <a:dk1>
        <a:srgbClr val="000000"/>
      </a:dk1>
      <a:lt1>
        <a:srgbClr val="FFFFFF"/>
      </a:lt1>
      <a:dk2>
        <a:srgbClr val="243841"/>
      </a:dk2>
      <a:lt2>
        <a:srgbClr val="E2E5E8"/>
      </a:lt2>
      <a:accent1>
        <a:srgbClr val="BA9C7E"/>
      </a:accent1>
      <a:accent2>
        <a:srgbClr val="A7A372"/>
      </a:accent2>
      <a:accent3>
        <a:srgbClr val="98A67E"/>
      </a:accent3>
      <a:accent4>
        <a:srgbClr val="84AD76"/>
      </a:accent4>
      <a:accent5>
        <a:srgbClr val="82AC89"/>
      </a:accent5>
      <a:accent6>
        <a:srgbClr val="76AD97"/>
      </a:accent6>
      <a:hlink>
        <a:srgbClr val="6084A9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266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Sabon Next LT</vt:lpstr>
      <vt:lpstr>Wingdings</vt:lpstr>
      <vt:lpstr>LuminousVTI</vt:lpstr>
      <vt:lpstr>NonRetail Sector Sales Time Series Forecast </vt:lpstr>
      <vt:lpstr>The Problem</vt:lpstr>
      <vt:lpstr>Who might care?</vt:lpstr>
      <vt:lpstr>Data Information</vt:lpstr>
      <vt:lpstr>Data Exploration</vt:lpstr>
      <vt:lpstr>Data Preprocessing</vt:lpstr>
      <vt:lpstr>Machine Learning Module</vt:lpstr>
      <vt:lpstr>Algorithms used</vt:lpstr>
      <vt:lpstr>Graphical Forecast for Simple ARIMA</vt:lpstr>
      <vt:lpstr>Graphical Forecast for Tuned ARIMA</vt:lpstr>
      <vt:lpstr>Forecast for Automated PMDARIMA</vt:lpstr>
      <vt:lpstr>Assumptions, Limitations, Disclaimers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NonRetail Sector Sales Time Series Forecast</dc:title>
  <dc:creator>Rish</dc:creator>
  <cp:lastModifiedBy>Rish</cp:lastModifiedBy>
  <cp:revision>1</cp:revision>
  <dcterms:created xsi:type="dcterms:W3CDTF">2022-04-13T01:30:07Z</dcterms:created>
  <dcterms:modified xsi:type="dcterms:W3CDTF">2022-04-13T01:55:31Z</dcterms:modified>
</cp:coreProperties>
</file>