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005AD-3110-446E-B301-F35BABE991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26C66D-0509-4B78-82FA-F28CC50F90EA}">
      <dgm:prSet/>
      <dgm:spPr/>
      <dgm:t>
        <a:bodyPr/>
        <a:lstStyle/>
        <a:p>
          <a:r>
            <a:rPr lang="en-US"/>
            <a:t>Dataset Source: Utilizes the "Cyberbullying Tweets" dataset from Kaggle.</a:t>
          </a:r>
        </a:p>
      </dgm:t>
    </dgm:pt>
    <dgm:pt modelId="{87C5CA1C-A766-4B81-BC39-56D2EFB62B1C}" type="parTrans" cxnId="{71A3B00B-780A-45AF-923F-859803409F6A}">
      <dgm:prSet/>
      <dgm:spPr/>
      <dgm:t>
        <a:bodyPr/>
        <a:lstStyle/>
        <a:p>
          <a:endParaRPr lang="en-US"/>
        </a:p>
      </dgm:t>
    </dgm:pt>
    <dgm:pt modelId="{D3408A00-155E-4D46-923A-72095B5AC4AF}" type="sibTrans" cxnId="{71A3B00B-780A-45AF-923F-859803409F6A}">
      <dgm:prSet/>
      <dgm:spPr/>
      <dgm:t>
        <a:bodyPr/>
        <a:lstStyle/>
        <a:p>
          <a:endParaRPr lang="en-US"/>
        </a:p>
      </dgm:t>
    </dgm:pt>
    <dgm:pt modelId="{BD7940D3-E795-4CD7-9704-CB2FF0B8FD06}">
      <dgm:prSet/>
      <dgm:spPr/>
      <dgm:t>
        <a:bodyPr/>
        <a:lstStyle/>
        <a:p>
          <a:r>
            <a:rPr lang="en-US"/>
            <a:t>Content Details: Dataset comprises various categories of cyberbullying, including remarks on gender, ethnicity, and age.</a:t>
          </a:r>
        </a:p>
      </dgm:t>
    </dgm:pt>
    <dgm:pt modelId="{7C21E454-82B3-4EEC-B356-7DD0562EE713}" type="parTrans" cxnId="{875EC4F0-7D72-470F-ABC9-0A9326BF2392}">
      <dgm:prSet/>
      <dgm:spPr/>
      <dgm:t>
        <a:bodyPr/>
        <a:lstStyle/>
        <a:p>
          <a:endParaRPr lang="en-US"/>
        </a:p>
      </dgm:t>
    </dgm:pt>
    <dgm:pt modelId="{0D360F43-465D-48D9-AD66-5C2D44977F4C}" type="sibTrans" cxnId="{875EC4F0-7D72-470F-ABC9-0A9326BF2392}">
      <dgm:prSet/>
      <dgm:spPr/>
      <dgm:t>
        <a:bodyPr/>
        <a:lstStyle/>
        <a:p>
          <a:endParaRPr lang="en-US"/>
        </a:p>
      </dgm:t>
    </dgm:pt>
    <dgm:pt modelId="{42CC87BB-EEDE-40C5-A4DA-8DD3EFF525D9}">
      <dgm:prSet/>
      <dgm:spPr/>
      <dgm:t>
        <a:bodyPr/>
        <a:lstStyle/>
        <a:p>
          <a:r>
            <a:rPr lang="en-US"/>
            <a:t>Data Preparation: Text data preprocessing includes cleaning, tokenization, stemming, and removal of stopwords for cleaner, more uniform input data.</a:t>
          </a:r>
        </a:p>
      </dgm:t>
    </dgm:pt>
    <dgm:pt modelId="{0A3F8DD7-81E0-42D2-9661-ADEB3CFE57A7}" type="parTrans" cxnId="{A57FAF4B-2313-4AEF-A618-4F37B0F16B56}">
      <dgm:prSet/>
      <dgm:spPr/>
      <dgm:t>
        <a:bodyPr/>
        <a:lstStyle/>
        <a:p>
          <a:endParaRPr lang="en-US"/>
        </a:p>
      </dgm:t>
    </dgm:pt>
    <dgm:pt modelId="{E1845CEB-D8D7-470D-B29C-F05333A36443}" type="sibTrans" cxnId="{A57FAF4B-2313-4AEF-A618-4F37B0F16B56}">
      <dgm:prSet/>
      <dgm:spPr/>
      <dgm:t>
        <a:bodyPr/>
        <a:lstStyle/>
        <a:p>
          <a:endParaRPr lang="en-US"/>
        </a:p>
      </dgm:t>
    </dgm:pt>
    <dgm:pt modelId="{89C884F8-2B2E-4738-AF76-DC3EBD1AD9BB}" type="pres">
      <dgm:prSet presAssocID="{9E5005AD-3110-446E-B301-F35BABE991EB}" presName="root" presStyleCnt="0">
        <dgm:presLayoutVars>
          <dgm:dir/>
          <dgm:resizeHandles val="exact"/>
        </dgm:presLayoutVars>
      </dgm:prSet>
      <dgm:spPr/>
    </dgm:pt>
    <dgm:pt modelId="{666BFD67-7F80-4FAD-8057-832C2E88EC23}" type="pres">
      <dgm:prSet presAssocID="{9D26C66D-0509-4B78-82FA-F28CC50F90EA}" presName="compNode" presStyleCnt="0"/>
      <dgm:spPr/>
    </dgm:pt>
    <dgm:pt modelId="{150F3BBB-DE3A-4D04-9D56-083276B5B9ED}" type="pres">
      <dgm:prSet presAssocID="{9D26C66D-0509-4B78-82FA-F28CC50F90EA}" presName="bgRect" presStyleLbl="bgShp" presStyleIdx="0" presStyleCnt="3"/>
      <dgm:spPr/>
    </dgm:pt>
    <dgm:pt modelId="{52BBB400-0A6F-4571-8902-A6E528DFF15D}" type="pres">
      <dgm:prSet presAssocID="{9D26C66D-0509-4B78-82FA-F28CC50F90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407417B-0F51-44C6-B4FC-A51EFF26DFA8}" type="pres">
      <dgm:prSet presAssocID="{9D26C66D-0509-4B78-82FA-F28CC50F90EA}" presName="spaceRect" presStyleCnt="0"/>
      <dgm:spPr/>
    </dgm:pt>
    <dgm:pt modelId="{C1F96016-5BB5-402E-A25D-432839597E2C}" type="pres">
      <dgm:prSet presAssocID="{9D26C66D-0509-4B78-82FA-F28CC50F90EA}" presName="parTx" presStyleLbl="revTx" presStyleIdx="0" presStyleCnt="3">
        <dgm:presLayoutVars>
          <dgm:chMax val="0"/>
          <dgm:chPref val="0"/>
        </dgm:presLayoutVars>
      </dgm:prSet>
      <dgm:spPr/>
    </dgm:pt>
    <dgm:pt modelId="{33FE2E02-9673-4D33-AFCC-8B0F10B459D7}" type="pres">
      <dgm:prSet presAssocID="{D3408A00-155E-4D46-923A-72095B5AC4AF}" presName="sibTrans" presStyleCnt="0"/>
      <dgm:spPr/>
    </dgm:pt>
    <dgm:pt modelId="{391AFDCF-AF64-4252-90BE-D98130B1AF07}" type="pres">
      <dgm:prSet presAssocID="{BD7940D3-E795-4CD7-9704-CB2FF0B8FD06}" presName="compNode" presStyleCnt="0"/>
      <dgm:spPr/>
    </dgm:pt>
    <dgm:pt modelId="{B3BD4EE6-3F5F-44A8-9715-9D34890AED68}" type="pres">
      <dgm:prSet presAssocID="{BD7940D3-E795-4CD7-9704-CB2FF0B8FD06}" presName="bgRect" presStyleLbl="bgShp" presStyleIdx="1" presStyleCnt="3"/>
      <dgm:spPr/>
    </dgm:pt>
    <dgm:pt modelId="{32FBEBBA-589E-4961-80D1-77D1346BEDEB}" type="pres">
      <dgm:prSet presAssocID="{BD7940D3-E795-4CD7-9704-CB2FF0B8FD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D106CFFA-D9E1-4AEE-8122-26EC656EC486}" type="pres">
      <dgm:prSet presAssocID="{BD7940D3-E795-4CD7-9704-CB2FF0B8FD06}" presName="spaceRect" presStyleCnt="0"/>
      <dgm:spPr/>
    </dgm:pt>
    <dgm:pt modelId="{B512B5EE-B177-4687-AF3F-7B8FEF11DE80}" type="pres">
      <dgm:prSet presAssocID="{BD7940D3-E795-4CD7-9704-CB2FF0B8FD06}" presName="parTx" presStyleLbl="revTx" presStyleIdx="1" presStyleCnt="3">
        <dgm:presLayoutVars>
          <dgm:chMax val="0"/>
          <dgm:chPref val="0"/>
        </dgm:presLayoutVars>
      </dgm:prSet>
      <dgm:spPr/>
    </dgm:pt>
    <dgm:pt modelId="{B7C2F0D5-9499-433D-A858-1D2C1460A3A4}" type="pres">
      <dgm:prSet presAssocID="{0D360F43-465D-48D9-AD66-5C2D44977F4C}" presName="sibTrans" presStyleCnt="0"/>
      <dgm:spPr/>
    </dgm:pt>
    <dgm:pt modelId="{86457736-00F7-4BE1-A346-03513306E515}" type="pres">
      <dgm:prSet presAssocID="{42CC87BB-EEDE-40C5-A4DA-8DD3EFF525D9}" presName="compNode" presStyleCnt="0"/>
      <dgm:spPr/>
    </dgm:pt>
    <dgm:pt modelId="{C5214A20-FB45-40B8-A6CD-17EFC2750859}" type="pres">
      <dgm:prSet presAssocID="{42CC87BB-EEDE-40C5-A4DA-8DD3EFF525D9}" presName="bgRect" presStyleLbl="bgShp" presStyleIdx="2" presStyleCnt="3"/>
      <dgm:spPr/>
    </dgm:pt>
    <dgm:pt modelId="{184A5FED-591A-4BD0-9862-2638BF0AA3EA}" type="pres">
      <dgm:prSet presAssocID="{42CC87BB-EEDE-40C5-A4DA-8DD3EFF525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4924AF1-D61B-486C-B915-65FC971D2F13}" type="pres">
      <dgm:prSet presAssocID="{42CC87BB-EEDE-40C5-A4DA-8DD3EFF525D9}" presName="spaceRect" presStyleCnt="0"/>
      <dgm:spPr/>
    </dgm:pt>
    <dgm:pt modelId="{ED0829EB-4070-43DF-86B0-BC3643627A55}" type="pres">
      <dgm:prSet presAssocID="{42CC87BB-EEDE-40C5-A4DA-8DD3EFF525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A3B00B-780A-45AF-923F-859803409F6A}" srcId="{9E5005AD-3110-446E-B301-F35BABE991EB}" destId="{9D26C66D-0509-4B78-82FA-F28CC50F90EA}" srcOrd="0" destOrd="0" parTransId="{87C5CA1C-A766-4B81-BC39-56D2EFB62B1C}" sibTransId="{D3408A00-155E-4D46-923A-72095B5AC4AF}"/>
    <dgm:cxn modelId="{4C49611E-19BC-4908-AFA0-BED6FDF209DE}" type="presOf" srcId="{9E5005AD-3110-446E-B301-F35BABE991EB}" destId="{89C884F8-2B2E-4738-AF76-DC3EBD1AD9BB}" srcOrd="0" destOrd="0" presId="urn:microsoft.com/office/officeart/2018/2/layout/IconVerticalSolidList"/>
    <dgm:cxn modelId="{A57FAF4B-2313-4AEF-A618-4F37B0F16B56}" srcId="{9E5005AD-3110-446E-B301-F35BABE991EB}" destId="{42CC87BB-EEDE-40C5-A4DA-8DD3EFF525D9}" srcOrd="2" destOrd="0" parTransId="{0A3F8DD7-81E0-42D2-9661-ADEB3CFE57A7}" sibTransId="{E1845CEB-D8D7-470D-B29C-F05333A36443}"/>
    <dgm:cxn modelId="{B9128C4F-1A80-4F25-9035-B4B22BE5A735}" type="presOf" srcId="{BD7940D3-E795-4CD7-9704-CB2FF0B8FD06}" destId="{B512B5EE-B177-4687-AF3F-7B8FEF11DE80}" srcOrd="0" destOrd="0" presId="urn:microsoft.com/office/officeart/2018/2/layout/IconVerticalSolidList"/>
    <dgm:cxn modelId="{F39E5F52-13A9-4B9E-91C9-C91829C66213}" type="presOf" srcId="{42CC87BB-EEDE-40C5-A4DA-8DD3EFF525D9}" destId="{ED0829EB-4070-43DF-86B0-BC3643627A55}" srcOrd="0" destOrd="0" presId="urn:microsoft.com/office/officeart/2018/2/layout/IconVerticalSolidList"/>
    <dgm:cxn modelId="{C8C4F4EA-05C7-47DC-89CD-1ED7DC512FD4}" type="presOf" srcId="{9D26C66D-0509-4B78-82FA-F28CC50F90EA}" destId="{C1F96016-5BB5-402E-A25D-432839597E2C}" srcOrd="0" destOrd="0" presId="urn:microsoft.com/office/officeart/2018/2/layout/IconVerticalSolidList"/>
    <dgm:cxn modelId="{875EC4F0-7D72-470F-ABC9-0A9326BF2392}" srcId="{9E5005AD-3110-446E-B301-F35BABE991EB}" destId="{BD7940D3-E795-4CD7-9704-CB2FF0B8FD06}" srcOrd="1" destOrd="0" parTransId="{7C21E454-82B3-4EEC-B356-7DD0562EE713}" sibTransId="{0D360F43-465D-48D9-AD66-5C2D44977F4C}"/>
    <dgm:cxn modelId="{BB927C74-A157-489B-B28C-9C23DB9605A8}" type="presParOf" srcId="{89C884F8-2B2E-4738-AF76-DC3EBD1AD9BB}" destId="{666BFD67-7F80-4FAD-8057-832C2E88EC23}" srcOrd="0" destOrd="0" presId="urn:microsoft.com/office/officeart/2018/2/layout/IconVerticalSolidList"/>
    <dgm:cxn modelId="{E2CA8C3F-5EFA-46C4-A16F-A839DC0F2463}" type="presParOf" srcId="{666BFD67-7F80-4FAD-8057-832C2E88EC23}" destId="{150F3BBB-DE3A-4D04-9D56-083276B5B9ED}" srcOrd="0" destOrd="0" presId="urn:microsoft.com/office/officeart/2018/2/layout/IconVerticalSolidList"/>
    <dgm:cxn modelId="{FC026808-4B29-4683-8DDC-D68A63BB2D6F}" type="presParOf" srcId="{666BFD67-7F80-4FAD-8057-832C2E88EC23}" destId="{52BBB400-0A6F-4571-8902-A6E528DFF15D}" srcOrd="1" destOrd="0" presId="urn:microsoft.com/office/officeart/2018/2/layout/IconVerticalSolidList"/>
    <dgm:cxn modelId="{27CB36F4-3333-4A2A-8081-7C2418D8DA13}" type="presParOf" srcId="{666BFD67-7F80-4FAD-8057-832C2E88EC23}" destId="{D407417B-0F51-44C6-B4FC-A51EFF26DFA8}" srcOrd="2" destOrd="0" presId="urn:microsoft.com/office/officeart/2018/2/layout/IconVerticalSolidList"/>
    <dgm:cxn modelId="{F3017AC8-ACFC-4E9D-B178-D639EB892889}" type="presParOf" srcId="{666BFD67-7F80-4FAD-8057-832C2E88EC23}" destId="{C1F96016-5BB5-402E-A25D-432839597E2C}" srcOrd="3" destOrd="0" presId="urn:microsoft.com/office/officeart/2018/2/layout/IconVerticalSolidList"/>
    <dgm:cxn modelId="{18ED40DF-265D-43FD-80FC-53A2195E7B09}" type="presParOf" srcId="{89C884F8-2B2E-4738-AF76-DC3EBD1AD9BB}" destId="{33FE2E02-9673-4D33-AFCC-8B0F10B459D7}" srcOrd="1" destOrd="0" presId="urn:microsoft.com/office/officeart/2018/2/layout/IconVerticalSolidList"/>
    <dgm:cxn modelId="{E5D30418-DF26-44D1-BD5C-238AAD8B651B}" type="presParOf" srcId="{89C884F8-2B2E-4738-AF76-DC3EBD1AD9BB}" destId="{391AFDCF-AF64-4252-90BE-D98130B1AF07}" srcOrd="2" destOrd="0" presId="urn:microsoft.com/office/officeart/2018/2/layout/IconVerticalSolidList"/>
    <dgm:cxn modelId="{51158DA8-7A02-4A3C-8362-1073C0C16043}" type="presParOf" srcId="{391AFDCF-AF64-4252-90BE-D98130B1AF07}" destId="{B3BD4EE6-3F5F-44A8-9715-9D34890AED68}" srcOrd="0" destOrd="0" presId="urn:microsoft.com/office/officeart/2018/2/layout/IconVerticalSolidList"/>
    <dgm:cxn modelId="{69DEF1E6-434F-4FC6-AF34-8FF819C173BA}" type="presParOf" srcId="{391AFDCF-AF64-4252-90BE-D98130B1AF07}" destId="{32FBEBBA-589E-4961-80D1-77D1346BEDEB}" srcOrd="1" destOrd="0" presId="urn:microsoft.com/office/officeart/2018/2/layout/IconVerticalSolidList"/>
    <dgm:cxn modelId="{99A375DC-35B8-4176-A3E1-5D3CEB361188}" type="presParOf" srcId="{391AFDCF-AF64-4252-90BE-D98130B1AF07}" destId="{D106CFFA-D9E1-4AEE-8122-26EC656EC486}" srcOrd="2" destOrd="0" presId="urn:microsoft.com/office/officeart/2018/2/layout/IconVerticalSolidList"/>
    <dgm:cxn modelId="{27247EDA-D078-42BB-970D-F24630211671}" type="presParOf" srcId="{391AFDCF-AF64-4252-90BE-D98130B1AF07}" destId="{B512B5EE-B177-4687-AF3F-7B8FEF11DE80}" srcOrd="3" destOrd="0" presId="urn:microsoft.com/office/officeart/2018/2/layout/IconVerticalSolidList"/>
    <dgm:cxn modelId="{E420AC5E-35BB-4C05-BBA4-E483E6A27FF6}" type="presParOf" srcId="{89C884F8-2B2E-4738-AF76-DC3EBD1AD9BB}" destId="{B7C2F0D5-9499-433D-A858-1D2C1460A3A4}" srcOrd="3" destOrd="0" presId="urn:microsoft.com/office/officeart/2018/2/layout/IconVerticalSolidList"/>
    <dgm:cxn modelId="{DC4FDD15-8790-4709-BF6A-D71CD737368C}" type="presParOf" srcId="{89C884F8-2B2E-4738-AF76-DC3EBD1AD9BB}" destId="{86457736-00F7-4BE1-A346-03513306E515}" srcOrd="4" destOrd="0" presId="urn:microsoft.com/office/officeart/2018/2/layout/IconVerticalSolidList"/>
    <dgm:cxn modelId="{D4C77933-6A42-4588-AE40-5BFDDC5070B9}" type="presParOf" srcId="{86457736-00F7-4BE1-A346-03513306E515}" destId="{C5214A20-FB45-40B8-A6CD-17EFC2750859}" srcOrd="0" destOrd="0" presId="urn:microsoft.com/office/officeart/2018/2/layout/IconVerticalSolidList"/>
    <dgm:cxn modelId="{19FF3D5B-155B-446A-A0A1-EFB03576EDB1}" type="presParOf" srcId="{86457736-00F7-4BE1-A346-03513306E515}" destId="{184A5FED-591A-4BD0-9862-2638BF0AA3EA}" srcOrd="1" destOrd="0" presId="urn:microsoft.com/office/officeart/2018/2/layout/IconVerticalSolidList"/>
    <dgm:cxn modelId="{806B2141-D236-48DD-A8A7-7EB982EC2AAE}" type="presParOf" srcId="{86457736-00F7-4BE1-A346-03513306E515}" destId="{A4924AF1-D61B-486C-B915-65FC971D2F13}" srcOrd="2" destOrd="0" presId="urn:microsoft.com/office/officeart/2018/2/layout/IconVerticalSolidList"/>
    <dgm:cxn modelId="{14286765-D3EB-4927-9AC7-728DE583C82D}" type="presParOf" srcId="{86457736-00F7-4BE1-A346-03513306E515}" destId="{ED0829EB-4070-43DF-86B0-BC3643627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3125B-D90D-4791-8578-DDCE12CDC6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B7A9F0-76A0-454C-824B-AC00C0491D78}">
      <dgm:prSet/>
      <dgm:spPr/>
      <dgm:t>
        <a:bodyPr/>
        <a:lstStyle/>
        <a:p>
          <a:r>
            <a:rPr lang="en-US" b="1"/>
            <a:t>Initial Cleaning: </a:t>
          </a:r>
          <a:r>
            <a:rPr lang="en-US"/>
            <a:t>Removes URLs, user mentions, and hashtags to focus on meaningful text content.</a:t>
          </a:r>
        </a:p>
      </dgm:t>
    </dgm:pt>
    <dgm:pt modelId="{1BC840F2-4868-4185-81D6-23EE2B5CF0C7}" type="parTrans" cxnId="{632E0AA1-0DBA-4948-8D52-1FEF6FCBB4F5}">
      <dgm:prSet/>
      <dgm:spPr/>
      <dgm:t>
        <a:bodyPr/>
        <a:lstStyle/>
        <a:p>
          <a:endParaRPr lang="en-US"/>
        </a:p>
      </dgm:t>
    </dgm:pt>
    <dgm:pt modelId="{57A6BC1C-1253-40E0-90C5-7DFCB7FBDC41}" type="sibTrans" cxnId="{632E0AA1-0DBA-4948-8D52-1FEF6FCBB4F5}">
      <dgm:prSet/>
      <dgm:spPr/>
      <dgm:t>
        <a:bodyPr/>
        <a:lstStyle/>
        <a:p>
          <a:endParaRPr lang="en-US"/>
        </a:p>
      </dgm:t>
    </dgm:pt>
    <dgm:pt modelId="{63A6960C-08F0-4111-B8D4-B5A9FFF799D9}">
      <dgm:prSet/>
      <dgm:spPr/>
      <dgm:t>
        <a:bodyPr/>
        <a:lstStyle/>
        <a:p>
          <a:r>
            <a:rPr lang="en-US" b="1"/>
            <a:t>Vectorization: </a:t>
          </a:r>
          <a:r>
            <a:rPr lang="en-US"/>
            <a:t>Texts are converted into numerical data using Tokenizer and padded to uniform sequence lengths for model input.</a:t>
          </a:r>
        </a:p>
      </dgm:t>
    </dgm:pt>
    <dgm:pt modelId="{86A25C66-2707-4E27-868C-E67631302E27}" type="parTrans" cxnId="{ABCD7256-881C-4B85-862E-4C93F2FDC2DA}">
      <dgm:prSet/>
      <dgm:spPr/>
      <dgm:t>
        <a:bodyPr/>
        <a:lstStyle/>
        <a:p>
          <a:endParaRPr lang="en-US"/>
        </a:p>
      </dgm:t>
    </dgm:pt>
    <dgm:pt modelId="{981DCD8D-3CC6-4F88-AD72-BF6C63D4E7E1}" type="sibTrans" cxnId="{ABCD7256-881C-4B85-862E-4C93F2FDC2DA}">
      <dgm:prSet/>
      <dgm:spPr/>
      <dgm:t>
        <a:bodyPr/>
        <a:lstStyle/>
        <a:p>
          <a:endParaRPr lang="en-US"/>
        </a:p>
      </dgm:t>
    </dgm:pt>
    <dgm:pt modelId="{E75A1D57-698A-49AC-AC8A-2B700037117B}">
      <dgm:prSet/>
      <dgm:spPr/>
      <dgm:t>
        <a:bodyPr/>
        <a:lstStyle/>
        <a:p>
          <a:r>
            <a:rPr lang="en-US" b="1"/>
            <a:t>Embedding: </a:t>
          </a:r>
          <a:r>
            <a:rPr lang="en-US"/>
            <a:t>Uses GloVe pretrained vectors to transform words into a 200-dimensional semantic space, enriching the model's understanding of language nuances.</a:t>
          </a:r>
        </a:p>
      </dgm:t>
    </dgm:pt>
    <dgm:pt modelId="{6C0C19E4-88CD-4B16-9AC9-8676771B1317}" type="parTrans" cxnId="{53F22972-3487-46FA-9448-2148ABD39739}">
      <dgm:prSet/>
      <dgm:spPr/>
      <dgm:t>
        <a:bodyPr/>
        <a:lstStyle/>
        <a:p>
          <a:endParaRPr lang="en-US"/>
        </a:p>
      </dgm:t>
    </dgm:pt>
    <dgm:pt modelId="{196575B0-1DFE-473E-A869-417FAC4DF730}" type="sibTrans" cxnId="{53F22972-3487-46FA-9448-2148ABD39739}">
      <dgm:prSet/>
      <dgm:spPr/>
      <dgm:t>
        <a:bodyPr/>
        <a:lstStyle/>
        <a:p>
          <a:endParaRPr lang="en-US"/>
        </a:p>
      </dgm:t>
    </dgm:pt>
    <dgm:pt modelId="{80E03946-1AE1-492F-BC4B-153B8EC16424}" type="pres">
      <dgm:prSet presAssocID="{8AB3125B-D90D-4791-8578-DDCE12CDC6F9}" presName="linear" presStyleCnt="0">
        <dgm:presLayoutVars>
          <dgm:animLvl val="lvl"/>
          <dgm:resizeHandles val="exact"/>
        </dgm:presLayoutVars>
      </dgm:prSet>
      <dgm:spPr/>
    </dgm:pt>
    <dgm:pt modelId="{B9D576DB-5FDB-4257-918B-1AEBA44A01A3}" type="pres">
      <dgm:prSet presAssocID="{BBB7A9F0-76A0-454C-824B-AC00C0491D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532B90-611D-4114-9039-1E8DB7957525}" type="pres">
      <dgm:prSet presAssocID="{57A6BC1C-1253-40E0-90C5-7DFCB7FBDC41}" presName="spacer" presStyleCnt="0"/>
      <dgm:spPr/>
    </dgm:pt>
    <dgm:pt modelId="{0D7326DA-DDE1-4B6B-B548-8409F2896EB5}" type="pres">
      <dgm:prSet presAssocID="{63A6960C-08F0-4111-B8D4-B5A9FFF799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6152E6-28FD-4BB7-B6E9-C74AE1D8793B}" type="pres">
      <dgm:prSet presAssocID="{981DCD8D-3CC6-4F88-AD72-BF6C63D4E7E1}" presName="spacer" presStyleCnt="0"/>
      <dgm:spPr/>
    </dgm:pt>
    <dgm:pt modelId="{71B7036A-EA17-4697-913C-51275F58A269}" type="pres">
      <dgm:prSet presAssocID="{E75A1D57-698A-49AC-AC8A-2B70003711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EB9D501-DAC6-46C2-B6A1-1C99F4A4ACC7}" type="presOf" srcId="{8AB3125B-D90D-4791-8578-DDCE12CDC6F9}" destId="{80E03946-1AE1-492F-BC4B-153B8EC16424}" srcOrd="0" destOrd="0" presId="urn:microsoft.com/office/officeart/2005/8/layout/vList2"/>
    <dgm:cxn modelId="{6A5B1565-7AE7-4A39-BC63-23D4DB4964B0}" type="presOf" srcId="{63A6960C-08F0-4111-B8D4-B5A9FFF799D9}" destId="{0D7326DA-DDE1-4B6B-B548-8409F2896EB5}" srcOrd="0" destOrd="0" presId="urn:microsoft.com/office/officeart/2005/8/layout/vList2"/>
    <dgm:cxn modelId="{53F22972-3487-46FA-9448-2148ABD39739}" srcId="{8AB3125B-D90D-4791-8578-DDCE12CDC6F9}" destId="{E75A1D57-698A-49AC-AC8A-2B700037117B}" srcOrd="2" destOrd="0" parTransId="{6C0C19E4-88CD-4B16-9AC9-8676771B1317}" sibTransId="{196575B0-1DFE-473E-A869-417FAC4DF730}"/>
    <dgm:cxn modelId="{ABCD7256-881C-4B85-862E-4C93F2FDC2DA}" srcId="{8AB3125B-D90D-4791-8578-DDCE12CDC6F9}" destId="{63A6960C-08F0-4111-B8D4-B5A9FFF799D9}" srcOrd="1" destOrd="0" parTransId="{86A25C66-2707-4E27-868C-E67631302E27}" sibTransId="{981DCD8D-3CC6-4F88-AD72-BF6C63D4E7E1}"/>
    <dgm:cxn modelId="{94B69678-7EFB-46AA-857A-E507451481DC}" type="presOf" srcId="{BBB7A9F0-76A0-454C-824B-AC00C0491D78}" destId="{B9D576DB-5FDB-4257-918B-1AEBA44A01A3}" srcOrd="0" destOrd="0" presId="urn:microsoft.com/office/officeart/2005/8/layout/vList2"/>
    <dgm:cxn modelId="{632E0AA1-0DBA-4948-8D52-1FEF6FCBB4F5}" srcId="{8AB3125B-D90D-4791-8578-DDCE12CDC6F9}" destId="{BBB7A9F0-76A0-454C-824B-AC00C0491D78}" srcOrd="0" destOrd="0" parTransId="{1BC840F2-4868-4185-81D6-23EE2B5CF0C7}" sibTransId="{57A6BC1C-1253-40E0-90C5-7DFCB7FBDC41}"/>
    <dgm:cxn modelId="{6F6ED1B0-5F73-4EE5-91F6-F82435496A38}" type="presOf" srcId="{E75A1D57-698A-49AC-AC8A-2B700037117B}" destId="{71B7036A-EA17-4697-913C-51275F58A269}" srcOrd="0" destOrd="0" presId="urn:microsoft.com/office/officeart/2005/8/layout/vList2"/>
    <dgm:cxn modelId="{4E084117-2FA1-4875-ACC0-65079C6E276C}" type="presParOf" srcId="{80E03946-1AE1-492F-BC4B-153B8EC16424}" destId="{B9D576DB-5FDB-4257-918B-1AEBA44A01A3}" srcOrd="0" destOrd="0" presId="urn:microsoft.com/office/officeart/2005/8/layout/vList2"/>
    <dgm:cxn modelId="{37A03386-97AA-48D7-AE08-E5BB5CFFA7BC}" type="presParOf" srcId="{80E03946-1AE1-492F-BC4B-153B8EC16424}" destId="{86532B90-611D-4114-9039-1E8DB7957525}" srcOrd="1" destOrd="0" presId="urn:microsoft.com/office/officeart/2005/8/layout/vList2"/>
    <dgm:cxn modelId="{9D0ED151-8E74-4235-8130-B1A628264AFB}" type="presParOf" srcId="{80E03946-1AE1-492F-BC4B-153B8EC16424}" destId="{0D7326DA-DDE1-4B6B-B548-8409F2896EB5}" srcOrd="2" destOrd="0" presId="urn:microsoft.com/office/officeart/2005/8/layout/vList2"/>
    <dgm:cxn modelId="{2AA87046-5F33-4173-91D2-277F6DEC0AD8}" type="presParOf" srcId="{80E03946-1AE1-492F-BC4B-153B8EC16424}" destId="{056152E6-28FD-4BB7-B6E9-C74AE1D8793B}" srcOrd="3" destOrd="0" presId="urn:microsoft.com/office/officeart/2005/8/layout/vList2"/>
    <dgm:cxn modelId="{4F09833D-F0C3-4426-A735-2BEA38168241}" type="presParOf" srcId="{80E03946-1AE1-492F-BC4B-153B8EC16424}" destId="{71B7036A-EA17-4697-913C-51275F58A2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7CF3B6-415A-4FDA-A203-EE17B5C99E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D2B0B9-5D7E-4D10-976C-1AB77A8D551D}">
      <dgm:prSet/>
      <dgm:spPr/>
      <dgm:t>
        <a:bodyPr/>
        <a:lstStyle/>
        <a:p>
          <a:r>
            <a:rPr lang="en-US"/>
            <a:t>Metrics Utilized: Accuracy, Precision, Recall, and F1 Score to comprehensively assess model performance.</a:t>
          </a:r>
        </a:p>
      </dgm:t>
    </dgm:pt>
    <dgm:pt modelId="{F704FA4C-0B46-42D5-985A-918819DD0BB4}" type="parTrans" cxnId="{C55F9FE2-BEC9-426A-A979-40859A658B0A}">
      <dgm:prSet/>
      <dgm:spPr/>
      <dgm:t>
        <a:bodyPr/>
        <a:lstStyle/>
        <a:p>
          <a:endParaRPr lang="en-US"/>
        </a:p>
      </dgm:t>
    </dgm:pt>
    <dgm:pt modelId="{E66D4C54-4A81-49AC-80FE-613088E7290E}" type="sibTrans" cxnId="{C55F9FE2-BEC9-426A-A979-40859A658B0A}">
      <dgm:prSet/>
      <dgm:spPr/>
      <dgm:t>
        <a:bodyPr/>
        <a:lstStyle/>
        <a:p>
          <a:endParaRPr lang="en-US"/>
        </a:p>
      </dgm:t>
    </dgm:pt>
    <dgm:pt modelId="{71B9BF6F-CE58-4A97-984F-FEBB980BCFDC}">
      <dgm:prSet/>
      <dgm:spPr/>
      <dgm:t>
        <a:bodyPr/>
        <a:lstStyle/>
        <a:p>
          <a:r>
            <a:rPr lang="en-US"/>
            <a:t>Model Comparison: Evaluates how each architecture performs on the training and validation datasets, focusing on metric scores and loss reduction.</a:t>
          </a:r>
        </a:p>
      </dgm:t>
    </dgm:pt>
    <dgm:pt modelId="{1E02F533-EDB3-4D29-840D-8A159EDD106D}" type="parTrans" cxnId="{1966B93A-096B-4451-AF54-CF10C9C60DA7}">
      <dgm:prSet/>
      <dgm:spPr/>
      <dgm:t>
        <a:bodyPr/>
        <a:lstStyle/>
        <a:p>
          <a:endParaRPr lang="en-US"/>
        </a:p>
      </dgm:t>
    </dgm:pt>
    <dgm:pt modelId="{39B18CAD-D864-4258-8BD6-D53241B385D5}" type="sibTrans" cxnId="{1966B93A-096B-4451-AF54-CF10C9C60DA7}">
      <dgm:prSet/>
      <dgm:spPr/>
      <dgm:t>
        <a:bodyPr/>
        <a:lstStyle/>
        <a:p>
          <a:endParaRPr lang="en-US"/>
        </a:p>
      </dgm:t>
    </dgm:pt>
    <dgm:pt modelId="{72D628FE-BB22-4F45-B3ED-7A870C40F543}" type="pres">
      <dgm:prSet presAssocID="{497CF3B6-415A-4FDA-A203-EE17B5C99EBF}" presName="linear" presStyleCnt="0">
        <dgm:presLayoutVars>
          <dgm:animLvl val="lvl"/>
          <dgm:resizeHandles val="exact"/>
        </dgm:presLayoutVars>
      </dgm:prSet>
      <dgm:spPr/>
    </dgm:pt>
    <dgm:pt modelId="{EDF51F30-2F61-4D29-9F00-425FC1C1A56D}" type="pres">
      <dgm:prSet presAssocID="{93D2B0B9-5D7E-4D10-976C-1AB77A8D55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99860F0-C5B6-465B-BB97-809FF7F39423}" type="pres">
      <dgm:prSet presAssocID="{E66D4C54-4A81-49AC-80FE-613088E7290E}" presName="spacer" presStyleCnt="0"/>
      <dgm:spPr/>
    </dgm:pt>
    <dgm:pt modelId="{8A7296FA-5FDD-4DC6-898D-271E87996EC4}" type="pres">
      <dgm:prSet presAssocID="{71B9BF6F-CE58-4A97-984F-FEBB980BCF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966B93A-096B-4451-AF54-CF10C9C60DA7}" srcId="{497CF3B6-415A-4FDA-A203-EE17B5C99EBF}" destId="{71B9BF6F-CE58-4A97-984F-FEBB980BCFDC}" srcOrd="1" destOrd="0" parTransId="{1E02F533-EDB3-4D29-840D-8A159EDD106D}" sibTransId="{39B18CAD-D864-4258-8BD6-D53241B385D5}"/>
    <dgm:cxn modelId="{AF72BF45-1073-4CC5-86C7-A93AD8FB237E}" type="presOf" srcId="{497CF3B6-415A-4FDA-A203-EE17B5C99EBF}" destId="{72D628FE-BB22-4F45-B3ED-7A870C40F543}" srcOrd="0" destOrd="0" presId="urn:microsoft.com/office/officeart/2005/8/layout/vList2"/>
    <dgm:cxn modelId="{F1DC4471-89A4-45B9-B86E-3409A322B459}" type="presOf" srcId="{93D2B0B9-5D7E-4D10-976C-1AB77A8D551D}" destId="{EDF51F30-2F61-4D29-9F00-425FC1C1A56D}" srcOrd="0" destOrd="0" presId="urn:microsoft.com/office/officeart/2005/8/layout/vList2"/>
    <dgm:cxn modelId="{C55F9FE2-BEC9-426A-A979-40859A658B0A}" srcId="{497CF3B6-415A-4FDA-A203-EE17B5C99EBF}" destId="{93D2B0B9-5D7E-4D10-976C-1AB77A8D551D}" srcOrd="0" destOrd="0" parTransId="{F704FA4C-0B46-42D5-985A-918819DD0BB4}" sibTransId="{E66D4C54-4A81-49AC-80FE-613088E7290E}"/>
    <dgm:cxn modelId="{AE6D1DFF-1965-40C7-B166-DA60B6C61F93}" type="presOf" srcId="{71B9BF6F-CE58-4A97-984F-FEBB980BCFDC}" destId="{8A7296FA-5FDD-4DC6-898D-271E87996EC4}" srcOrd="0" destOrd="0" presId="urn:microsoft.com/office/officeart/2005/8/layout/vList2"/>
    <dgm:cxn modelId="{40781556-2DE7-48A7-AADF-31C1C98E2976}" type="presParOf" srcId="{72D628FE-BB22-4F45-B3ED-7A870C40F543}" destId="{EDF51F30-2F61-4D29-9F00-425FC1C1A56D}" srcOrd="0" destOrd="0" presId="urn:microsoft.com/office/officeart/2005/8/layout/vList2"/>
    <dgm:cxn modelId="{717750B0-6139-4D89-A1B0-932764F7A851}" type="presParOf" srcId="{72D628FE-BB22-4F45-B3ED-7A870C40F543}" destId="{799860F0-C5B6-465B-BB97-809FF7F39423}" srcOrd="1" destOrd="0" presId="urn:microsoft.com/office/officeart/2005/8/layout/vList2"/>
    <dgm:cxn modelId="{F6AEB7CA-B43C-41E5-AEDE-6A29BB663C6A}" type="presParOf" srcId="{72D628FE-BB22-4F45-B3ED-7A870C40F543}" destId="{8A7296FA-5FDD-4DC6-898D-271E87996EC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F3BBB-DE3A-4D04-9D56-083276B5B9E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BB400-0A6F-4571-8902-A6E528DFF15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96016-5BB5-402E-A25D-432839597E2C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Dataset Source: Utilizes the "Cyberbullying Tweets" dataset from Kaggle.</a:t>
          </a:r>
        </a:p>
      </dsp:txBody>
      <dsp:txXfrm>
        <a:off x="1437631" y="531"/>
        <a:ext cx="9077968" cy="1244702"/>
      </dsp:txXfrm>
    </dsp:sp>
    <dsp:sp modelId="{B3BD4EE6-3F5F-44A8-9715-9D34890AED68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BEBBA-589E-4961-80D1-77D1346BEDE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2B5EE-B177-4687-AF3F-7B8FEF11DE8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Content Details: Dataset comprises various categories of cyberbullying, including remarks on gender, ethnicity, and age.</a:t>
          </a:r>
        </a:p>
      </dsp:txBody>
      <dsp:txXfrm>
        <a:off x="1437631" y="1556410"/>
        <a:ext cx="9077968" cy="1244702"/>
      </dsp:txXfrm>
    </dsp:sp>
    <dsp:sp modelId="{C5214A20-FB45-40B8-A6CD-17EFC2750859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A5FED-591A-4BD0-9862-2638BF0AA3E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829EB-4070-43DF-86B0-BC3643627A55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Preparation: Text data preprocessing includes cleaning, tokenization, stemming, and removal of stopwords for cleaner, more uniform input data.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576DB-5FDB-4257-918B-1AEBA44A01A3}">
      <dsp:nvSpPr>
        <dsp:cNvPr id="0" name=""/>
        <dsp:cNvSpPr/>
      </dsp:nvSpPr>
      <dsp:spPr>
        <a:xfrm>
          <a:off x="0" y="29998"/>
          <a:ext cx="6798539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Initial Cleaning: </a:t>
          </a:r>
          <a:r>
            <a:rPr lang="en-US" sz="2100" kern="1200"/>
            <a:t>Removes URLs, user mentions, and hashtags to focus on meaningful text content.</a:t>
          </a:r>
        </a:p>
      </dsp:txBody>
      <dsp:txXfrm>
        <a:off x="57347" y="87345"/>
        <a:ext cx="6683845" cy="1060059"/>
      </dsp:txXfrm>
    </dsp:sp>
    <dsp:sp modelId="{0D7326DA-DDE1-4B6B-B548-8409F2896EB5}">
      <dsp:nvSpPr>
        <dsp:cNvPr id="0" name=""/>
        <dsp:cNvSpPr/>
      </dsp:nvSpPr>
      <dsp:spPr>
        <a:xfrm>
          <a:off x="0" y="1265231"/>
          <a:ext cx="6798539" cy="1174753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Vectorization: </a:t>
          </a:r>
          <a:r>
            <a:rPr lang="en-US" sz="2100" kern="1200"/>
            <a:t>Texts are converted into numerical data using Tokenizer and padded to uniform sequence lengths for model input.</a:t>
          </a:r>
        </a:p>
      </dsp:txBody>
      <dsp:txXfrm>
        <a:off x="57347" y="1322578"/>
        <a:ext cx="6683845" cy="1060059"/>
      </dsp:txXfrm>
    </dsp:sp>
    <dsp:sp modelId="{71B7036A-EA17-4697-913C-51275F58A269}">
      <dsp:nvSpPr>
        <dsp:cNvPr id="0" name=""/>
        <dsp:cNvSpPr/>
      </dsp:nvSpPr>
      <dsp:spPr>
        <a:xfrm>
          <a:off x="0" y="2500465"/>
          <a:ext cx="6798539" cy="117475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Embedding: </a:t>
          </a:r>
          <a:r>
            <a:rPr lang="en-US" sz="2100" kern="1200"/>
            <a:t>Uses GloVe pretrained vectors to transform words into a 200-dimensional semantic space, enriching the model's understanding of language nuances.</a:t>
          </a:r>
        </a:p>
      </dsp:txBody>
      <dsp:txXfrm>
        <a:off x="57347" y="2557812"/>
        <a:ext cx="6683845" cy="1060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1F30-2F61-4D29-9F00-425FC1C1A56D}">
      <dsp:nvSpPr>
        <dsp:cNvPr id="0" name=""/>
        <dsp:cNvSpPr/>
      </dsp:nvSpPr>
      <dsp:spPr>
        <a:xfrm>
          <a:off x="0" y="55210"/>
          <a:ext cx="6798539" cy="176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Metrics Utilized: Accuracy, Precision, Recall, and F1 Score to comprehensively assess model performance.</a:t>
          </a:r>
        </a:p>
      </dsp:txBody>
      <dsp:txXfrm>
        <a:off x="85984" y="141194"/>
        <a:ext cx="6626571" cy="1589430"/>
      </dsp:txXfrm>
    </dsp:sp>
    <dsp:sp modelId="{8A7296FA-5FDD-4DC6-898D-271E87996EC4}">
      <dsp:nvSpPr>
        <dsp:cNvPr id="0" name=""/>
        <dsp:cNvSpPr/>
      </dsp:nvSpPr>
      <dsp:spPr>
        <a:xfrm>
          <a:off x="0" y="1888608"/>
          <a:ext cx="6798539" cy="1761398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Comparison: Evaluates how each architecture performs on the training and validation datasets, focusing on metric scores and loss reduction.</a:t>
          </a:r>
        </a:p>
      </dsp:txBody>
      <dsp:txXfrm>
        <a:off x="85984" y="1974592"/>
        <a:ext cx="6626571" cy="1589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2EAF-8E5A-A3CF-3CDA-03F189677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E93C8-93AA-9090-790C-2A9BEDB8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058E-A309-6477-3AD4-47468DF3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6EB-0743-4670-9114-31742FB8EE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36A4B-D0DB-D799-4EB1-16F0A106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03F5B-A6FA-E1DE-56A5-E2882801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A06A-51AA-4CC1-8151-A635EFEA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AC21-BAE6-CB8C-81D6-AAB10DF5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67CF3-27C5-8BCD-F490-C3C4B9FCC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8998-3DF2-1532-133C-384F969D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6EB-0743-4670-9114-31742FB8EE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9C89-9DE8-673C-DB6F-61FD50B8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1AAF-8D49-D2A1-BA06-5F8E79D5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A06A-51AA-4CC1-8151-A635EFEA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B7814-CB7E-AC83-C7F2-4582DD6BA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60A5-C981-0D43-0779-4AEBBD91C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D36B-0CF6-DAB7-C407-FB77429A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6EB-0743-4670-9114-31742FB8EE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CD66C-F6D0-D4C7-2696-CF23085C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66226-6A2C-1CC8-E709-01EBE415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A06A-51AA-4CC1-8151-A635EFEA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79CF-0A05-4E53-1D0B-063ED9FF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F5A1-8D04-4A4B-6A1C-EA8A4C65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E5B5-EFAF-4F26-FBC9-62FFE3A6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6EB-0743-4670-9114-31742FB8EE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1EC4-C59A-67FD-D3AD-671D8A76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8B50-4D8A-4AF2-7126-41F43DB0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A06A-51AA-4CC1-8151-A635EFEA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94FE-8AEF-CAD3-8160-DF41F16E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1D970-6041-4AAD-918E-7362E45AE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7250E-A174-3413-9FE0-3353E571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6EB-0743-4670-9114-31742FB8EE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B81F-2085-D4CF-19A4-E26D7B99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E536-3E76-F53F-D76B-26C156D0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A06A-51AA-4CC1-8151-A635EFEA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8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682A-9058-8886-224C-4AEC07AC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CF06-4198-905B-ECC4-8FAB4DD9F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01808-AFA3-92A1-1568-186344234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F0B3-93BB-B3D4-D885-54FC09ED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6EB-0743-4670-9114-31742FB8EE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530A6-6D53-5EFD-B97F-2F594243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A42B1-B2E7-F02A-EEDB-01B548B1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A06A-51AA-4CC1-8151-A635EFEA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8879-84F9-18B3-9170-2A5F4EA2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D5D0E-FDAF-D232-5C9F-508530CD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515E9-EB9B-D139-0C21-AAAA79D73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F44CA-F082-FC04-63AC-AF8D5EE7F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6FD13-E2CF-E854-7E28-E58E12A43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E6BC1-7EFE-5E37-393F-E2011C4D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6EB-0743-4670-9114-31742FB8EE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B8F16-ED0A-D5BA-D6D2-1E9152BA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F8F72-5918-A72A-9DD2-8C5F210B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A06A-51AA-4CC1-8151-A635EFEA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5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37D9-5686-614B-7582-049C52B9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459F8-A883-AFA0-F5A5-C1F572E7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6EB-0743-4670-9114-31742FB8EE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53C60-BC3B-FAAF-9622-B4DADE12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B1B2F-EED7-15D9-6928-61EBB4A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A06A-51AA-4CC1-8151-A635EFEA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40C8E-342A-A7FA-C622-36B89EEE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6EB-0743-4670-9114-31742FB8EE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4D898-878A-2293-45D0-60761082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BFF1A-2931-D547-7643-708414C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A06A-51AA-4CC1-8151-A635EFEA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74B1-1205-5127-09A3-3E5DB33C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2F19-8A2E-F4A5-CC5A-FABD1771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FAA2C-E692-ACFC-1724-D1093F117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2D8FC-038D-BAA5-858E-DE3373B6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6EB-0743-4670-9114-31742FB8EE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7CB80-D464-2D32-B7B4-B7CA0C46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17D24-39EB-C3C0-5840-FF48F6D1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A06A-51AA-4CC1-8151-A635EFEA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ED31-F361-F1C3-57DA-C42689A9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DEBEA-DCB6-5036-4FD1-00BD2EDFB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96AA-F6A4-5F73-ED13-BD23957B3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BFD94-244E-B6C4-7262-4167B9B3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6EB-0743-4670-9114-31742FB8EE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3CF07-8A92-0E39-E102-2E1F359D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4AF02-4A90-99CE-5978-7FC425B9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A06A-51AA-4CC1-8151-A635EFEA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897C9-80EC-4CB0-5B2C-F8AF4A1B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0D537-1074-2645-E498-2063D57E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CC11-049E-8483-CB94-E58CBE1D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286EB-0743-4670-9114-31742FB8EE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2E3A-0256-E950-B1AA-3C1FCA34C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779A-D986-0198-CFE4-22CF352A9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BA06A-51AA-4CC1-8151-A635EFEA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7FCB5A8A-8FB7-7BDD-3D5F-DDCB57C2D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596" b="2311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21C62-E584-15D2-433A-33BEA7CBF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Introduction to Cyberbullying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497E4-B511-2531-BEC5-F8A066F1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Presented By: </a:t>
            </a:r>
          </a:p>
          <a:p>
            <a:r>
              <a:rPr lang="en-US">
                <a:solidFill>
                  <a:srgbClr val="FFFFFF"/>
                </a:solidFill>
              </a:rPr>
              <a:t>Revanth Paineni</a:t>
            </a:r>
          </a:p>
          <a:p>
            <a:r>
              <a:rPr lang="en-US">
                <a:solidFill>
                  <a:srgbClr val="FFFFFF"/>
                </a:solidFill>
              </a:rPr>
              <a:t>Sridhar Yemundla</a:t>
            </a:r>
          </a:p>
        </p:txBody>
      </p:sp>
    </p:spTree>
    <p:extLst>
      <p:ext uri="{BB962C8B-B14F-4D97-AF65-F5344CB8AC3E}">
        <p14:creationId xmlns:p14="http://schemas.microsoft.com/office/powerpoint/2010/main" val="33001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A9C45-D78B-DE03-B92F-F0FCC6C9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C50903-0097-FA5C-3341-F97ABC1DA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0872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2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3A5B4-2C85-EB6E-1E31-996D569E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Model Architectures Overview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D5134D6-0A01-0327-8E94-56FBDB529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1" r="49463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A29F-AE24-F0BF-469B-901BD6D9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/>
              <a:t>GRU-based Model: Employs a GRU layer to capture temporal dependencies in text data effectively, handling sequences for dynamic text length.</a:t>
            </a:r>
          </a:p>
          <a:p>
            <a:r>
              <a:rPr lang="en-US" sz="2000"/>
              <a:t>CNN-based Model: Uses Conv1D layers with spatial dropout and batch normalization to extract robust feature maps from sequences.</a:t>
            </a:r>
          </a:p>
          <a:p>
            <a:r>
              <a:rPr lang="en-US" sz="2000"/>
              <a:t>BERT-based Model: Incorporates a pre-trained BERT model fine-tuned on the cyberbullying data to leverage deep contextual embeddings.</a:t>
            </a:r>
          </a:p>
        </p:txBody>
      </p:sp>
    </p:spTree>
    <p:extLst>
      <p:ext uri="{BB962C8B-B14F-4D97-AF65-F5344CB8AC3E}">
        <p14:creationId xmlns:p14="http://schemas.microsoft.com/office/powerpoint/2010/main" val="20226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CABDD-CF77-E426-545C-C7B8D0C3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Text Preprocessing and 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76F73-F2F3-C02E-114F-C173140C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6" r="3830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6F03E5-8E1C-4A21-AEBC-1D4B2606E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52813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337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253F1-0AAC-F3C4-5DDF-09F66331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Training Process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C726DCFF-7EAC-53F1-43FE-100CB3959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4" r="22092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3BBB-8C78-DD94-D114-887BF1A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 b="1"/>
              <a:t>Optimization: </a:t>
            </a:r>
            <a:r>
              <a:rPr lang="en-US" sz="2000"/>
              <a:t>Adam optimizer with specific learning rates tailored to each model architecture to enhance convergence.</a:t>
            </a:r>
          </a:p>
          <a:p>
            <a:r>
              <a:rPr lang="en-US" sz="2000" b="1"/>
              <a:t>Loss Function: </a:t>
            </a:r>
            <a:r>
              <a:rPr lang="en-US" sz="2000"/>
              <a:t>Categorical crossentropy to measure performance across multiple class outputs.</a:t>
            </a:r>
          </a:p>
          <a:p>
            <a:r>
              <a:rPr lang="en-US" sz="2000" b="1"/>
              <a:t>Regularization Techniques: </a:t>
            </a:r>
            <a:r>
              <a:rPr lang="en-US" sz="2000"/>
              <a:t>Dropout and recurrent dropout in GRU; spatial dropout in CNN to prevent overfitting.</a:t>
            </a:r>
          </a:p>
        </p:txBody>
      </p:sp>
    </p:spTree>
    <p:extLst>
      <p:ext uri="{BB962C8B-B14F-4D97-AF65-F5344CB8AC3E}">
        <p14:creationId xmlns:p14="http://schemas.microsoft.com/office/powerpoint/2010/main" val="204455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F98A6-CD96-FD3C-AA71-145E6C3F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Evaluation and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39BD7-AB43-2714-EB9D-A54B00CB6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2" r="3160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5A8B5A-67A8-79ED-67F2-F1C756DD2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36210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91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9BC67-8163-9A19-C97F-6471B53E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Training Results Visualization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42CED5-6E91-0343-988D-749630C4F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"/>
          <a:stretch/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322D-8DD3-7354-4A82-6A1B425E2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Graphical Analysis: Plots of accuracy, loss, precision, and F1 Score for each model to illustrate learning effectiveness and model stability over epochs.</a:t>
            </a:r>
          </a:p>
          <a:p>
            <a:r>
              <a:rPr lang="en-US" sz="2000"/>
              <a:t>Model Selection: Based on performance metrics, recommend the most effective model for deployment in operational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49132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572CD1EB-4CCB-9627-B845-0013EBF4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D765D-8A47-61F0-0D1A-C5F04981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2B0B-EEEF-152F-7E0A-2CC984D2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 fontScale="55000" lnSpcReduction="20000"/>
          </a:bodyPr>
          <a:lstStyle/>
          <a:p>
            <a:r>
              <a:rPr lang="en-US" sz="2000" b="1" dirty="0"/>
              <a:t>Achievements:</a:t>
            </a:r>
          </a:p>
          <a:p>
            <a:endParaRPr lang="en-US" sz="2000" b="1" dirty="0"/>
          </a:p>
          <a:p>
            <a:r>
              <a:rPr lang="en-US" sz="2000" dirty="0"/>
              <a:t>Comprehensive Model Implementation: Implemented a range of models including LSTM, GRU, CNN, and BERT for automatic text summarization and classification tasks.</a:t>
            </a:r>
          </a:p>
          <a:p>
            <a:r>
              <a:rPr lang="en-US" sz="2000" dirty="0"/>
              <a:t>Advanced Preprocessing and Tokenization: Employed sophisticated text preprocessing techniques and tokenization to enhance model input quality.</a:t>
            </a:r>
          </a:p>
          <a:p>
            <a:r>
              <a:rPr lang="en-US" sz="2000" dirty="0"/>
              <a:t>Key Insights:</a:t>
            </a:r>
          </a:p>
          <a:p>
            <a:endParaRPr lang="en-US" sz="2000" b="1" dirty="0"/>
          </a:p>
          <a:p>
            <a:r>
              <a:rPr lang="en-US" sz="2000" dirty="0"/>
              <a:t>Model Diversity: Demonstrated the effectiveness of various neural network architectures in handling complex NLP tasks, providing robust solutions for cyberbullying detection and other text-based classifications.</a:t>
            </a:r>
          </a:p>
          <a:p>
            <a:r>
              <a:rPr lang="en-US" sz="2000" dirty="0"/>
              <a:t>Evaluation Metrics: Utilized a combination of accuracy, precision, recall, and F1 scores to comprehensively evaluate model performance, ensuring a thorough validation of model predictions.</a:t>
            </a:r>
          </a:p>
        </p:txBody>
      </p:sp>
    </p:spTree>
    <p:extLst>
      <p:ext uri="{BB962C8B-B14F-4D97-AF65-F5344CB8AC3E}">
        <p14:creationId xmlns:p14="http://schemas.microsoft.com/office/powerpoint/2010/main" val="15419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453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Introduction to Cyberbullying Detection</vt:lpstr>
      <vt:lpstr>Data Collection</vt:lpstr>
      <vt:lpstr>Model Architectures Overview</vt:lpstr>
      <vt:lpstr>Text Preprocessing and Feature Engineering</vt:lpstr>
      <vt:lpstr>Training Process</vt:lpstr>
      <vt:lpstr>Evaluation and Metrics</vt:lpstr>
      <vt:lpstr>Training Results Visualization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Cyberbullying Detection</dc:title>
  <dc:creator>REVANTH PAINENI</dc:creator>
  <cp:lastModifiedBy>REVANTH PAINENI</cp:lastModifiedBy>
  <cp:revision>3</cp:revision>
  <dcterms:created xsi:type="dcterms:W3CDTF">2024-04-22T00:15:24Z</dcterms:created>
  <dcterms:modified xsi:type="dcterms:W3CDTF">2024-04-26T07:25:30Z</dcterms:modified>
</cp:coreProperties>
</file>