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9" r:id="rId11"/>
    <p:sldId id="264"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347B-59A0-2019-31CF-F1D4E3AAAD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DF6BAB-2E9C-D183-4F8A-4EFA167C20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539C6F-CEA4-4F09-322C-D3FD989F9C73}"/>
              </a:ext>
            </a:extLst>
          </p:cNvPr>
          <p:cNvSpPr>
            <a:spLocks noGrp="1"/>
          </p:cNvSpPr>
          <p:nvPr>
            <p:ph type="dt" sz="half" idx="10"/>
          </p:nvPr>
        </p:nvSpPr>
        <p:spPr/>
        <p:txBody>
          <a:bodyPr/>
          <a:lstStyle/>
          <a:p>
            <a:fld id="{51FCF879-CCF1-421F-9FAA-A7A43DD6CD7D}" type="datetimeFigureOut">
              <a:rPr lang="en-IN" smtClean="0"/>
              <a:t>04-12-2023</a:t>
            </a:fld>
            <a:endParaRPr lang="en-IN"/>
          </a:p>
        </p:txBody>
      </p:sp>
      <p:sp>
        <p:nvSpPr>
          <p:cNvPr id="5" name="Footer Placeholder 4">
            <a:extLst>
              <a:ext uri="{FF2B5EF4-FFF2-40B4-BE49-F238E27FC236}">
                <a16:creationId xmlns:a16="http://schemas.microsoft.com/office/drawing/2014/main" id="{ADF7BD93-3244-B60E-8147-D4C7C4504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797DD8-9CCD-F773-A386-B22BE3FF65F0}"/>
              </a:ext>
            </a:extLst>
          </p:cNvPr>
          <p:cNvSpPr>
            <a:spLocks noGrp="1"/>
          </p:cNvSpPr>
          <p:nvPr>
            <p:ph type="sldNum" sz="quarter" idx="12"/>
          </p:nvPr>
        </p:nvSpPr>
        <p:spPr/>
        <p:txBody>
          <a:bodyPr/>
          <a:lstStyle/>
          <a:p>
            <a:fld id="{807813D6-ADBD-4697-8B3E-D748B29EA8E7}" type="slidenum">
              <a:rPr lang="en-IN" smtClean="0"/>
              <a:t>‹#›</a:t>
            </a:fld>
            <a:endParaRPr lang="en-IN"/>
          </a:p>
        </p:txBody>
      </p:sp>
    </p:spTree>
    <p:extLst>
      <p:ext uri="{BB962C8B-B14F-4D97-AF65-F5344CB8AC3E}">
        <p14:creationId xmlns:p14="http://schemas.microsoft.com/office/powerpoint/2010/main" val="4204811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F602-3D18-0D12-4CE9-71AB98A035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79B4E1-D424-5703-5401-1C2B9B2F9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A5E76B-50EF-DCB2-F0A3-041B49A4D198}"/>
              </a:ext>
            </a:extLst>
          </p:cNvPr>
          <p:cNvSpPr>
            <a:spLocks noGrp="1"/>
          </p:cNvSpPr>
          <p:nvPr>
            <p:ph type="dt" sz="half" idx="10"/>
          </p:nvPr>
        </p:nvSpPr>
        <p:spPr/>
        <p:txBody>
          <a:bodyPr/>
          <a:lstStyle/>
          <a:p>
            <a:fld id="{51FCF879-CCF1-421F-9FAA-A7A43DD6CD7D}" type="datetimeFigureOut">
              <a:rPr lang="en-IN" smtClean="0"/>
              <a:t>04-12-2023</a:t>
            </a:fld>
            <a:endParaRPr lang="en-IN"/>
          </a:p>
        </p:txBody>
      </p:sp>
      <p:sp>
        <p:nvSpPr>
          <p:cNvPr id="5" name="Footer Placeholder 4">
            <a:extLst>
              <a:ext uri="{FF2B5EF4-FFF2-40B4-BE49-F238E27FC236}">
                <a16:creationId xmlns:a16="http://schemas.microsoft.com/office/drawing/2014/main" id="{543130D9-B058-6906-E173-8B02CBE8C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922589-79C4-60C0-71AD-6D345A3999E8}"/>
              </a:ext>
            </a:extLst>
          </p:cNvPr>
          <p:cNvSpPr>
            <a:spLocks noGrp="1"/>
          </p:cNvSpPr>
          <p:nvPr>
            <p:ph type="sldNum" sz="quarter" idx="12"/>
          </p:nvPr>
        </p:nvSpPr>
        <p:spPr/>
        <p:txBody>
          <a:bodyPr/>
          <a:lstStyle/>
          <a:p>
            <a:fld id="{807813D6-ADBD-4697-8B3E-D748B29EA8E7}" type="slidenum">
              <a:rPr lang="en-IN" smtClean="0"/>
              <a:t>‹#›</a:t>
            </a:fld>
            <a:endParaRPr lang="en-IN"/>
          </a:p>
        </p:txBody>
      </p:sp>
    </p:spTree>
    <p:extLst>
      <p:ext uri="{BB962C8B-B14F-4D97-AF65-F5344CB8AC3E}">
        <p14:creationId xmlns:p14="http://schemas.microsoft.com/office/powerpoint/2010/main" val="119366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15D4B3-03C5-89D3-39BC-4E5AA8FE41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658DDB-6896-3418-B77A-530C97CC82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B80CD-CFC6-AC0B-3BED-DB852CECB262}"/>
              </a:ext>
            </a:extLst>
          </p:cNvPr>
          <p:cNvSpPr>
            <a:spLocks noGrp="1"/>
          </p:cNvSpPr>
          <p:nvPr>
            <p:ph type="dt" sz="half" idx="10"/>
          </p:nvPr>
        </p:nvSpPr>
        <p:spPr/>
        <p:txBody>
          <a:bodyPr/>
          <a:lstStyle/>
          <a:p>
            <a:fld id="{51FCF879-CCF1-421F-9FAA-A7A43DD6CD7D}" type="datetimeFigureOut">
              <a:rPr lang="en-IN" smtClean="0"/>
              <a:t>04-12-2023</a:t>
            </a:fld>
            <a:endParaRPr lang="en-IN"/>
          </a:p>
        </p:txBody>
      </p:sp>
      <p:sp>
        <p:nvSpPr>
          <p:cNvPr id="5" name="Footer Placeholder 4">
            <a:extLst>
              <a:ext uri="{FF2B5EF4-FFF2-40B4-BE49-F238E27FC236}">
                <a16:creationId xmlns:a16="http://schemas.microsoft.com/office/drawing/2014/main" id="{402453AA-B89C-6E87-7928-A3826E5F69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93767-39C5-D54D-523F-504B2BD6F3BA}"/>
              </a:ext>
            </a:extLst>
          </p:cNvPr>
          <p:cNvSpPr>
            <a:spLocks noGrp="1"/>
          </p:cNvSpPr>
          <p:nvPr>
            <p:ph type="sldNum" sz="quarter" idx="12"/>
          </p:nvPr>
        </p:nvSpPr>
        <p:spPr/>
        <p:txBody>
          <a:bodyPr/>
          <a:lstStyle/>
          <a:p>
            <a:fld id="{807813D6-ADBD-4697-8B3E-D748B29EA8E7}" type="slidenum">
              <a:rPr lang="en-IN" smtClean="0"/>
              <a:t>‹#›</a:t>
            </a:fld>
            <a:endParaRPr lang="en-IN"/>
          </a:p>
        </p:txBody>
      </p:sp>
    </p:spTree>
    <p:extLst>
      <p:ext uri="{BB962C8B-B14F-4D97-AF65-F5344CB8AC3E}">
        <p14:creationId xmlns:p14="http://schemas.microsoft.com/office/powerpoint/2010/main" val="14203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7AB4-4FFD-A1E9-1F09-4BEB70C172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3BEDCD-38C9-F54F-70F0-03922ADFDB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A1DF2-6F40-6B74-8507-34FC3C73D48A}"/>
              </a:ext>
            </a:extLst>
          </p:cNvPr>
          <p:cNvSpPr>
            <a:spLocks noGrp="1"/>
          </p:cNvSpPr>
          <p:nvPr>
            <p:ph type="dt" sz="half" idx="10"/>
          </p:nvPr>
        </p:nvSpPr>
        <p:spPr/>
        <p:txBody>
          <a:bodyPr/>
          <a:lstStyle/>
          <a:p>
            <a:fld id="{51FCF879-CCF1-421F-9FAA-A7A43DD6CD7D}" type="datetimeFigureOut">
              <a:rPr lang="en-IN" smtClean="0"/>
              <a:t>04-12-2023</a:t>
            </a:fld>
            <a:endParaRPr lang="en-IN"/>
          </a:p>
        </p:txBody>
      </p:sp>
      <p:sp>
        <p:nvSpPr>
          <p:cNvPr id="5" name="Footer Placeholder 4">
            <a:extLst>
              <a:ext uri="{FF2B5EF4-FFF2-40B4-BE49-F238E27FC236}">
                <a16:creationId xmlns:a16="http://schemas.microsoft.com/office/drawing/2014/main" id="{19585E01-257A-CFD4-3747-A4372D38E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9B783-EF1C-C0CB-1625-333DDE009166}"/>
              </a:ext>
            </a:extLst>
          </p:cNvPr>
          <p:cNvSpPr>
            <a:spLocks noGrp="1"/>
          </p:cNvSpPr>
          <p:nvPr>
            <p:ph type="sldNum" sz="quarter" idx="12"/>
          </p:nvPr>
        </p:nvSpPr>
        <p:spPr/>
        <p:txBody>
          <a:bodyPr/>
          <a:lstStyle/>
          <a:p>
            <a:fld id="{807813D6-ADBD-4697-8B3E-D748B29EA8E7}" type="slidenum">
              <a:rPr lang="en-IN" smtClean="0"/>
              <a:t>‹#›</a:t>
            </a:fld>
            <a:endParaRPr lang="en-IN"/>
          </a:p>
        </p:txBody>
      </p:sp>
    </p:spTree>
    <p:extLst>
      <p:ext uri="{BB962C8B-B14F-4D97-AF65-F5344CB8AC3E}">
        <p14:creationId xmlns:p14="http://schemas.microsoft.com/office/powerpoint/2010/main" val="403558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119C-8767-04E5-0ED3-A66416CF4F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315789-DBF3-ABCE-E8B1-0D9F15A98B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69A721-D599-9C98-A808-83535A7E6B04}"/>
              </a:ext>
            </a:extLst>
          </p:cNvPr>
          <p:cNvSpPr>
            <a:spLocks noGrp="1"/>
          </p:cNvSpPr>
          <p:nvPr>
            <p:ph type="dt" sz="half" idx="10"/>
          </p:nvPr>
        </p:nvSpPr>
        <p:spPr/>
        <p:txBody>
          <a:bodyPr/>
          <a:lstStyle/>
          <a:p>
            <a:fld id="{51FCF879-CCF1-421F-9FAA-A7A43DD6CD7D}" type="datetimeFigureOut">
              <a:rPr lang="en-IN" smtClean="0"/>
              <a:t>04-12-2023</a:t>
            </a:fld>
            <a:endParaRPr lang="en-IN"/>
          </a:p>
        </p:txBody>
      </p:sp>
      <p:sp>
        <p:nvSpPr>
          <p:cNvPr id="5" name="Footer Placeholder 4">
            <a:extLst>
              <a:ext uri="{FF2B5EF4-FFF2-40B4-BE49-F238E27FC236}">
                <a16:creationId xmlns:a16="http://schemas.microsoft.com/office/drawing/2014/main" id="{BD573307-4428-01AD-BB54-9543705FA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51F71-AEB5-F4C4-E282-8B2D884C808C}"/>
              </a:ext>
            </a:extLst>
          </p:cNvPr>
          <p:cNvSpPr>
            <a:spLocks noGrp="1"/>
          </p:cNvSpPr>
          <p:nvPr>
            <p:ph type="sldNum" sz="quarter" idx="12"/>
          </p:nvPr>
        </p:nvSpPr>
        <p:spPr/>
        <p:txBody>
          <a:bodyPr/>
          <a:lstStyle/>
          <a:p>
            <a:fld id="{807813D6-ADBD-4697-8B3E-D748B29EA8E7}" type="slidenum">
              <a:rPr lang="en-IN" smtClean="0"/>
              <a:t>‹#›</a:t>
            </a:fld>
            <a:endParaRPr lang="en-IN"/>
          </a:p>
        </p:txBody>
      </p:sp>
    </p:spTree>
    <p:extLst>
      <p:ext uri="{BB962C8B-B14F-4D97-AF65-F5344CB8AC3E}">
        <p14:creationId xmlns:p14="http://schemas.microsoft.com/office/powerpoint/2010/main" val="200311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744D-A7EF-4181-5BE1-964D16D2CF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D691D2-9B0E-DCAB-7F2A-1D39D0437C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7E1B83-4722-3F33-A689-871354ECB2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680A44-71DB-DFA3-D84B-06FA3D54F258}"/>
              </a:ext>
            </a:extLst>
          </p:cNvPr>
          <p:cNvSpPr>
            <a:spLocks noGrp="1"/>
          </p:cNvSpPr>
          <p:nvPr>
            <p:ph type="dt" sz="half" idx="10"/>
          </p:nvPr>
        </p:nvSpPr>
        <p:spPr/>
        <p:txBody>
          <a:bodyPr/>
          <a:lstStyle/>
          <a:p>
            <a:fld id="{51FCF879-CCF1-421F-9FAA-A7A43DD6CD7D}" type="datetimeFigureOut">
              <a:rPr lang="en-IN" smtClean="0"/>
              <a:t>04-12-2023</a:t>
            </a:fld>
            <a:endParaRPr lang="en-IN"/>
          </a:p>
        </p:txBody>
      </p:sp>
      <p:sp>
        <p:nvSpPr>
          <p:cNvPr id="6" name="Footer Placeholder 5">
            <a:extLst>
              <a:ext uri="{FF2B5EF4-FFF2-40B4-BE49-F238E27FC236}">
                <a16:creationId xmlns:a16="http://schemas.microsoft.com/office/drawing/2014/main" id="{1996B1A4-F58F-9CC2-5A4F-4F5FD60049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0D6E99-7329-C73F-CDC5-38A6C4185D0F}"/>
              </a:ext>
            </a:extLst>
          </p:cNvPr>
          <p:cNvSpPr>
            <a:spLocks noGrp="1"/>
          </p:cNvSpPr>
          <p:nvPr>
            <p:ph type="sldNum" sz="quarter" idx="12"/>
          </p:nvPr>
        </p:nvSpPr>
        <p:spPr/>
        <p:txBody>
          <a:bodyPr/>
          <a:lstStyle/>
          <a:p>
            <a:fld id="{807813D6-ADBD-4697-8B3E-D748B29EA8E7}" type="slidenum">
              <a:rPr lang="en-IN" smtClean="0"/>
              <a:t>‹#›</a:t>
            </a:fld>
            <a:endParaRPr lang="en-IN"/>
          </a:p>
        </p:txBody>
      </p:sp>
    </p:spTree>
    <p:extLst>
      <p:ext uri="{BB962C8B-B14F-4D97-AF65-F5344CB8AC3E}">
        <p14:creationId xmlns:p14="http://schemas.microsoft.com/office/powerpoint/2010/main" val="300909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07CF-A4E1-9638-7A16-CCBA560D94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189728-0F7E-0DB4-FEB8-5FF1FDBD3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C43539-FB9F-55F3-EF38-65F350DF8A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4488B8-3CC7-E530-060E-BD8193F0B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18519B-1940-AA68-F412-0138F57C2A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B75581-D56F-58F4-1FE1-7EA16D2B9414}"/>
              </a:ext>
            </a:extLst>
          </p:cNvPr>
          <p:cNvSpPr>
            <a:spLocks noGrp="1"/>
          </p:cNvSpPr>
          <p:nvPr>
            <p:ph type="dt" sz="half" idx="10"/>
          </p:nvPr>
        </p:nvSpPr>
        <p:spPr/>
        <p:txBody>
          <a:bodyPr/>
          <a:lstStyle/>
          <a:p>
            <a:fld id="{51FCF879-CCF1-421F-9FAA-A7A43DD6CD7D}" type="datetimeFigureOut">
              <a:rPr lang="en-IN" smtClean="0"/>
              <a:t>04-12-2023</a:t>
            </a:fld>
            <a:endParaRPr lang="en-IN"/>
          </a:p>
        </p:txBody>
      </p:sp>
      <p:sp>
        <p:nvSpPr>
          <p:cNvPr id="8" name="Footer Placeholder 7">
            <a:extLst>
              <a:ext uri="{FF2B5EF4-FFF2-40B4-BE49-F238E27FC236}">
                <a16:creationId xmlns:a16="http://schemas.microsoft.com/office/drawing/2014/main" id="{92DCD01F-E2DD-9FDA-8373-A502928C24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22E4D5-3DD4-0D2F-C262-14F3D7DA429E}"/>
              </a:ext>
            </a:extLst>
          </p:cNvPr>
          <p:cNvSpPr>
            <a:spLocks noGrp="1"/>
          </p:cNvSpPr>
          <p:nvPr>
            <p:ph type="sldNum" sz="quarter" idx="12"/>
          </p:nvPr>
        </p:nvSpPr>
        <p:spPr/>
        <p:txBody>
          <a:bodyPr/>
          <a:lstStyle/>
          <a:p>
            <a:fld id="{807813D6-ADBD-4697-8B3E-D748B29EA8E7}" type="slidenum">
              <a:rPr lang="en-IN" smtClean="0"/>
              <a:t>‹#›</a:t>
            </a:fld>
            <a:endParaRPr lang="en-IN"/>
          </a:p>
        </p:txBody>
      </p:sp>
    </p:spTree>
    <p:extLst>
      <p:ext uri="{BB962C8B-B14F-4D97-AF65-F5344CB8AC3E}">
        <p14:creationId xmlns:p14="http://schemas.microsoft.com/office/powerpoint/2010/main" val="2288852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9B26-F2EE-1FA6-6098-B579F37C4A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67E0C1-C595-FAB1-ECA2-8BD91487087B}"/>
              </a:ext>
            </a:extLst>
          </p:cNvPr>
          <p:cNvSpPr>
            <a:spLocks noGrp="1"/>
          </p:cNvSpPr>
          <p:nvPr>
            <p:ph type="dt" sz="half" idx="10"/>
          </p:nvPr>
        </p:nvSpPr>
        <p:spPr/>
        <p:txBody>
          <a:bodyPr/>
          <a:lstStyle/>
          <a:p>
            <a:fld id="{51FCF879-CCF1-421F-9FAA-A7A43DD6CD7D}" type="datetimeFigureOut">
              <a:rPr lang="en-IN" smtClean="0"/>
              <a:t>04-12-2023</a:t>
            </a:fld>
            <a:endParaRPr lang="en-IN"/>
          </a:p>
        </p:txBody>
      </p:sp>
      <p:sp>
        <p:nvSpPr>
          <p:cNvPr id="4" name="Footer Placeholder 3">
            <a:extLst>
              <a:ext uri="{FF2B5EF4-FFF2-40B4-BE49-F238E27FC236}">
                <a16:creationId xmlns:a16="http://schemas.microsoft.com/office/drawing/2014/main" id="{731736E5-93B4-1753-5E3C-37DDB97BB3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520A16-721C-835F-B050-B0607E878CDB}"/>
              </a:ext>
            </a:extLst>
          </p:cNvPr>
          <p:cNvSpPr>
            <a:spLocks noGrp="1"/>
          </p:cNvSpPr>
          <p:nvPr>
            <p:ph type="sldNum" sz="quarter" idx="12"/>
          </p:nvPr>
        </p:nvSpPr>
        <p:spPr/>
        <p:txBody>
          <a:bodyPr/>
          <a:lstStyle/>
          <a:p>
            <a:fld id="{807813D6-ADBD-4697-8B3E-D748B29EA8E7}" type="slidenum">
              <a:rPr lang="en-IN" smtClean="0"/>
              <a:t>‹#›</a:t>
            </a:fld>
            <a:endParaRPr lang="en-IN"/>
          </a:p>
        </p:txBody>
      </p:sp>
    </p:spTree>
    <p:extLst>
      <p:ext uri="{BB962C8B-B14F-4D97-AF65-F5344CB8AC3E}">
        <p14:creationId xmlns:p14="http://schemas.microsoft.com/office/powerpoint/2010/main" val="55669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4D556-36BF-717D-B566-0CA52064EE72}"/>
              </a:ext>
            </a:extLst>
          </p:cNvPr>
          <p:cNvSpPr>
            <a:spLocks noGrp="1"/>
          </p:cNvSpPr>
          <p:nvPr>
            <p:ph type="dt" sz="half" idx="10"/>
          </p:nvPr>
        </p:nvSpPr>
        <p:spPr/>
        <p:txBody>
          <a:bodyPr/>
          <a:lstStyle/>
          <a:p>
            <a:fld id="{51FCF879-CCF1-421F-9FAA-A7A43DD6CD7D}" type="datetimeFigureOut">
              <a:rPr lang="en-IN" smtClean="0"/>
              <a:t>04-12-2023</a:t>
            </a:fld>
            <a:endParaRPr lang="en-IN"/>
          </a:p>
        </p:txBody>
      </p:sp>
      <p:sp>
        <p:nvSpPr>
          <p:cNvPr id="3" name="Footer Placeholder 2">
            <a:extLst>
              <a:ext uri="{FF2B5EF4-FFF2-40B4-BE49-F238E27FC236}">
                <a16:creationId xmlns:a16="http://schemas.microsoft.com/office/drawing/2014/main" id="{5624D80F-21D7-596C-A319-3EF330380E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D690E4-8CC3-E281-69A6-659BF63D37D6}"/>
              </a:ext>
            </a:extLst>
          </p:cNvPr>
          <p:cNvSpPr>
            <a:spLocks noGrp="1"/>
          </p:cNvSpPr>
          <p:nvPr>
            <p:ph type="sldNum" sz="quarter" idx="12"/>
          </p:nvPr>
        </p:nvSpPr>
        <p:spPr/>
        <p:txBody>
          <a:bodyPr/>
          <a:lstStyle/>
          <a:p>
            <a:fld id="{807813D6-ADBD-4697-8B3E-D748B29EA8E7}" type="slidenum">
              <a:rPr lang="en-IN" smtClean="0"/>
              <a:t>‹#›</a:t>
            </a:fld>
            <a:endParaRPr lang="en-IN"/>
          </a:p>
        </p:txBody>
      </p:sp>
    </p:spTree>
    <p:extLst>
      <p:ext uri="{BB962C8B-B14F-4D97-AF65-F5344CB8AC3E}">
        <p14:creationId xmlns:p14="http://schemas.microsoft.com/office/powerpoint/2010/main" val="325021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D683-27F2-A35D-A621-9164EFE988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0C1CB2-0A67-27B1-A1E3-8D7B687FC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8E1529-0AE6-6456-0388-7F8A741B5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4EBCF-A41B-062A-63A6-085157344990}"/>
              </a:ext>
            </a:extLst>
          </p:cNvPr>
          <p:cNvSpPr>
            <a:spLocks noGrp="1"/>
          </p:cNvSpPr>
          <p:nvPr>
            <p:ph type="dt" sz="half" idx="10"/>
          </p:nvPr>
        </p:nvSpPr>
        <p:spPr/>
        <p:txBody>
          <a:bodyPr/>
          <a:lstStyle/>
          <a:p>
            <a:fld id="{51FCF879-CCF1-421F-9FAA-A7A43DD6CD7D}" type="datetimeFigureOut">
              <a:rPr lang="en-IN" smtClean="0"/>
              <a:t>04-12-2023</a:t>
            </a:fld>
            <a:endParaRPr lang="en-IN"/>
          </a:p>
        </p:txBody>
      </p:sp>
      <p:sp>
        <p:nvSpPr>
          <p:cNvPr id="6" name="Footer Placeholder 5">
            <a:extLst>
              <a:ext uri="{FF2B5EF4-FFF2-40B4-BE49-F238E27FC236}">
                <a16:creationId xmlns:a16="http://schemas.microsoft.com/office/drawing/2014/main" id="{24F06195-7DD0-A4B2-4E49-330AEA04E0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C4B657-F022-0259-05C4-EF8C27B0D083}"/>
              </a:ext>
            </a:extLst>
          </p:cNvPr>
          <p:cNvSpPr>
            <a:spLocks noGrp="1"/>
          </p:cNvSpPr>
          <p:nvPr>
            <p:ph type="sldNum" sz="quarter" idx="12"/>
          </p:nvPr>
        </p:nvSpPr>
        <p:spPr/>
        <p:txBody>
          <a:bodyPr/>
          <a:lstStyle/>
          <a:p>
            <a:fld id="{807813D6-ADBD-4697-8B3E-D748B29EA8E7}" type="slidenum">
              <a:rPr lang="en-IN" smtClean="0"/>
              <a:t>‹#›</a:t>
            </a:fld>
            <a:endParaRPr lang="en-IN"/>
          </a:p>
        </p:txBody>
      </p:sp>
    </p:spTree>
    <p:extLst>
      <p:ext uri="{BB962C8B-B14F-4D97-AF65-F5344CB8AC3E}">
        <p14:creationId xmlns:p14="http://schemas.microsoft.com/office/powerpoint/2010/main" val="614195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C4EA-642A-4CD7-3882-D3A3B55496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5C5E44-8C0B-CCC6-B12C-23D44CF83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B5038B-D573-CFDA-CF27-B1828FB7B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87B73B-D228-6724-46A4-035180EBBF1E}"/>
              </a:ext>
            </a:extLst>
          </p:cNvPr>
          <p:cNvSpPr>
            <a:spLocks noGrp="1"/>
          </p:cNvSpPr>
          <p:nvPr>
            <p:ph type="dt" sz="half" idx="10"/>
          </p:nvPr>
        </p:nvSpPr>
        <p:spPr/>
        <p:txBody>
          <a:bodyPr/>
          <a:lstStyle/>
          <a:p>
            <a:fld id="{51FCF879-CCF1-421F-9FAA-A7A43DD6CD7D}" type="datetimeFigureOut">
              <a:rPr lang="en-IN" smtClean="0"/>
              <a:t>04-12-2023</a:t>
            </a:fld>
            <a:endParaRPr lang="en-IN"/>
          </a:p>
        </p:txBody>
      </p:sp>
      <p:sp>
        <p:nvSpPr>
          <p:cNvPr id="6" name="Footer Placeholder 5">
            <a:extLst>
              <a:ext uri="{FF2B5EF4-FFF2-40B4-BE49-F238E27FC236}">
                <a16:creationId xmlns:a16="http://schemas.microsoft.com/office/drawing/2014/main" id="{D1AD3485-D439-7EA2-37CF-F015A0A12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6B5DC5-E428-364B-F236-098C8AD5D3AC}"/>
              </a:ext>
            </a:extLst>
          </p:cNvPr>
          <p:cNvSpPr>
            <a:spLocks noGrp="1"/>
          </p:cNvSpPr>
          <p:nvPr>
            <p:ph type="sldNum" sz="quarter" idx="12"/>
          </p:nvPr>
        </p:nvSpPr>
        <p:spPr/>
        <p:txBody>
          <a:bodyPr/>
          <a:lstStyle/>
          <a:p>
            <a:fld id="{807813D6-ADBD-4697-8B3E-D748B29EA8E7}" type="slidenum">
              <a:rPr lang="en-IN" smtClean="0"/>
              <a:t>‹#›</a:t>
            </a:fld>
            <a:endParaRPr lang="en-IN"/>
          </a:p>
        </p:txBody>
      </p:sp>
    </p:spTree>
    <p:extLst>
      <p:ext uri="{BB962C8B-B14F-4D97-AF65-F5344CB8AC3E}">
        <p14:creationId xmlns:p14="http://schemas.microsoft.com/office/powerpoint/2010/main" val="5397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52FC38-1DB3-BB48-F33F-FE4958479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001C6-71F8-DBE5-ABEF-BD6AB30FE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A619B9-AACE-2D49-32FE-61A7131DE6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CF879-CCF1-421F-9FAA-A7A43DD6CD7D}" type="datetimeFigureOut">
              <a:rPr lang="en-IN" smtClean="0"/>
              <a:t>04-12-2023</a:t>
            </a:fld>
            <a:endParaRPr lang="en-IN"/>
          </a:p>
        </p:txBody>
      </p:sp>
      <p:sp>
        <p:nvSpPr>
          <p:cNvPr id="5" name="Footer Placeholder 4">
            <a:extLst>
              <a:ext uri="{FF2B5EF4-FFF2-40B4-BE49-F238E27FC236}">
                <a16:creationId xmlns:a16="http://schemas.microsoft.com/office/drawing/2014/main" id="{E9F7E196-2976-F121-02B0-5700EC7CB6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0CB283-E70A-2C2B-CFAD-23AA1FFF58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813D6-ADBD-4697-8B3E-D748B29EA8E7}" type="slidenum">
              <a:rPr lang="en-IN" smtClean="0"/>
              <a:t>‹#›</a:t>
            </a:fld>
            <a:endParaRPr lang="en-IN"/>
          </a:p>
        </p:txBody>
      </p:sp>
    </p:spTree>
    <p:extLst>
      <p:ext uri="{BB962C8B-B14F-4D97-AF65-F5344CB8AC3E}">
        <p14:creationId xmlns:p14="http://schemas.microsoft.com/office/powerpoint/2010/main" val="104604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s://www.pngitem.com/middle/hThbob_programming-icon-png-python-logo-512-transparent-png/" TargetMode="External"/><Relationship Id="rId3" Type="http://schemas.openxmlformats.org/officeDocument/2006/relationships/image" Target="../media/image11.svg"/><Relationship Id="rId7" Type="http://schemas.openxmlformats.org/officeDocument/2006/relationships/image" Target="../media/image14.svg"/><Relationship Id="rId12" Type="http://schemas.openxmlformats.org/officeDocument/2006/relationships/image" Target="../media/image17.png"/><Relationship Id="rId17" Type="http://schemas.openxmlformats.org/officeDocument/2006/relationships/hyperlink" Target="http://commons.wikimedia.org/wiki/File:AWS_Simple_Icons_AWS_Cloud.svg" TargetMode="External"/><Relationship Id="rId2" Type="http://schemas.openxmlformats.org/officeDocument/2006/relationships/image" Target="../media/image10.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hyperlink" Target="https://www.pngall.com/learning-png/" TargetMode="External"/><Relationship Id="rId5" Type="http://schemas.openxmlformats.org/officeDocument/2006/relationships/hyperlink" Target="https://www.pngall.com/settings-png/download/37476" TargetMode="External"/><Relationship Id="rId15" Type="http://schemas.openxmlformats.org/officeDocument/2006/relationships/hyperlink" Target="https://www.diggita.it/story.php?title=Che_cosa_e_la_capacita_di_problem_solving_e_perche_e_importante_coltivarla-" TargetMode="External"/><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hyperlink" Target="https://about.gitlab.com/partners/technology-partners/" TargetMode="External"/><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1E2FE-FF5A-77E2-095D-F205045A6E16}"/>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3700" kern="1200">
                <a:solidFill>
                  <a:srgbClr val="FFFFFF"/>
                </a:solidFill>
                <a:latin typeface="+mj-lt"/>
                <a:ea typeface="+mj-ea"/>
                <a:cs typeface="+mj-cs"/>
              </a:rPr>
              <a:t>Employee Analysis: Employee Satisfaction, Attrition, &amp; Compensation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FDDB3B50-C8BE-1575-C4F0-250B6690EBE0}"/>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r>
              <a:rPr lang="en-US" b="1" i="0" dirty="0">
                <a:effectLst/>
              </a:rPr>
              <a:t>Presented by:</a:t>
            </a:r>
            <a:endParaRPr lang="en-US" b="0" i="0" dirty="0">
              <a:effectLst/>
            </a:endParaRPr>
          </a:p>
          <a:p>
            <a:pPr marL="742950" lvl="1" indent="-228600" algn="l">
              <a:buFont typeface="Arial" panose="020B0604020202020204" pitchFamily="34" charset="0"/>
              <a:buChar char="•"/>
            </a:pPr>
            <a:r>
              <a:rPr lang="en-US" b="0" i="0" dirty="0" err="1">
                <a:effectLst/>
              </a:rPr>
              <a:t>Revanth</a:t>
            </a:r>
            <a:r>
              <a:rPr lang="en-US" b="0" i="0" dirty="0">
                <a:effectLst/>
              </a:rPr>
              <a:t> </a:t>
            </a:r>
            <a:r>
              <a:rPr lang="en-US" b="0" i="0" dirty="0" err="1">
                <a:effectLst/>
              </a:rPr>
              <a:t>Paineni</a:t>
            </a:r>
            <a:endParaRPr lang="en-US" b="0" i="0" dirty="0">
              <a:effectLst/>
            </a:endParaRPr>
          </a:p>
          <a:p>
            <a:pPr marL="742950" lvl="1" indent="-228600" algn="l">
              <a:buFont typeface="Arial" panose="020B0604020202020204" pitchFamily="34" charset="0"/>
              <a:buChar char="•"/>
            </a:pPr>
            <a:r>
              <a:rPr lang="en-US" b="0" i="0" dirty="0">
                <a:effectLst/>
              </a:rPr>
              <a:t>Charan Sumanth </a:t>
            </a:r>
            <a:r>
              <a:rPr lang="en-US" b="0" i="0" dirty="0" err="1">
                <a:effectLst/>
              </a:rPr>
              <a:t>Pulleti</a:t>
            </a:r>
            <a:endParaRPr lang="en-US" b="0" i="0" dirty="0">
              <a:effectLst/>
            </a:endParaRPr>
          </a:p>
          <a:p>
            <a:pPr marL="742950" lvl="1" indent="-228600" algn="l">
              <a:buFont typeface="Arial" panose="020B0604020202020204" pitchFamily="34" charset="0"/>
              <a:buChar char="•"/>
            </a:pPr>
            <a:r>
              <a:rPr lang="en-US" b="0" i="0" dirty="0" err="1">
                <a:effectLst/>
              </a:rPr>
              <a:t>Nandaki</a:t>
            </a:r>
            <a:r>
              <a:rPr lang="en-US" b="0" i="0" dirty="0">
                <a:effectLst/>
              </a:rPr>
              <a:t> </a:t>
            </a:r>
            <a:r>
              <a:rPr lang="en-US" b="0" i="0" dirty="0" err="1">
                <a:effectLst/>
              </a:rPr>
              <a:t>Karnati</a:t>
            </a:r>
            <a:endParaRPr lang="en-US" b="0" i="0" dirty="0">
              <a:effectLst/>
            </a:endParaRPr>
          </a:p>
          <a:p>
            <a:pPr marL="742950" lvl="1" indent="-228600" algn="l">
              <a:buFont typeface="Arial" panose="020B0604020202020204" pitchFamily="34" charset="0"/>
              <a:buChar char="•"/>
            </a:pPr>
            <a:r>
              <a:rPr lang="en-US" b="0" i="0" dirty="0">
                <a:effectLst/>
              </a:rPr>
              <a:t>Sridhar Yemundla</a:t>
            </a:r>
          </a:p>
          <a:p>
            <a:pPr indent="-228600" algn="l">
              <a:buFont typeface="Arial" panose="020B0604020202020204" pitchFamily="34" charset="0"/>
              <a:buChar char="•"/>
            </a:pPr>
            <a:r>
              <a:rPr lang="en-US" b="1" i="0" dirty="0">
                <a:effectLst/>
              </a:rPr>
              <a:t>Date:</a:t>
            </a:r>
            <a:r>
              <a:rPr lang="en-US" b="0" i="0" dirty="0">
                <a:effectLst/>
              </a:rPr>
              <a:t> December 4, 2023</a:t>
            </a:r>
          </a:p>
          <a:p>
            <a:pPr indent="-228600" algn="l">
              <a:buFont typeface="Arial" panose="020B0604020202020204" pitchFamily="34" charset="0"/>
              <a:buChar char="•"/>
            </a:pPr>
            <a:r>
              <a:rPr lang="en-US" b="1" i="0" dirty="0">
                <a:effectLst/>
              </a:rPr>
              <a:t>Institution:</a:t>
            </a:r>
            <a:r>
              <a:rPr lang="en-US" b="0" i="0" dirty="0">
                <a:effectLst/>
              </a:rPr>
              <a:t> University of New Haven</a:t>
            </a:r>
          </a:p>
          <a:p>
            <a:pPr algn="l"/>
            <a:endParaRPr lang="en-US" dirty="0"/>
          </a:p>
          <a:p>
            <a:pPr algn="l"/>
            <a:r>
              <a:rPr lang="en-US" b="0" i="0" dirty="0" err="1">
                <a:effectLst/>
              </a:rPr>
              <a:t>Github</a:t>
            </a:r>
            <a:r>
              <a:rPr lang="en-US" b="0" i="0">
                <a:effectLst/>
              </a:rPr>
              <a:t>:</a:t>
            </a:r>
            <a:endParaRPr lang="en-US" b="0" i="0" dirty="0">
              <a:effectLst/>
            </a:endParaRP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713006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Rectangle 7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2253-C702-E525-2066-9F06B9243DEE}"/>
              </a:ext>
            </a:extLst>
          </p:cNvPr>
          <p:cNvSpPr>
            <a:spLocks noGrp="1"/>
          </p:cNvSpPr>
          <p:nvPr>
            <p:ph type="title"/>
          </p:nvPr>
        </p:nvSpPr>
        <p:spPr>
          <a:xfrm>
            <a:off x="586478" y="1683756"/>
            <a:ext cx="3115265" cy="2396359"/>
          </a:xfrm>
        </p:spPr>
        <p:txBody>
          <a:bodyPr anchor="b">
            <a:normAutofit/>
          </a:bodyPr>
          <a:lstStyle/>
          <a:p>
            <a:pPr algn="r"/>
            <a:r>
              <a:rPr lang="en-IN" sz="4000" b="1" i="0">
                <a:solidFill>
                  <a:srgbClr val="FFFFFF"/>
                </a:solidFill>
                <a:effectLst/>
                <a:latin typeface="Söhne"/>
              </a:rPr>
              <a:t>Data Collection &amp; Analysis Process</a:t>
            </a:r>
            <a:endParaRPr lang="en-IN" sz="4000">
              <a:solidFill>
                <a:srgbClr val="FFFFFF"/>
              </a:solidFill>
            </a:endParaRPr>
          </a:p>
        </p:txBody>
      </p:sp>
      <p:pic>
        <p:nvPicPr>
          <p:cNvPr id="7" name="Content Placeholder 6" descr="Database with solid fill">
            <a:extLst>
              <a:ext uri="{FF2B5EF4-FFF2-40B4-BE49-F238E27FC236}">
                <a16:creationId xmlns:a16="http://schemas.microsoft.com/office/drawing/2014/main" id="{996642A2-DFC8-B9C0-4A0B-438DAB16D1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2452" y="2743562"/>
            <a:ext cx="660224" cy="1068824"/>
          </a:xfrm>
          <a:prstGeom prst="rect">
            <a:avLst/>
          </a:prstGeom>
        </p:spPr>
      </p:pic>
      <p:pic>
        <p:nvPicPr>
          <p:cNvPr id="9" name="Picture 8" descr="A grey gear with a black background&#10;&#10;Description automatically generated">
            <a:extLst>
              <a:ext uri="{FF2B5EF4-FFF2-40B4-BE49-F238E27FC236}">
                <a16:creationId xmlns:a16="http://schemas.microsoft.com/office/drawing/2014/main" id="{2EA520B7-E776-9FFF-DBE5-62BCBE82158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V="1">
            <a:off x="7003267" y="2087046"/>
            <a:ext cx="724021" cy="755499"/>
          </a:xfrm>
          <a:prstGeom prst="rect">
            <a:avLst/>
          </a:prstGeom>
        </p:spPr>
      </p:pic>
      <p:pic>
        <p:nvPicPr>
          <p:cNvPr id="12" name="Graphic 11" descr="Bar graph with upward trend with solid fill">
            <a:extLst>
              <a:ext uri="{FF2B5EF4-FFF2-40B4-BE49-F238E27FC236}">
                <a16:creationId xmlns:a16="http://schemas.microsoft.com/office/drawing/2014/main" id="{04FD429A-99BF-2B87-73DD-95B6D1EF5B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35165" y="3059197"/>
            <a:ext cx="660224" cy="660224"/>
          </a:xfrm>
          <a:prstGeom prst="rect">
            <a:avLst/>
          </a:prstGeom>
        </p:spPr>
      </p:pic>
      <p:pic>
        <p:nvPicPr>
          <p:cNvPr id="14" name="Picture 13" descr="A blue hexagon with a white cube">
            <a:extLst>
              <a:ext uri="{FF2B5EF4-FFF2-40B4-BE49-F238E27FC236}">
                <a16:creationId xmlns:a16="http://schemas.microsoft.com/office/drawing/2014/main" id="{568D1515-EF8E-2991-46D7-E601D787FFE5}"/>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flipV="1">
            <a:off x="6929588" y="4011351"/>
            <a:ext cx="797707" cy="716607"/>
          </a:xfrm>
          <a:prstGeom prst="rect">
            <a:avLst/>
          </a:prstGeom>
        </p:spPr>
      </p:pic>
      <p:pic>
        <p:nvPicPr>
          <p:cNvPr id="17" name="Picture 16" descr="A yellow and blue brain&#10;&#10;Description automatically generated">
            <a:extLst>
              <a:ext uri="{FF2B5EF4-FFF2-40B4-BE49-F238E27FC236}">
                <a16:creationId xmlns:a16="http://schemas.microsoft.com/office/drawing/2014/main" id="{AF0A1789-2639-AA0C-8BB7-3F2F737B8478}"/>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flipV="1">
            <a:off x="8720220" y="2210412"/>
            <a:ext cx="398232" cy="352720"/>
          </a:xfrm>
          <a:prstGeom prst="rect">
            <a:avLst/>
          </a:prstGeom>
        </p:spPr>
      </p:pic>
      <p:pic>
        <p:nvPicPr>
          <p:cNvPr id="20" name="Picture 19" descr="A blue and yellow snake logo">
            <a:extLst>
              <a:ext uri="{FF2B5EF4-FFF2-40B4-BE49-F238E27FC236}">
                <a16:creationId xmlns:a16="http://schemas.microsoft.com/office/drawing/2014/main" id="{1A8219AB-1AF1-D0B9-028C-4AD9CEBC2277}"/>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8228900" y="2258405"/>
            <a:ext cx="346487" cy="288873"/>
          </a:xfrm>
          <a:prstGeom prst="rect">
            <a:avLst/>
          </a:prstGeom>
        </p:spPr>
      </p:pic>
      <p:pic>
        <p:nvPicPr>
          <p:cNvPr id="22" name="Picture 21" descr="A yellow rectangular shapes on a white background">
            <a:extLst>
              <a:ext uri="{FF2B5EF4-FFF2-40B4-BE49-F238E27FC236}">
                <a16:creationId xmlns:a16="http://schemas.microsoft.com/office/drawing/2014/main" id="{D2B43B3E-560C-AA9F-AA25-CE6653369746}"/>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8402144" y="3277974"/>
            <a:ext cx="636153" cy="397596"/>
          </a:xfrm>
          <a:prstGeom prst="rect">
            <a:avLst/>
          </a:prstGeom>
        </p:spPr>
      </p:pic>
      <p:pic>
        <p:nvPicPr>
          <p:cNvPr id="25" name="Picture 24" descr="A orange cloud with white text&#10;&#10;Description automatically generated">
            <a:extLst>
              <a:ext uri="{FF2B5EF4-FFF2-40B4-BE49-F238E27FC236}">
                <a16:creationId xmlns:a16="http://schemas.microsoft.com/office/drawing/2014/main" id="{93134B42-16C9-2DBF-9B05-BE3C5597F11A}"/>
              </a:ext>
            </a:extLst>
          </p:cNvPr>
          <p:cNvPicPr>
            <a:picLocks noChangeAspect="1"/>
          </p:cNvPicPr>
          <p:nvPr/>
        </p:nvPicPr>
        <p:blipFill>
          <a:blip r:embed="rId16">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8417990" y="4373967"/>
            <a:ext cx="860757" cy="532929"/>
          </a:xfrm>
          <a:prstGeom prst="rect">
            <a:avLst/>
          </a:prstGeom>
        </p:spPr>
      </p:pic>
      <p:cxnSp>
        <p:nvCxnSpPr>
          <p:cNvPr id="34" name="Straight Arrow Connector 33">
            <a:extLst>
              <a:ext uri="{FF2B5EF4-FFF2-40B4-BE49-F238E27FC236}">
                <a16:creationId xmlns:a16="http://schemas.microsoft.com/office/drawing/2014/main" id="{7635801A-9801-3FD5-9FBF-C079DD726218}"/>
              </a:ext>
            </a:extLst>
          </p:cNvPr>
          <p:cNvCxnSpPr>
            <a:cxnSpLocks/>
          </p:cNvCxnSpPr>
          <p:nvPr/>
        </p:nvCxnSpPr>
        <p:spPr>
          <a:xfrm>
            <a:off x="6432984" y="3678056"/>
            <a:ext cx="466349" cy="268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5403269-9385-91F5-5487-D7F4F211677D}"/>
              </a:ext>
            </a:extLst>
          </p:cNvPr>
          <p:cNvCxnSpPr>
            <a:cxnSpLocks/>
          </p:cNvCxnSpPr>
          <p:nvPr/>
        </p:nvCxnSpPr>
        <p:spPr>
          <a:xfrm flipV="1">
            <a:off x="6376913" y="2655902"/>
            <a:ext cx="405038" cy="353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D73E80C-0A12-E57B-9D8B-336046A6A153}"/>
              </a:ext>
            </a:extLst>
          </p:cNvPr>
          <p:cNvCxnSpPr/>
          <p:nvPr/>
        </p:nvCxnSpPr>
        <p:spPr>
          <a:xfrm>
            <a:off x="6475574" y="3299718"/>
            <a:ext cx="527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9EEB607-581D-4817-68D2-7E4FD1727FD1}"/>
              </a:ext>
            </a:extLst>
          </p:cNvPr>
          <p:cNvCxnSpPr/>
          <p:nvPr/>
        </p:nvCxnSpPr>
        <p:spPr>
          <a:xfrm>
            <a:off x="8722685" y="2731976"/>
            <a:ext cx="0" cy="29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91F04C8-BAD6-1CC8-FB1B-1F938555A3BE}"/>
              </a:ext>
            </a:extLst>
          </p:cNvPr>
          <p:cNvCxnSpPr>
            <a:cxnSpLocks/>
          </p:cNvCxnSpPr>
          <p:nvPr/>
        </p:nvCxnSpPr>
        <p:spPr>
          <a:xfrm>
            <a:off x="8740065" y="3777206"/>
            <a:ext cx="0" cy="234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F5F7CDD-DE12-1C01-2609-EAAB5ED695BD}"/>
              </a:ext>
            </a:extLst>
          </p:cNvPr>
          <p:cNvSpPr txBox="1"/>
          <p:nvPr/>
        </p:nvSpPr>
        <p:spPr>
          <a:xfrm>
            <a:off x="8073608" y="1857632"/>
            <a:ext cx="2261050" cy="202235"/>
          </a:xfrm>
          <a:prstGeom prst="rect">
            <a:avLst/>
          </a:prstGeom>
          <a:noFill/>
        </p:spPr>
        <p:txBody>
          <a:bodyPr wrap="square" rtlCol="0">
            <a:spAutoFit/>
          </a:bodyPr>
          <a:lstStyle/>
          <a:p>
            <a:pPr defTabSz="466344">
              <a:spcAft>
                <a:spcPts val="600"/>
              </a:spcAft>
            </a:pPr>
            <a:r>
              <a:rPr lang="en-IN" sz="714" kern="1200" dirty="0">
                <a:solidFill>
                  <a:schemeClr val="tx1"/>
                </a:solidFill>
                <a:latin typeface="+mn-lt"/>
                <a:ea typeface="+mn-ea"/>
                <a:cs typeface="+mn-cs"/>
              </a:rPr>
              <a:t>Data Cleaning and Development </a:t>
            </a:r>
            <a:endParaRPr lang="en-IN" sz="1400" dirty="0"/>
          </a:p>
        </p:txBody>
      </p:sp>
      <p:sp>
        <p:nvSpPr>
          <p:cNvPr id="64" name="TextBox 63">
            <a:extLst>
              <a:ext uri="{FF2B5EF4-FFF2-40B4-BE49-F238E27FC236}">
                <a16:creationId xmlns:a16="http://schemas.microsoft.com/office/drawing/2014/main" id="{099CE6AE-5EC4-C899-AECE-01A4645F58AB}"/>
              </a:ext>
            </a:extLst>
          </p:cNvPr>
          <p:cNvSpPr txBox="1"/>
          <p:nvPr/>
        </p:nvSpPr>
        <p:spPr>
          <a:xfrm flipH="1">
            <a:off x="8457324" y="3040913"/>
            <a:ext cx="1118713" cy="202235"/>
          </a:xfrm>
          <a:prstGeom prst="rect">
            <a:avLst/>
          </a:prstGeom>
          <a:noFill/>
        </p:spPr>
        <p:txBody>
          <a:bodyPr wrap="square" rtlCol="0">
            <a:spAutoFit/>
          </a:bodyPr>
          <a:lstStyle/>
          <a:p>
            <a:pPr defTabSz="466344">
              <a:spcAft>
                <a:spcPts val="600"/>
              </a:spcAft>
            </a:pPr>
            <a:r>
              <a:rPr lang="en-IN" sz="714" kern="1200">
                <a:solidFill>
                  <a:schemeClr val="tx1"/>
                </a:solidFill>
                <a:latin typeface="+mn-lt"/>
                <a:ea typeface="+mn-ea"/>
                <a:cs typeface="+mn-cs"/>
              </a:rPr>
              <a:t>Reporting</a:t>
            </a:r>
            <a:endParaRPr lang="en-IN" sz="1400"/>
          </a:p>
        </p:txBody>
      </p:sp>
      <p:sp>
        <p:nvSpPr>
          <p:cNvPr id="65" name="TextBox 64">
            <a:extLst>
              <a:ext uri="{FF2B5EF4-FFF2-40B4-BE49-F238E27FC236}">
                <a16:creationId xmlns:a16="http://schemas.microsoft.com/office/drawing/2014/main" id="{2B15AFA4-AB05-C049-FD0D-3C21534BF0D4}"/>
              </a:ext>
            </a:extLst>
          </p:cNvPr>
          <p:cNvSpPr txBox="1"/>
          <p:nvPr/>
        </p:nvSpPr>
        <p:spPr>
          <a:xfrm>
            <a:off x="8468633" y="4136906"/>
            <a:ext cx="860757" cy="202235"/>
          </a:xfrm>
          <a:prstGeom prst="rect">
            <a:avLst/>
          </a:prstGeom>
          <a:noFill/>
        </p:spPr>
        <p:txBody>
          <a:bodyPr wrap="square" rtlCol="0">
            <a:spAutoFit/>
          </a:bodyPr>
          <a:lstStyle/>
          <a:p>
            <a:pPr defTabSz="466344">
              <a:spcAft>
                <a:spcPts val="600"/>
              </a:spcAft>
            </a:pPr>
            <a:r>
              <a:rPr lang="en-IN" sz="714" kern="1200" dirty="0">
                <a:solidFill>
                  <a:schemeClr val="tx1"/>
                </a:solidFill>
                <a:latin typeface="+mn-lt"/>
                <a:ea typeface="+mn-ea"/>
                <a:cs typeface="+mn-cs"/>
              </a:rPr>
              <a:t>Deployment</a:t>
            </a:r>
            <a:endParaRPr lang="en-IN" sz="1400" dirty="0"/>
          </a:p>
        </p:txBody>
      </p:sp>
    </p:spTree>
    <p:extLst>
      <p:ext uri="{BB962C8B-B14F-4D97-AF65-F5344CB8AC3E}">
        <p14:creationId xmlns:p14="http://schemas.microsoft.com/office/powerpoint/2010/main" val="2077431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455D8-3E41-6FE7-FC95-CCC5C8DACEED}"/>
              </a:ext>
            </a:extLst>
          </p:cNvPr>
          <p:cNvSpPr>
            <a:spLocks noGrp="1"/>
          </p:cNvSpPr>
          <p:nvPr>
            <p:ph type="title"/>
          </p:nvPr>
        </p:nvSpPr>
        <p:spPr>
          <a:xfrm>
            <a:off x="761803" y="350196"/>
            <a:ext cx="4646904" cy="1624520"/>
          </a:xfrm>
        </p:spPr>
        <p:txBody>
          <a:bodyPr anchor="ctr">
            <a:normAutofit/>
          </a:bodyPr>
          <a:lstStyle/>
          <a:p>
            <a:r>
              <a:rPr lang="en-IN" sz="4000" b="1" i="0">
                <a:effectLst/>
                <a:latin typeface="Söhne"/>
              </a:rPr>
              <a:t>Conclusion</a:t>
            </a:r>
            <a:endParaRPr lang="en-IN" sz="4000"/>
          </a:p>
        </p:txBody>
      </p:sp>
      <p:sp>
        <p:nvSpPr>
          <p:cNvPr id="3" name="Content Placeholder 2">
            <a:extLst>
              <a:ext uri="{FF2B5EF4-FFF2-40B4-BE49-F238E27FC236}">
                <a16:creationId xmlns:a16="http://schemas.microsoft.com/office/drawing/2014/main" id="{85F5A3E3-9FA4-E894-E39B-667B02D3C17C}"/>
              </a:ext>
            </a:extLst>
          </p:cNvPr>
          <p:cNvSpPr>
            <a:spLocks noGrp="1"/>
          </p:cNvSpPr>
          <p:nvPr>
            <p:ph idx="1"/>
          </p:nvPr>
        </p:nvSpPr>
        <p:spPr>
          <a:xfrm>
            <a:off x="761802" y="2743200"/>
            <a:ext cx="4646905" cy="3613149"/>
          </a:xfrm>
        </p:spPr>
        <p:txBody>
          <a:bodyPr anchor="ctr">
            <a:normAutofit/>
          </a:bodyPr>
          <a:lstStyle/>
          <a:p>
            <a:pPr>
              <a:buFont typeface="Arial" panose="020B0604020202020204" pitchFamily="34" charset="0"/>
              <a:buChar char="•"/>
            </a:pPr>
            <a:r>
              <a:rPr lang="en-US" sz="1700" b="1" i="0">
                <a:effectLst/>
                <a:latin typeface="Söhne"/>
              </a:rPr>
              <a:t>Transformative Potential:</a:t>
            </a:r>
            <a:endParaRPr lang="en-US" sz="1700" b="0" i="0">
              <a:effectLst/>
              <a:latin typeface="Söhne"/>
            </a:endParaRPr>
          </a:p>
          <a:p>
            <a:pPr marL="742950" lvl="1" indent="-285750">
              <a:buFont typeface="Arial" panose="020B0604020202020204" pitchFamily="34" charset="0"/>
              <a:buChar char="•"/>
            </a:pPr>
            <a:r>
              <a:rPr lang="en-US" sz="1700" b="0" i="0">
                <a:effectLst/>
                <a:latin typeface="Söhne"/>
              </a:rPr>
              <a:t>Analysis offers a transformative approach to HR management from reactive to proactive.</a:t>
            </a:r>
          </a:p>
          <a:p>
            <a:pPr>
              <a:buFont typeface="Arial" panose="020B0604020202020204" pitchFamily="34" charset="0"/>
              <a:buChar char="•"/>
            </a:pPr>
            <a:r>
              <a:rPr lang="en-US" sz="1700" b="1" i="0">
                <a:effectLst/>
                <a:latin typeface="Söhne"/>
              </a:rPr>
              <a:t>Strategic HR Management:</a:t>
            </a:r>
            <a:endParaRPr lang="en-US" sz="1700" b="0" i="0">
              <a:effectLst/>
              <a:latin typeface="Söhne"/>
            </a:endParaRPr>
          </a:p>
          <a:p>
            <a:pPr marL="742950" lvl="1" indent="-285750">
              <a:buFont typeface="Arial" panose="020B0604020202020204" pitchFamily="34" charset="0"/>
              <a:buChar char="•"/>
            </a:pPr>
            <a:r>
              <a:rPr lang="en-US" sz="1700" b="0" i="0">
                <a:effectLst/>
                <a:latin typeface="Söhne"/>
              </a:rPr>
              <a:t>Data-driven insights pave the way for targeted retention strategies and workplace environment enhancement.</a:t>
            </a:r>
          </a:p>
          <a:p>
            <a:pPr>
              <a:buFont typeface="Arial" panose="020B0604020202020204" pitchFamily="34" charset="0"/>
              <a:buChar char="•"/>
            </a:pPr>
            <a:r>
              <a:rPr lang="en-US" sz="1700" b="1" i="0">
                <a:effectLst/>
                <a:latin typeface="Söhne"/>
              </a:rPr>
              <a:t>Future Research Directions:</a:t>
            </a:r>
            <a:endParaRPr lang="en-US" sz="1700" b="0" i="0">
              <a:effectLst/>
              <a:latin typeface="Söhne"/>
            </a:endParaRPr>
          </a:p>
          <a:p>
            <a:pPr marL="742950" lvl="1" indent="-285750">
              <a:buFont typeface="Arial" panose="020B0604020202020204" pitchFamily="34" charset="0"/>
              <a:buChar char="•"/>
            </a:pPr>
            <a:r>
              <a:rPr lang="en-US" sz="1700" b="0" i="0">
                <a:effectLst/>
                <a:latin typeface="Söhne"/>
              </a:rPr>
              <a:t>Incorporation of broader variables and sophisticated modeling techniques.</a:t>
            </a:r>
          </a:p>
          <a:p>
            <a:endParaRPr lang="en-IN" sz="1700"/>
          </a:p>
        </p:txBody>
      </p:sp>
      <p:pic>
        <p:nvPicPr>
          <p:cNvPr id="5" name="Picture 4" descr="Top view of cubes connected with black lines">
            <a:extLst>
              <a:ext uri="{FF2B5EF4-FFF2-40B4-BE49-F238E27FC236}">
                <a16:creationId xmlns:a16="http://schemas.microsoft.com/office/drawing/2014/main" id="{619F8700-6A9E-0FCA-68F4-F66C68721F14}"/>
              </a:ext>
            </a:extLst>
          </p:cNvPr>
          <p:cNvPicPr>
            <a:picLocks noChangeAspect="1"/>
          </p:cNvPicPr>
          <p:nvPr/>
        </p:nvPicPr>
        <p:blipFill rotWithShape="1">
          <a:blip r:embed="rId2"/>
          <a:srcRect l="21590" r="11668"/>
          <a:stretch/>
        </p:blipFill>
        <p:spPr>
          <a:xfrm>
            <a:off x="6096000" y="1"/>
            <a:ext cx="6102825" cy="6858000"/>
          </a:xfrm>
          <a:prstGeom prst="rect">
            <a:avLst/>
          </a:prstGeom>
        </p:spPr>
      </p:pic>
    </p:spTree>
    <p:extLst>
      <p:ext uri="{BB962C8B-B14F-4D97-AF65-F5344CB8AC3E}">
        <p14:creationId xmlns:p14="http://schemas.microsoft.com/office/powerpoint/2010/main" val="2287552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ECE6-FBB7-DFE9-DCD1-7E40799BEDF0}"/>
              </a:ext>
            </a:extLst>
          </p:cNvPr>
          <p:cNvSpPr>
            <a:spLocks noGrp="1"/>
          </p:cNvSpPr>
          <p:nvPr>
            <p:ph type="title"/>
          </p:nvPr>
        </p:nvSpPr>
        <p:spPr>
          <a:xfrm>
            <a:off x="838200" y="886784"/>
            <a:ext cx="3411071" cy="5012342"/>
          </a:xfrm>
        </p:spPr>
        <p:txBody>
          <a:bodyPr anchor="ctr">
            <a:normAutofit/>
          </a:bodyPr>
          <a:lstStyle/>
          <a:p>
            <a:r>
              <a:rPr lang="en-IN" sz="3200" b="1" i="0">
                <a:effectLst/>
                <a:latin typeface="Söhne"/>
              </a:rPr>
              <a:t>References </a:t>
            </a:r>
            <a:endParaRPr lang="en-IN" sz="3200"/>
          </a:p>
        </p:txBody>
      </p:sp>
      <p:sp>
        <p:nvSpPr>
          <p:cNvPr id="3" name="Content Placeholder 2">
            <a:extLst>
              <a:ext uri="{FF2B5EF4-FFF2-40B4-BE49-F238E27FC236}">
                <a16:creationId xmlns:a16="http://schemas.microsoft.com/office/drawing/2014/main" id="{2665770D-6761-A14A-DA73-6A3B5E1C19C4}"/>
              </a:ext>
            </a:extLst>
          </p:cNvPr>
          <p:cNvSpPr>
            <a:spLocks noGrp="1"/>
          </p:cNvSpPr>
          <p:nvPr>
            <p:ph idx="1"/>
          </p:nvPr>
        </p:nvSpPr>
        <p:spPr>
          <a:xfrm>
            <a:off x="5348087" y="874365"/>
            <a:ext cx="5793134" cy="5038065"/>
          </a:xfrm>
        </p:spPr>
        <p:txBody>
          <a:bodyPr anchor="ctr">
            <a:normAutofit/>
          </a:bodyPr>
          <a:lstStyle/>
          <a:p>
            <a:pPr>
              <a:buFont typeface="Arial" panose="020B0604020202020204" pitchFamily="34" charset="0"/>
              <a:buChar char="•"/>
            </a:pPr>
            <a:r>
              <a:rPr lang="en-US" sz="2000" b="0" i="0">
                <a:effectLst/>
                <a:latin typeface="Söhne"/>
              </a:rPr>
              <a:t>IBM.  IBM HR Analytics Employee Attrition &amp; Performance. Kaggle.</a:t>
            </a:r>
          </a:p>
          <a:p>
            <a:pPr>
              <a:buFont typeface="Arial" panose="020B0604020202020204" pitchFamily="34" charset="0"/>
              <a:buChar char="•"/>
            </a:pPr>
            <a:r>
              <a:rPr lang="en-US" sz="2000" b="0" i="0">
                <a:effectLst/>
                <a:latin typeface="Söhne"/>
              </a:rPr>
              <a:t>Killham, E. (2022, January 25). Employee Attrition Analytics: The Who, When &amp; Why of Employee Turnover. Perceptyx.</a:t>
            </a:r>
          </a:p>
          <a:p>
            <a:endParaRPr lang="en-IN" sz="2000"/>
          </a:p>
        </p:txBody>
      </p:sp>
      <p:grpSp>
        <p:nvGrpSpPr>
          <p:cNvPr id="11" name="Group 10">
            <a:extLst>
              <a:ext uri="{FF2B5EF4-FFF2-40B4-BE49-F238E27FC236}">
                <a16:creationId xmlns:a16="http://schemas.microsoft.com/office/drawing/2014/main" id="{626842FA-90AD-EEBD-ABE0-E9EF9A5D14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9" name="Rectangle 8">
              <a:extLst>
                <a:ext uri="{FF2B5EF4-FFF2-40B4-BE49-F238E27FC236}">
                  <a16:creationId xmlns:a16="http://schemas.microsoft.com/office/drawing/2014/main" id="{EF621AD8-9B7B-4C37-1CB2-16C6A6AA7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46A872-CF51-D0BD-D9F3-500F32EEB7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60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51607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olorful dots in a white background&#10;&#10;Description automatically generated">
            <a:extLst>
              <a:ext uri="{FF2B5EF4-FFF2-40B4-BE49-F238E27FC236}">
                <a16:creationId xmlns:a16="http://schemas.microsoft.com/office/drawing/2014/main" id="{3CF5BFE8-5F00-0783-4F30-B4652F4A992C}"/>
              </a:ext>
            </a:extLst>
          </p:cNvPr>
          <p:cNvPicPr>
            <a:picLocks noChangeAspect="1"/>
          </p:cNvPicPr>
          <p:nvPr/>
        </p:nvPicPr>
        <p:blipFill rotWithShape="1">
          <a:blip r:embed="rId2"/>
          <a:srcRect b="5436"/>
          <a:stretch/>
        </p:blipFill>
        <p:spPr>
          <a:xfrm>
            <a:off x="2522358"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tx1"/>
              </a:gs>
              <a:gs pos="35000">
                <a:schemeClr val="tx1">
                  <a:alpha val="77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370079-5F01-D2B9-A4FB-12DB3781FBBC}"/>
              </a:ext>
            </a:extLst>
          </p:cNvPr>
          <p:cNvSpPr>
            <a:spLocks noGrp="1"/>
          </p:cNvSpPr>
          <p:nvPr>
            <p:ph type="ctrTitle"/>
          </p:nvPr>
        </p:nvSpPr>
        <p:spPr>
          <a:xfrm>
            <a:off x="952228" y="743447"/>
            <a:ext cx="3973385" cy="3692028"/>
          </a:xfrm>
          <a:noFill/>
        </p:spPr>
        <p:txBody>
          <a:bodyPr>
            <a:normAutofit/>
          </a:bodyPr>
          <a:lstStyle/>
          <a:p>
            <a:pPr algn="l"/>
            <a:r>
              <a:rPr lang="en-IN" sz="5200" dirty="0">
                <a:solidFill>
                  <a:schemeClr val="bg1"/>
                </a:solidFill>
              </a:rPr>
              <a:t>Thank you</a:t>
            </a:r>
          </a:p>
        </p:txBody>
      </p:sp>
    </p:spTree>
    <p:extLst>
      <p:ext uri="{BB962C8B-B14F-4D97-AF65-F5344CB8AC3E}">
        <p14:creationId xmlns:p14="http://schemas.microsoft.com/office/powerpoint/2010/main" val="96976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toy person in front of two lines of white figures">
            <a:extLst>
              <a:ext uri="{FF2B5EF4-FFF2-40B4-BE49-F238E27FC236}">
                <a16:creationId xmlns:a16="http://schemas.microsoft.com/office/drawing/2014/main" id="{9571C264-9D48-EC7F-DA0F-9E31E8A9D9E9}"/>
              </a:ext>
            </a:extLst>
          </p:cNvPr>
          <p:cNvPicPr>
            <a:picLocks noChangeAspect="1"/>
          </p:cNvPicPr>
          <p:nvPr/>
        </p:nvPicPr>
        <p:blipFill rotWithShape="1">
          <a:blip r:embed="rId2"/>
          <a:srcRect t="14449"/>
          <a:stretch/>
        </p:blipFill>
        <p:spPr>
          <a:xfrm>
            <a:off x="1" y="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8FA15A-7EE7-C6CA-66CD-FCB10F223604}"/>
              </a:ext>
            </a:extLst>
          </p:cNvPr>
          <p:cNvSpPr>
            <a:spLocks noGrp="1"/>
          </p:cNvSpPr>
          <p:nvPr>
            <p:ph type="title"/>
          </p:nvPr>
        </p:nvSpPr>
        <p:spPr>
          <a:xfrm>
            <a:off x="1037809" y="1071350"/>
            <a:ext cx="4775162" cy="1339382"/>
          </a:xfrm>
        </p:spPr>
        <p:txBody>
          <a:bodyPr>
            <a:normAutofit/>
          </a:bodyPr>
          <a:lstStyle/>
          <a:p>
            <a:pPr algn="ctr"/>
            <a:r>
              <a:rPr lang="en-IN" sz="3600" b="1" i="0">
                <a:effectLst/>
                <a:latin typeface="Söhne"/>
              </a:rPr>
              <a:t>Executive Summary</a:t>
            </a:r>
            <a:endParaRPr lang="en-IN" sz="3600"/>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186BB7-6984-58B8-8454-3515CF8D52C5}"/>
              </a:ext>
            </a:extLst>
          </p:cNvPr>
          <p:cNvSpPr>
            <a:spLocks noGrp="1"/>
          </p:cNvSpPr>
          <p:nvPr>
            <p:ph idx="1"/>
          </p:nvPr>
        </p:nvSpPr>
        <p:spPr>
          <a:xfrm>
            <a:off x="1189319" y="2547257"/>
            <a:ext cx="4458446" cy="3109740"/>
          </a:xfrm>
        </p:spPr>
        <p:txBody>
          <a:bodyPr anchor="ctr">
            <a:normAutofit/>
          </a:bodyPr>
          <a:lstStyle/>
          <a:p>
            <a:pPr>
              <a:buFont typeface="Arial" panose="020B0604020202020204" pitchFamily="34" charset="0"/>
              <a:buChar char="•"/>
            </a:pPr>
            <a:r>
              <a:rPr lang="en-US" sz="1400" b="1" i="0">
                <a:effectLst/>
                <a:latin typeface="Söhne"/>
              </a:rPr>
              <a:t>Project Purpose:</a:t>
            </a:r>
            <a:r>
              <a:rPr lang="en-US" sz="1400" b="0" i="0">
                <a:effectLst/>
                <a:latin typeface="Söhne"/>
              </a:rPr>
              <a:t> To analyze the factors influencing employee turnover and devise strategies to enhance retention.</a:t>
            </a:r>
          </a:p>
          <a:p>
            <a:pPr>
              <a:buFont typeface="Arial" panose="020B0604020202020204" pitchFamily="34" charset="0"/>
              <a:buChar char="•"/>
            </a:pPr>
            <a:r>
              <a:rPr lang="en-US" sz="1400" b="1" i="0">
                <a:effectLst/>
                <a:latin typeface="Söhne"/>
              </a:rPr>
              <a:t>Key Findings:</a:t>
            </a:r>
            <a:endParaRPr lang="en-US" sz="1400" b="0" i="0">
              <a:effectLst/>
              <a:latin typeface="Söhne"/>
            </a:endParaRPr>
          </a:p>
          <a:p>
            <a:pPr marL="742950" lvl="1" indent="-285750">
              <a:buFont typeface="Arial" panose="020B0604020202020204" pitchFamily="34" charset="0"/>
              <a:buChar char="•"/>
            </a:pPr>
            <a:r>
              <a:rPr lang="en-US" sz="1400" b="0" i="0">
                <a:effectLst/>
                <a:latin typeface="Söhne"/>
              </a:rPr>
              <a:t>Identified pivotal factors affecting attrition: job satisfaction, compensation, and work-life balance.</a:t>
            </a:r>
          </a:p>
          <a:p>
            <a:pPr marL="742950" lvl="1" indent="-285750">
              <a:buFont typeface="Arial" panose="020B0604020202020204" pitchFamily="34" charset="0"/>
              <a:buChar char="•"/>
            </a:pPr>
            <a:r>
              <a:rPr lang="en-US" sz="1400" b="0" i="0">
                <a:effectLst/>
                <a:latin typeface="Söhne"/>
              </a:rPr>
              <a:t>Random Forest Classifier model employed for predictive accuracy in attrition likelihood.</a:t>
            </a:r>
          </a:p>
          <a:p>
            <a:pPr>
              <a:buFont typeface="Arial" panose="020B0604020202020204" pitchFamily="34" charset="0"/>
              <a:buChar char="•"/>
            </a:pPr>
            <a:r>
              <a:rPr lang="en-US" sz="1400" b="1" i="0">
                <a:effectLst/>
                <a:latin typeface="Söhne"/>
              </a:rPr>
              <a:t>Strategic Planning:</a:t>
            </a:r>
            <a:r>
              <a:rPr lang="en-US" sz="1400" b="0" i="0">
                <a:effectLst/>
                <a:latin typeface="Söhne"/>
              </a:rPr>
              <a:t> Insights enable proactive measures to improve employee engagement and reduce turnover rates.</a:t>
            </a:r>
          </a:p>
          <a:p>
            <a:endParaRPr lang="en-IN" sz="1400"/>
          </a:p>
        </p:txBody>
      </p:sp>
    </p:spTree>
    <p:extLst>
      <p:ext uri="{BB962C8B-B14F-4D97-AF65-F5344CB8AC3E}">
        <p14:creationId xmlns:p14="http://schemas.microsoft.com/office/powerpoint/2010/main" val="344160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0B96-9462-BF0A-E0E4-43C3D5CA1A8E}"/>
              </a:ext>
            </a:extLst>
          </p:cNvPr>
          <p:cNvSpPr>
            <a:spLocks noGrp="1"/>
          </p:cNvSpPr>
          <p:nvPr>
            <p:ph type="title"/>
          </p:nvPr>
        </p:nvSpPr>
        <p:spPr>
          <a:xfrm>
            <a:off x="761840" y="1138265"/>
            <a:ext cx="4544762" cy="1401183"/>
          </a:xfrm>
        </p:spPr>
        <p:txBody>
          <a:bodyPr anchor="t">
            <a:normAutofit/>
          </a:bodyPr>
          <a:lstStyle/>
          <a:p>
            <a:r>
              <a:rPr lang="en-IN" sz="3200" b="1" i="0">
                <a:effectLst/>
                <a:latin typeface="Söhne"/>
              </a:rPr>
              <a:t>Introduction</a:t>
            </a:r>
            <a:endParaRPr lang="en-IN" sz="3200"/>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ABE294-99EE-DF42-1FC3-9C817CB40B79}"/>
              </a:ext>
            </a:extLst>
          </p:cNvPr>
          <p:cNvSpPr>
            <a:spLocks noGrp="1"/>
          </p:cNvSpPr>
          <p:nvPr>
            <p:ph idx="1"/>
          </p:nvPr>
        </p:nvSpPr>
        <p:spPr>
          <a:xfrm>
            <a:off x="761840" y="2551176"/>
            <a:ext cx="4544762" cy="3602935"/>
          </a:xfrm>
        </p:spPr>
        <p:txBody>
          <a:bodyPr>
            <a:normAutofit/>
          </a:bodyPr>
          <a:lstStyle/>
          <a:p>
            <a:pPr>
              <a:buFont typeface="Arial" panose="020B0604020202020204" pitchFamily="34" charset="0"/>
              <a:buChar char="•"/>
            </a:pPr>
            <a:r>
              <a:rPr lang="en-US" sz="2000" b="1" i="0" dirty="0">
                <a:effectLst/>
                <a:latin typeface="Söhne"/>
              </a:rPr>
              <a:t>Attrition Defined:</a:t>
            </a:r>
            <a:r>
              <a:rPr lang="en-US" sz="2000" b="0" i="0" dirty="0">
                <a:effectLst/>
                <a:latin typeface="Söhne"/>
              </a:rPr>
              <a:t> The rate at which employees voluntarily exit an organization.</a:t>
            </a:r>
          </a:p>
          <a:p>
            <a:pPr>
              <a:buFont typeface="Arial" panose="020B0604020202020204" pitchFamily="34" charset="0"/>
              <a:buChar char="•"/>
            </a:pPr>
            <a:r>
              <a:rPr lang="en-US" sz="2000" b="1" i="0" dirty="0">
                <a:effectLst/>
                <a:latin typeface="Söhne"/>
              </a:rPr>
              <a:t>Significance:</a:t>
            </a:r>
            <a:r>
              <a:rPr lang="en-US" sz="2000" b="0" i="0" dirty="0">
                <a:effectLst/>
                <a:latin typeface="Söhne"/>
              </a:rPr>
              <a:t> Attrition impacts operational efficiency, employee morale, and financial stability.</a:t>
            </a:r>
          </a:p>
          <a:p>
            <a:pPr>
              <a:buFont typeface="Arial" panose="020B0604020202020204" pitchFamily="34" charset="0"/>
              <a:buChar char="•"/>
            </a:pPr>
            <a:r>
              <a:rPr lang="en-US" sz="2000" b="1" i="0" dirty="0">
                <a:effectLst/>
                <a:latin typeface="Söhne"/>
              </a:rPr>
              <a:t>Study Relevance:</a:t>
            </a:r>
            <a:r>
              <a:rPr lang="en-US" sz="2000" b="0" i="0" dirty="0">
                <a:effectLst/>
                <a:latin typeface="Söhne"/>
              </a:rPr>
              <a:t> Addresses the urgent need to understand and manage attrition in today's data-driven business environment.</a:t>
            </a:r>
          </a:p>
          <a:p>
            <a:endParaRPr lang="en-IN" sz="2000" dirty="0"/>
          </a:p>
        </p:txBody>
      </p:sp>
      <p:pic>
        <p:nvPicPr>
          <p:cNvPr id="7" name="Graphic 6" descr="Group Success">
            <a:extLst>
              <a:ext uri="{FF2B5EF4-FFF2-40B4-BE49-F238E27FC236}">
                <a16:creationId xmlns:a16="http://schemas.microsoft.com/office/drawing/2014/main" id="{2DD91DB2-BF8E-74A4-76C8-F8FFFB7A3D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1780" y="771753"/>
            <a:ext cx="5316095" cy="5316095"/>
          </a:xfrm>
          <a:prstGeom prst="rect">
            <a:avLst/>
          </a:prstGeom>
        </p:spPr>
      </p:pic>
    </p:spTree>
    <p:extLst>
      <p:ext uri="{BB962C8B-B14F-4D97-AF65-F5344CB8AC3E}">
        <p14:creationId xmlns:p14="http://schemas.microsoft.com/office/powerpoint/2010/main" val="1620110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0790-1916-E058-605C-5AD89374A43D}"/>
              </a:ext>
            </a:extLst>
          </p:cNvPr>
          <p:cNvSpPr>
            <a:spLocks noGrp="1"/>
          </p:cNvSpPr>
          <p:nvPr>
            <p:ph type="title"/>
          </p:nvPr>
        </p:nvSpPr>
        <p:spPr>
          <a:xfrm>
            <a:off x="6823878" y="741391"/>
            <a:ext cx="4491821" cy="1616203"/>
          </a:xfrm>
        </p:spPr>
        <p:txBody>
          <a:bodyPr anchor="b">
            <a:normAutofit/>
          </a:bodyPr>
          <a:lstStyle/>
          <a:p>
            <a:r>
              <a:rPr lang="en-IN" sz="3200" b="1" i="0">
                <a:effectLst/>
                <a:latin typeface="Söhne"/>
              </a:rPr>
              <a:t>Literature Review</a:t>
            </a:r>
            <a:endParaRPr lang="en-IN" sz="3200"/>
          </a:p>
        </p:txBody>
      </p:sp>
      <p:pic>
        <p:nvPicPr>
          <p:cNvPr id="5" name="Picture 4" descr="Magnifying glass showing decling performance">
            <a:extLst>
              <a:ext uri="{FF2B5EF4-FFF2-40B4-BE49-F238E27FC236}">
                <a16:creationId xmlns:a16="http://schemas.microsoft.com/office/drawing/2014/main" id="{DB6DCC35-D062-2E6E-2BA1-7415F1DB018D}"/>
              </a:ext>
            </a:extLst>
          </p:cNvPr>
          <p:cNvPicPr>
            <a:picLocks noChangeAspect="1"/>
          </p:cNvPicPr>
          <p:nvPr/>
        </p:nvPicPr>
        <p:blipFill rotWithShape="1">
          <a:blip r:embed="rId2"/>
          <a:srcRect l="5051" r="35615"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60A26A7-FF49-1C1C-A7E0-665AAEE3B190}"/>
              </a:ext>
            </a:extLst>
          </p:cNvPr>
          <p:cNvSpPr>
            <a:spLocks noGrp="1"/>
          </p:cNvSpPr>
          <p:nvPr>
            <p:ph idx="1"/>
          </p:nvPr>
        </p:nvSpPr>
        <p:spPr>
          <a:xfrm>
            <a:off x="6823878" y="2533476"/>
            <a:ext cx="4491820" cy="3447832"/>
          </a:xfrm>
        </p:spPr>
        <p:txBody>
          <a:bodyPr anchor="t">
            <a:normAutofit/>
          </a:bodyPr>
          <a:lstStyle/>
          <a:p>
            <a:pPr>
              <a:buFont typeface="Arial" panose="020B0604020202020204" pitchFamily="34" charset="0"/>
              <a:buChar char="•"/>
            </a:pPr>
            <a:r>
              <a:rPr lang="en-US" sz="1400" b="1" i="0">
                <a:effectLst/>
                <a:latin typeface="Söhne"/>
              </a:rPr>
              <a:t>Previous Research:</a:t>
            </a:r>
            <a:r>
              <a:rPr lang="en-US" sz="1400" b="0" i="0">
                <a:effectLst/>
                <a:latin typeface="Söhne"/>
              </a:rPr>
              <a:t> Studies show job satisfaction and work-life balance are crucial to employee retention.</a:t>
            </a:r>
          </a:p>
          <a:p>
            <a:pPr>
              <a:buFont typeface="Arial" panose="020B0604020202020204" pitchFamily="34" charset="0"/>
              <a:buChar char="•"/>
            </a:pPr>
            <a:r>
              <a:rPr lang="en-US" sz="1400" b="1" i="0">
                <a:effectLst/>
                <a:latin typeface="Söhne"/>
              </a:rPr>
              <a:t>Knowledge Gaps:</a:t>
            </a:r>
            <a:endParaRPr lang="en-US" sz="1400" b="0" i="0">
              <a:effectLst/>
              <a:latin typeface="Söhne"/>
            </a:endParaRPr>
          </a:p>
          <a:p>
            <a:pPr marL="742950" lvl="1" indent="-285750">
              <a:buFont typeface="Arial" panose="020B0604020202020204" pitchFamily="34" charset="0"/>
              <a:buChar char="•"/>
            </a:pPr>
            <a:r>
              <a:rPr lang="en-US" sz="1400" b="0" i="0">
                <a:effectLst/>
                <a:latin typeface="Söhne"/>
              </a:rPr>
              <a:t>Limited predictive analytics applied to attrition risks.</a:t>
            </a:r>
          </a:p>
          <a:p>
            <a:pPr marL="742950" lvl="1" indent="-285750">
              <a:buFont typeface="Arial" panose="020B0604020202020204" pitchFamily="34" charset="0"/>
              <a:buChar char="•"/>
            </a:pPr>
            <a:r>
              <a:rPr lang="en-US" sz="1400" b="0" i="0">
                <a:effectLst/>
                <a:latin typeface="Söhne"/>
              </a:rPr>
              <a:t>Existing literature lacks comprehensive modeling to preempt turnover.</a:t>
            </a:r>
          </a:p>
          <a:p>
            <a:pPr>
              <a:buFont typeface="Arial" panose="020B0604020202020204" pitchFamily="34" charset="0"/>
              <a:buChar char="•"/>
            </a:pPr>
            <a:r>
              <a:rPr lang="en-US" sz="1400" b="1" i="0">
                <a:effectLst/>
                <a:latin typeface="Söhne"/>
              </a:rPr>
              <a:t>Research Questions:</a:t>
            </a:r>
            <a:endParaRPr lang="en-US" sz="1400" b="0" i="0">
              <a:effectLst/>
              <a:latin typeface="Söhne"/>
            </a:endParaRPr>
          </a:p>
          <a:p>
            <a:pPr marL="742950" lvl="1" indent="-285750">
              <a:buFont typeface="Arial" panose="020B0604020202020204" pitchFamily="34" charset="0"/>
              <a:buChar char="•"/>
            </a:pPr>
            <a:r>
              <a:rPr lang="en-US" sz="1400" b="0" i="0">
                <a:effectLst/>
                <a:latin typeface="Söhne"/>
              </a:rPr>
              <a:t>What patterns of attrition can be identified from HR data?</a:t>
            </a:r>
          </a:p>
          <a:p>
            <a:pPr marL="742950" lvl="1" indent="-285750">
              <a:buFont typeface="Arial" panose="020B0604020202020204" pitchFamily="34" charset="0"/>
              <a:buChar char="•"/>
            </a:pPr>
            <a:r>
              <a:rPr lang="en-US" sz="1400" b="0" i="0">
                <a:effectLst/>
                <a:latin typeface="Söhne"/>
              </a:rPr>
              <a:t>How can these patterns inform HR strategies to reduce turnover?</a:t>
            </a:r>
          </a:p>
          <a:p>
            <a:endParaRPr lang="en-IN" sz="1400"/>
          </a:p>
        </p:txBody>
      </p:sp>
    </p:spTree>
    <p:extLst>
      <p:ext uri="{BB962C8B-B14F-4D97-AF65-F5344CB8AC3E}">
        <p14:creationId xmlns:p14="http://schemas.microsoft.com/office/powerpoint/2010/main" val="290341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C4EC46-EC6F-A0A9-36BF-531F5C82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 y="-5"/>
            <a:ext cx="5197641" cy="6857997"/>
          </a:xfrm>
          <a:prstGeom prst="rect">
            <a:avLst/>
          </a:prstGeom>
          <a:gradFill>
            <a:gsLst>
              <a:gs pos="0">
                <a:srgbClr val="215F9A"/>
              </a:gs>
              <a:gs pos="97899">
                <a:schemeClr val="accent3">
                  <a:lumMod val="60000"/>
                  <a:lumOff val="40000"/>
                </a:schemeClr>
              </a:gs>
              <a:gs pos="74000">
                <a:schemeClr val="accent3"/>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3763C0-6092-3B3C-822A-21E174E3A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0"/>
            <a:ext cx="4608950" cy="6872675"/>
          </a:xfrm>
          <a:prstGeom prst="rect">
            <a:avLst/>
          </a:prstGeom>
          <a:gradFill flip="none" rotWithShape="1">
            <a:gsLst>
              <a:gs pos="0">
                <a:srgbClr val="163E64">
                  <a:alpha val="59000"/>
                </a:srgbClr>
              </a:gs>
              <a:gs pos="69000">
                <a:srgbClr val="215F9A">
                  <a:alpha val="0"/>
                </a:srgbClr>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9C5A4233-A7B6-E569-BAAF-DB74AD41298A}"/>
              </a:ext>
            </a:extLst>
          </p:cNvPr>
          <p:cNvPicPr>
            <a:picLocks noChangeAspect="1"/>
          </p:cNvPicPr>
          <p:nvPr/>
        </p:nvPicPr>
        <p:blipFill rotWithShape="1">
          <a:blip r:embed="rId2">
            <a:alphaModFix amt="80000"/>
          </a:blip>
          <a:srcRect l="31566" r="17844" b="-2"/>
          <a:stretch/>
        </p:blipFill>
        <p:spPr>
          <a:xfrm>
            <a:off x="20" y="-14687"/>
            <a:ext cx="5197615" cy="6857998"/>
          </a:xfrm>
          <a:prstGeom prst="rect">
            <a:avLst/>
          </a:prstGeom>
        </p:spPr>
      </p:pic>
      <p:sp>
        <p:nvSpPr>
          <p:cNvPr id="18" name="Rectangle 17">
            <a:extLst>
              <a:ext uri="{FF2B5EF4-FFF2-40B4-BE49-F238E27FC236}">
                <a16:creationId xmlns:a16="http://schemas.microsoft.com/office/drawing/2014/main" id="{D4ECF21D-729A-005C-E880-CA278A4F4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6570"/>
            <a:ext cx="5197642" cy="4486105"/>
          </a:xfrm>
          <a:prstGeom prst="rect">
            <a:avLst/>
          </a:prstGeom>
          <a:gradFill flip="none" rotWithShape="1">
            <a:gsLst>
              <a:gs pos="11000">
                <a:schemeClr val="accent2"/>
              </a:gs>
              <a:gs pos="71000">
                <a:schemeClr val="accent2">
                  <a:alpha val="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BEDAEA2-865D-E67C-A774-2FD2DD4A2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13227"/>
            <a:ext cx="5197642" cy="4259448"/>
          </a:xfrm>
          <a:prstGeom prst="rect">
            <a:avLst/>
          </a:prstGeom>
          <a:gradFill flip="none" rotWithShape="1">
            <a:gsLst>
              <a:gs pos="2101">
                <a:schemeClr val="accent5">
                  <a:lumMod val="75000"/>
                </a:schemeClr>
              </a:gs>
              <a:gs pos="31000">
                <a:schemeClr val="accent5">
                  <a:alpha val="66000"/>
                </a:schemeClr>
              </a:gs>
              <a:gs pos="71000">
                <a:schemeClr val="accent2">
                  <a:alpha val="0"/>
                </a:schemeClr>
              </a:gs>
            </a:gsLst>
            <a:lin ang="17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30ED2-1E25-8F52-C79C-B1F2978DDC83}"/>
              </a:ext>
            </a:extLst>
          </p:cNvPr>
          <p:cNvSpPr>
            <a:spLocks noGrp="1"/>
          </p:cNvSpPr>
          <p:nvPr>
            <p:ph type="title"/>
          </p:nvPr>
        </p:nvSpPr>
        <p:spPr>
          <a:xfrm>
            <a:off x="515815" y="4021743"/>
            <a:ext cx="3999542" cy="2235074"/>
          </a:xfrm>
        </p:spPr>
        <p:txBody>
          <a:bodyPr anchor="b">
            <a:normAutofit/>
          </a:bodyPr>
          <a:lstStyle/>
          <a:p>
            <a:r>
              <a:rPr lang="en-IN" sz="4000">
                <a:solidFill>
                  <a:srgbClr val="FFFFFF"/>
                </a:solidFill>
              </a:rPr>
              <a:t>Methodology</a:t>
            </a:r>
          </a:p>
        </p:txBody>
      </p:sp>
      <p:sp>
        <p:nvSpPr>
          <p:cNvPr id="3" name="Content Placeholder 2">
            <a:extLst>
              <a:ext uri="{FF2B5EF4-FFF2-40B4-BE49-F238E27FC236}">
                <a16:creationId xmlns:a16="http://schemas.microsoft.com/office/drawing/2014/main" id="{A463E0BF-9B23-D4BA-7152-4CB5A252630F}"/>
              </a:ext>
            </a:extLst>
          </p:cNvPr>
          <p:cNvSpPr>
            <a:spLocks noGrp="1"/>
          </p:cNvSpPr>
          <p:nvPr>
            <p:ph idx="1"/>
          </p:nvPr>
        </p:nvSpPr>
        <p:spPr>
          <a:xfrm>
            <a:off x="6104092" y="923680"/>
            <a:ext cx="5197637" cy="5169623"/>
          </a:xfrm>
        </p:spPr>
        <p:txBody>
          <a:bodyPr anchor="t">
            <a:normAutofit/>
          </a:bodyPr>
          <a:lstStyle/>
          <a:p>
            <a:pPr>
              <a:buFont typeface="Arial" panose="020B0604020202020204" pitchFamily="34" charset="0"/>
              <a:buChar char="•"/>
            </a:pPr>
            <a:r>
              <a:rPr lang="en-IN" sz="2000" b="1" i="0">
                <a:effectLst/>
                <a:latin typeface="Söhne"/>
              </a:rPr>
              <a:t>Data Source:</a:t>
            </a:r>
            <a:r>
              <a:rPr lang="en-IN" sz="2000" b="0" i="0">
                <a:effectLst/>
                <a:latin typeface="Söhne"/>
              </a:rPr>
              <a:t> IBM HR Analytics Employee Attrition &amp; Performance dataset from Kaggle.</a:t>
            </a:r>
          </a:p>
          <a:p>
            <a:pPr>
              <a:buFont typeface="Arial" panose="020B0604020202020204" pitchFamily="34" charset="0"/>
              <a:buChar char="•"/>
            </a:pPr>
            <a:r>
              <a:rPr lang="en-IN" sz="2000" b="1" i="0">
                <a:effectLst/>
                <a:latin typeface="Söhne"/>
              </a:rPr>
              <a:t>Data Cleaning:</a:t>
            </a:r>
            <a:endParaRPr lang="en-IN" sz="2000" b="0" i="0">
              <a:effectLst/>
              <a:latin typeface="Söhne"/>
            </a:endParaRPr>
          </a:p>
          <a:p>
            <a:pPr marL="742950" lvl="1" indent="-285750">
              <a:buFont typeface="Arial" panose="020B0604020202020204" pitchFamily="34" charset="0"/>
              <a:buChar char="•"/>
            </a:pPr>
            <a:r>
              <a:rPr lang="en-IN" sz="2000" b="0" i="0">
                <a:effectLst/>
                <a:latin typeface="Söhne"/>
              </a:rPr>
              <a:t>Removed duplicates and handled missing values.</a:t>
            </a:r>
          </a:p>
          <a:p>
            <a:pPr marL="742950" lvl="1" indent="-285750">
              <a:buFont typeface="Arial" panose="020B0604020202020204" pitchFamily="34" charset="0"/>
              <a:buChar char="•"/>
            </a:pPr>
            <a:r>
              <a:rPr lang="en-IN" sz="2000" b="0" i="0">
                <a:effectLst/>
                <a:latin typeface="Söhne"/>
              </a:rPr>
              <a:t>Ensured data integrity for accurate analysis.</a:t>
            </a:r>
          </a:p>
          <a:p>
            <a:pPr>
              <a:buFont typeface="Arial" panose="020B0604020202020204" pitchFamily="34" charset="0"/>
              <a:buChar char="•"/>
            </a:pPr>
            <a:r>
              <a:rPr lang="en-IN" sz="2000" b="1" i="0">
                <a:effectLst/>
                <a:latin typeface="Söhne"/>
              </a:rPr>
              <a:t>Modeling Approach:</a:t>
            </a:r>
            <a:endParaRPr lang="en-IN" sz="2000" b="0" i="0">
              <a:effectLst/>
              <a:latin typeface="Söhne"/>
            </a:endParaRPr>
          </a:p>
          <a:p>
            <a:pPr marL="742950" lvl="1" indent="-285750">
              <a:buFont typeface="Arial" panose="020B0604020202020204" pitchFamily="34" charset="0"/>
              <a:buChar char="•"/>
            </a:pPr>
            <a:r>
              <a:rPr lang="en-IN" sz="2000" b="0" i="0">
                <a:effectLst/>
                <a:latin typeface="Söhne"/>
              </a:rPr>
              <a:t>Employed Random Forest Classifier for its robustness and effectiveness with categorical data.</a:t>
            </a:r>
          </a:p>
          <a:p>
            <a:pPr marL="742950" lvl="1" indent="-285750">
              <a:buFont typeface="Arial" panose="020B0604020202020204" pitchFamily="34" charset="0"/>
              <a:buChar char="•"/>
            </a:pPr>
            <a:r>
              <a:rPr lang="en-IN" sz="2000" b="0" i="0">
                <a:effectLst/>
                <a:latin typeface="Söhne"/>
              </a:rPr>
              <a:t>One-hot encoding applied to categorical variables.</a:t>
            </a:r>
          </a:p>
          <a:p>
            <a:pPr marL="742950" lvl="1" indent="-285750">
              <a:buFont typeface="Arial" panose="020B0604020202020204" pitchFamily="34" charset="0"/>
              <a:buChar char="•"/>
            </a:pPr>
            <a:r>
              <a:rPr lang="en-IN" sz="2000" b="0" i="0">
                <a:effectLst/>
                <a:latin typeface="Söhne"/>
              </a:rPr>
              <a:t>Model hyperparameters tuned for optimal performance.</a:t>
            </a:r>
          </a:p>
          <a:p>
            <a:endParaRPr lang="en-IN" sz="2000"/>
          </a:p>
        </p:txBody>
      </p:sp>
    </p:spTree>
    <p:extLst>
      <p:ext uri="{BB962C8B-B14F-4D97-AF65-F5344CB8AC3E}">
        <p14:creationId xmlns:p14="http://schemas.microsoft.com/office/powerpoint/2010/main" val="349627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F1AC-B533-59A5-E382-4037A9C3E706}"/>
              </a:ext>
            </a:extLst>
          </p:cNvPr>
          <p:cNvSpPr>
            <a:spLocks noGrp="1"/>
          </p:cNvSpPr>
          <p:nvPr>
            <p:ph type="title"/>
          </p:nvPr>
        </p:nvSpPr>
        <p:spPr>
          <a:xfrm>
            <a:off x="761840" y="1138265"/>
            <a:ext cx="4544762" cy="1401183"/>
          </a:xfrm>
        </p:spPr>
        <p:txBody>
          <a:bodyPr anchor="t">
            <a:normAutofit/>
          </a:bodyPr>
          <a:lstStyle/>
          <a:p>
            <a:r>
              <a:rPr lang="en-IN" sz="3000" b="1">
                <a:effectLst/>
                <a:latin typeface="Times New Roman" panose="02020603050405020304" pitchFamily="18" charset="0"/>
                <a:ea typeface="Calibri" panose="020F0502020204030204" pitchFamily="34" charset="0"/>
                <a:cs typeface="Times New Roman" panose="02020603050405020304" pitchFamily="18" charset="0"/>
              </a:rPr>
              <a:t>Regression Analysis and Predictive Modelling:</a:t>
            </a:r>
            <a:br>
              <a:rPr lang="en-IN" sz="3000">
                <a:effectLst/>
                <a:latin typeface="Calibri" panose="020F0502020204030204" pitchFamily="34" charset="0"/>
                <a:ea typeface="Calibri" panose="020F0502020204030204" pitchFamily="34" charset="0"/>
                <a:cs typeface="Times New Roman" panose="02020603050405020304" pitchFamily="18" charset="0"/>
              </a:rPr>
            </a:br>
            <a:endParaRPr lang="en-IN" sz="3000"/>
          </a:p>
        </p:txBody>
      </p:sp>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Content Placeholder 15">
            <a:extLst>
              <a:ext uri="{FF2B5EF4-FFF2-40B4-BE49-F238E27FC236}">
                <a16:creationId xmlns:a16="http://schemas.microsoft.com/office/drawing/2014/main" id="{21962AA5-AC35-E7FD-1E5A-38588FEEF377}"/>
              </a:ext>
            </a:extLst>
          </p:cNvPr>
          <p:cNvSpPr>
            <a:spLocks noGrp="1"/>
          </p:cNvSpPr>
          <p:nvPr>
            <p:ph idx="1"/>
          </p:nvPr>
        </p:nvSpPr>
        <p:spPr>
          <a:xfrm>
            <a:off x="761840" y="2551176"/>
            <a:ext cx="4544762" cy="3602935"/>
          </a:xfrm>
        </p:spPr>
        <p:txBody>
          <a:bodyPr>
            <a:normAutofit/>
          </a:bodyPr>
          <a:lstStyle/>
          <a:p>
            <a:pPr>
              <a:spcAft>
                <a:spcPts val="80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visualization provided is a confusion matrix for a Random Forest Classifier, a fundamental tool in evaluating the performance of a classification model. The matrix contrasts the actual values (Truth) with the values predicted by the model (Predicted).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From the confusion matrix, we can deduce the following: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True Negatives (TN): The number of instances correctly predicted as the negative class (e.g., employee did not leave) is 254. This indicates that for 254 cases, the model accurately predicted the employees who stayed with the company.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False Positives (FP): There is 1 instance where the model incorrectly predicted the positive class (e.g., employee will leave). This means that one employee was predicted to leave but did not actually leave.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100" dirty="0">
                <a:effectLst/>
                <a:latin typeface="Times New Roman" panose="02020603050405020304" pitchFamily="18" charset="0"/>
                <a:ea typeface="Calibri" panose="020F0502020204030204" pitchFamily="34" charset="0"/>
              </a:rPr>
              <a:t>The model's performance, particularly its precision and recall, are critical in determining its practical application. Precision (or Positive Predictive Value) would tell us how reliable the model's predictions are when it predicts an employee will leave</a:t>
            </a:r>
            <a:endParaRPr lang="en-IN" sz="1100" dirty="0"/>
          </a:p>
        </p:txBody>
      </p:sp>
      <p:pic>
        <p:nvPicPr>
          <p:cNvPr id="17" name="Picture 16" descr="A screenshot of a graph&#10;&#10;Description automatically generated">
            <a:extLst>
              <a:ext uri="{FF2B5EF4-FFF2-40B4-BE49-F238E27FC236}">
                <a16:creationId xmlns:a16="http://schemas.microsoft.com/office/drawing/2014/main" id="{4B190BA6-C139-E3B2-A8FB-02DFF2566C03}"/>
              </a:ext>
            </a:extLst>
          </p:cNvPr>
          <p:cNvPicPr>
            <a:picLocks noChangeAspect="1"/>
          </p:cNvPicPr>
          <p:nvPr/>
        </p:nvPicPr>
        <p:blipFill>
          <a:blip r:embed="rId2"/>
          <a:stretch>
            <a:fillRect/>
          </a:stretch>
        </p:blipFill>
        <p:spPr>
          <a:xfrm>
            <a:off x="6082748" y="1302804"/>
            <a:ext cx="5334160" cy="4253993"/>
          </a:xfrm>
          <a:prstGeom prst="rect">
            <a:avLst/>
          </a:prstGeom>
        </p:spPr>
      </p:pic>
    </p:spTree>
    <p:extLst>
      <p:ext uri="{BB962C8B-B14F-4D97-AF65-F5344CB8AC3E}">
        <p14:creationId xmlns:p14="http://schemas.microsoft.com/office/powerpoint/2010/main" val="30052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12A5-95BC-BE73-AC68-372F78B008E0}"/>
              </a:ext>
            </a:extLst>
          </p:cNvPr>
          <p:cNvSpPr>
            <a:spLocks noGrp="1"/>
          </p:cNvSpPr>
          <p:nvPr>
            <p:ph type="title"/>
          </p:nvPr>
        </p:nvSpPr>
        <p:spPr>
          <a:xfrm>
            <a:off x="876693" y="741391"/>
            <a:ext cx="3455821" cy="1616203"/>
          </a:xfrm>
        </p:spPr>
        <p:txBody>
          <a:bodyPr anchor="b">
            <a:normAutofit/>
          </a:bodyPr>
          <a:lstStyle/>
          <a:p>
            <a:r>
              <a:rPr lang="en-IN" sz="3200"/>
              <a:t>Data Analysis &amp; Visualizations</a:t>
            </a:r>
          </a:p>
        </p:txBody>
      </p:sp>
      <p:sp>
        <p:nvSpPr>
          <p:cNvPr id="3" name="Content Placeholder 2">
            <a:extLst>
              <a:ext uri="{FF2B5EF4-FFF2-40B4-BE49-F238E27FC236}">
                <a16:creationId xmlns:a16="http://schemas.microsoft.com/office/drawing/2014/main" id="{7A61F977-6F8D-F16D-8264-2CCD1ED2AADB}"/>
              </a:ext>
            </a:extLst>
          </p:cNvPr>
          <p:cNvSpPr>
            <a:spLocks noGrp="1"/>
          </p:cNvSpPr>
          <p:nvPr>
            <p:ph idx="1"/>
          </p:nvPr>
        </p:nvSpPr>
        <p:spPr>
          <a:xfrm>
            <a:off x="876693" y="2533476"/>
            <a:ext cx="3455821" cy="3447832"/>
          </a:xfrm>
        </p:spPr>
        <p:txBody>
          <a:bodyPr anchor="t">
            <a:normAutofit/>
          </a:bodyPr>
          <a:lstStyle/>
          <a:p>
            <a:pPr>
              <a:buFont typeface="Arial" panose="020B0604020202020204" pitchFamily="34" charset="0"/>
              <a:buChar char="•"/>
            </a:pPr>
            <a:r>
              <a:rPr lang="en-US" sz="1400" b="1" i="0">
                <a:effectLst/>
                <a:latin typeface="Söhne"/>
              </a:rPr>
              <a:t>Attrition Overview:</a:t>
            </a:r>
            <a:endParaRPr lang="en-US" sz="1400" b="0" i="0">
              <a:effectLst/>
              <a:latin typeface="Söhne"/>
            </a:endParaRPr>
          </a:p>
          <a:p>
            <a:pPr marL="742950" lvl="1" indent="-285750">
              <a:buFont typeface="Arial" panose="020B0604020202020204" pitchFamily="34" charset="0"/>
              <a:buChar char="•"/>
            </a:pPr>
            <a:r>
              <a:rPr lang="en-US" sz="1400" b="0" i="0">
                <a:effectLst/>
                <a:latin typeface="Söhne"/>
              </a:rPr>
              <a:t>Approximately 16.12% of employees have left the organization.</a:t>
            </a:r>
          </a:p>
          <a:p>
            <a:pPr marL="742950" lvl="1" indent="-285750">
              <a:buFont typeface="Arial" panose="020B0604020202020204" pitchFamily="34" charset="0"/>
              <a:buChar char="•"/>
            </a:pPr>
            <a:r>
              <a:rPr lang="en-US" sz="1400" b="0" i="0">
                <a:effectLst/>
                <a:latin typeface="Söhne"/>
              </a:rPr>
              <a:t>Visualized through a clear pie chart representation.</a:t>
            </a:r>
          </a:p>
          <a:p>
            <a:pPr>
              <a:buFont typeface="Arial" panose="020B0604020202020204" pitchFamily="34" charset="0"/>
              <a:buChar char="•"/>
            </a:pPr>
            <a:r>
              <a:rPr lang="en-US" sz="1400" b="1" i="0">
                <a:effectLst/>
                <a:latin typeface="Söhne"/>
              </a:rPr>
              <a:t>Departmental Breakdown:</a:t>
            </a:r>
            <a:endParaRPr lang="en-US" sz="1400" b="0" i="0">
              <a:effectLst/>
              <a:latin typeface="Söhne"/>
            </a:endParaRPr>
          </a:p>
          <a:p>
            <a:pPr marL="742950" lvl="1" indent="-285750">
              <a:buFont typeface="Arial" panose="020B0604020202020204" pitchFamily="34" charset="0"/>
              <a:buChar char="•"/>
            </a:pPr>
            <a:r>
              <a:rPr lang="en-US" sz="1400" b="0" i="0">
                <a:effectLst/>
                <a:latin typeface="Söhne"/>
              </a:rPr>
              <a:t>Analysis of employee count by department shows distinct attrition trends.</a:t>
            </a:r>
          </a:p>
          <a:p>
            <a:pPr marL="742950" lvl="1" indent="-285750">
              <a:buFont typeface="Arial" panose="020B0604020202020204" pitchFamily="34" charset="0"/>
              <a:buChar char="•"/>
            </a:pPr>
            <a:r>
              <a:rPr lang="en-US" sz="1400" b="0" i="0">
                <a:effectLst/>
                <a:latin typeface="Söhne"/>
              </a:rPr>
              <a:t>Bar graph illustrates a lower turnover rate in Research &amp; Development compared to Sales and Human Resources.</a:t>
            </a:r>
          </a:p>
          <a:p>
            <a:endParaRPr lang="en-IN" sz="1400"/>
          </a:p>
        </p:txBody>
      </p:sp>
      <p:pic>
        <p:nvPicPr>
          <p:cNvPr id="5" name="Picture 4" descr="A blue pie chart with white text&#10;&#10;Description automatically generated">
            <a:extLst>
              <a:ext uri="{FF2B5EF4-FFF2-40B4-BE49-F238E27FC236}">
                <a16:creationId xmlns:a16="http://schemas.microsoft.com/office/drawing/2014/main" id="{DAA6C7E0-17FB-4C5B-C179-BC936891E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2" y="1569547"/>
            <a:ext cx="6389346" cy="3728216"/>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646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0" name="Rectangle 9">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85AE5B-BE1E-91A3-0A10-76AD039D4FA8}"/>
              </a:ext>
            </a:extLst>
          </p:cNvPr>
          <p:cNvSpPr>
            <a:spLocks noGrp="1"/>
          </p:cNvSpPr>
          <p:nvPr>
            <p:ph type="title"/>
          </p:nvPr>
        </p:nvSpPr>
        <p:spPr>
          <a:xfrm>
            <a:off x="755484" y="739835"/>
            <a:ext cx="3702580" cy="1616203"/>
          </a:xfrm>
        </p:spPr>
        <p:txBody>
          <a:bodyPr anchor="b">
            <a:normAutofit/>
          </a:bodyPr>
          <a:lstStyle/>
          <a:p>
            <a:r>
              <a:rPr lang="en-IN" sz="3200">
                <a:solidFill>
                  <a:srgbClr val="FFFFFF"/>
                </a:solidFill>
              </a:rPr>
              <a:t>Insights and Implications</a:t>
            </a:r>
          </a:p>
        </p:txBody>
      </p:sp>
      <p:sp>
        <p:nvSpPr>
          <p:cNvPr id="3" name="Content Placeholder 2">
            <a:extLst>
              <a:ext uri="{FF2B5EF4-FFF2-40B4-BE49-F238E27FC236}">
                <a16:creationId xmlns:a16="http://schemas.microsoft.com/office/drawing/2014/main" id="{0D0F31C4-CBAF-26AC-4E50-ADF78A4BCBFC}"/>
              </a:ext>
            </a:extLst>
          </p:cNvPr>
          <p:cNvSpPr>
            <a:spLocks noGrp="1"/>
          </p:cNvSpPr>
          <p:nvPr>
            <p:ph idx="1"/>
          </p:nvPr>
        </p:nvSpPr>
        <p:spPr>
          <a:xfrm>
            <a:off x="755484" y="2459116"/>
            <a:ext cx="3702579" cy="3524823"/>
          </a:xfrm>
        </p:spPr>
        <p:txBody>
          <a:bodyPr>
            <a:normAutofit/>
          </a:bodyPr>
          <a:lstStyle/>
          <a:p>
            <a:pPr>
              <a:buFont typeface="Arial" panose="020B0604020202020204" pitchFamily="34" charset="0"/>
              <a:buChar char="•"/>
            </a:pPr>
            <a:r>
              <a:rPr lang="en-US" sz="2000" b="1" i="0">
                <a:solidFill>
                  <a:srgbClr val="FFFFFF"/>
                </a:solidFill>
                <a:effectLst/>
                <a:latin typeface="Söhne"/>
              </a:rPr>
              <a:t>Compensation Trends:</a:t>
            </a:r>
            <a:endParaRPr lang="en-US" sz="2000" b="0" i="0">
              <a:solidFill>
                <a:srgbClr val="FFFFFF"/>
              </a:solidFill>
              <a:effectLst/>
              <a:latin typeface="Söhne"/>
            </a:endParaRPr>
          </a:p>
          <a:p>
            <a:pPr marL="742950" lvl="1" indent="-285750">
              <a:buFont typeface="Arial" panose="020B0604020202020204" pitchFamily="34" charset="0"/>
              <a:buChar char="•"/>
            </a:pPr>
            <a:r>
              <a:rPr lang="en-US" sz="2000" b="0" i="0">
                <a:solidFill>
                  <a:srgbClr val="FFFFFF"/>
                </a:solidFill>
                <a:effectLst/>
                <a:latin typeface="Söhne"/>
              </a:rPr>
              <a:t>Analysis indicates a positive correlation between job level and average monthly income.</a:t>
            </a:r>
          </a:p>
          <a:p>
            <a:pPr marL="742950" lvl="1" indent="-285750">
              <a:buFont typeface="Arial" panose="020B0604020202020204" pitchFamily="34" charset="0"/>
              <a:buChar char="•"/>
            </a:pPr>
            <a:r>
              <a:rPr lang="en-US" sz="2000" b="0" i="0">
                <a:solidFill>
                  <a:srgbClr val="FFFFFF"/>
                </a:solidFill>
                <a:effectLst/>
                <a:latin typeface="Söhne"/>
              </a:rPr>
              <a:t>Higher job levels tend to correspond with higher earnings, influencing attrition decisions.</a:t>
            </a:r>
          </a:p>
          <a:p>
            <a:pPr marL="0" indent="0">
              <a:buNone/>
            </a:pPr>
            <a:endParaRPr lang="en-IN" sz="2000">
              <a:solidFill>
                <a:srgbClr val="FFFFFF"/>
              </a:solidFill>
            </a:endParaRPr>
          </a:p>
        </p:txBody>
      </p:sp>
      <p:pic>
        <p:nvPicPr>
          <p:cNvPr id="4" name="Picture 3" descr="A graph of blue squares&#10;&#10;Description automatically generated">
            <a:extLst>
              <a:ext uri="{FF2B5EF4-FFF2-40B4-BE49-F238E27FC236}">
                <a16:creationId xmlns:a16="http://schemas.microsoft.com/office/drawing/2014/main" id="{1EE3CF7D-FD19-BF7F-5D6C-2EAC93E8B765}"/>
              </a:ext>
            </a:extLst>
          </p:cNvPr>
          <p:cNvPicPr>
            <a:picLocks noChangeAspect="1"/>
          </p:cNvPicPr>
          <p:nvPr/>
        </p:nvPicPr>
        <p:blipFill>
          <a:blip r:embed="rId2"/>
          <a:stretch>
            <a:fillRect/>
          </a:stretch>
        </p:blipFill>
        <p:spPr>
          <a:xfrm>
            <a:off x="6005304" y="1738645"/>
            <a:ext cx="5407002" cy="3380708"/>
          </a:xfrm>
          <a:prstGeom prst="rect">
            <a:avLst/>
          </a:prstGeom>
        </p:spPr>
      </p:pic>
    </p:spTree>
    <p:extLst>
      <p:ext uri="{BB962C8B-B14F-4D97-AF65-F5344CB8AC3E}">
        <p14:creationId xmlns:p14="http://schemas.microsoft.com/office/powerpoint/2010/main" val="162724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E2B6-F055-46DF-CD3C-D2F6B642E563}"/>
              </a:ext>
            </a:extLst>
          </p:cNvPr>
          <p:cNvSpPr>
            <a:spLocks noGrp="1"/>
          </p:cNvSpPr>
          <p:nvPr>
            <p:ph type="title"/>
          </p:nvPr>
        </p:nvSpPr>
        <p:spPr>
          <a:xfrm>
            <a:off x="8079978" y="741391"/>
            <a:ext cx="3369234" cy="1616203"/>
          </a:xfrm>
        </p:spPr>
        <p:txBody>
          <a:bodyPr anchor="b">
            <a:normAutofit/>
          </a:bodyPr>
          <a:lstStyle/>
          <a:p>
            <a:r>
              <a:rPr lang="en-IN" sz="3200"/>
              <a:t>Discussions</a:t>
            </a:r>
          </a:p>
        </p:txBody>
      </p:sp>
      <p:pic>
        <p:nvPicPr>
          <p:cNvPr id="5" name="Picture 4" descr="Light bulb on yellow background with sketched light beams and cord">
            <a:extLst>
              <a:ext uri="{FF2B5EF4-FFF2-40B4-BE49-F238E27FC236}">
                <a16:creationId xmlns:a16="http://schemas.microsoft.com/office/drawing/2014/main" id="{16D39199-99D3-222F-1245-E9202F40ABAB}"/>
              </a:ext>
            </a:extLst>
          </p:cNvPr>
          <p:cNvPicPr>
            <a:picLocks noChangeAspect="1"/>
          </p:cNvPicPr>
          <p:nvPr/>
        </p:nvPicPr>
        <p:blipFill rotWithShape="1">
          <a:blip r:embed="rId2"/>
          <a:srcRect l="33727"/>
          <a:stretch/>
        </p:blipFill>
        <p:spPr>
          <a:xfrm>
            <a:off x="20" y="10"/>
            <a:ext cx="7390243"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A856BE21-ADFA-D3AD-33C3-70BF7571146F}"/>
              </a:ext>
            </a:extLst>
          </p:cNvPr>
          <p:cNvSpPr>
            <a:spLocks noGrp="1"/>
          </p:cNvSpPr>
          <p:nvPr>
            <p:ph idx="1"/>
          </p:nvPr>
        </p:nvSpPr>
        <p:spPr>
          <a:xfrm>
            <a:off x="8079978" y="2533476"/>
            <a:ext cx="3369234" cy="3447832"/>
          </a:xfrm>
        </p:spPr>
        <p:txBody>
          <a:bodyPr anchor="t">
            <a:normAutofit/>
          </a:bodyPr>
          <a:lstStyle/>
          <a:p>
            <a:pPr>
              <a:buFont typeface="Arial" panose="020B0604020202020204" pitchFamily="34" charset="0"/>
              <a:buChar char="•"/>
            </a:pPr>
            <a:r>
              <a:rPr lang="en-US" sz="1700" b="1" i="0">
                <a:effectLst/>
                <a:latin typeface="Söhne"/>
              </a:rPr>
              <a:t>Predictive Power of Model:</a:t>
            </a:r>
            <a:endParaRPr lang="en-US" sz="1700" b="0" i="0">
              <a:effectLst/>
              <a:latin typeface="Söhne"/>
            </a:endParaRPr>
          </a:p>
          <a:p>
            <a:pPr marL="742950" lvl="1" indent="-285750">
              <a:buFont typeface="Arial" panose="020B0604020202020204" pitchFamily="34" charset="0"/>
              <a:buChar char="•"/>
            </a:pPr>
            <a:r>
              <a:rPr lang="en-US" sz="1700" b="0" i="0">
                <a:effectLst/>
                <a:latin typeface="Söhne"/>
              </a:rPr>
              <a:t>Key predictors identified: job satisfaction, work-life balance, years since last promotion.</a:t>
            </a:r>
          </a:p>
          <a:p>
            <a:pPr>
              <a:buFont typeface="Arial" panose="020B0604020202020204" pitchFamily="34" charset="0"/>
              <a:buChar char="•"/>
            </a:pPr>
            <a:r>
              <a:rPr lang="en-US" sz="1700" b="1" i="0">
                <a:effectLst/>
                <a:latin typeface="Söhne"/>
              </a:rPr>
              <a:t>Model's Practical Application:</a:t>
            </a:r>
            <a:endParaRPr lang="en-US" sz="1700" b="0" i="0">
              <a:effectLst/>
              <a:latin typeface="Söhne"/>
            </a:endParaRPr>
          </a:p>
          <a:p>
            <a:pPr marL="742950" lvl="1" indent="-285750">
              <a:buFont typeface="Arial" panose="020B0604020202020204" pitchFamily="34" charset="0"/>
              <a:buChar char="•"/>
            </a:pPr>
            <a:r>
              <a:rPr lang="en-US" sz="1700" b="0" i="0">
                <a:effectLst/>
                <a:latin typeface="Söhne"/>
              </a:rPr>
              <a:t>Strong predictive accuracy for non-attrition cases.</a:t>
            </a:r>
          </a:p>
          <a:p>
            <a:pPr marL="742950" lvl="1" indent="-285750">
              <a:buFont typeface="Arial" panose="020B0604020202020204" pitchFamily="34" charset="0"/>
              <a:buChar char="•"/>
            </a:pPr>
            <a:r>
              <a:rPr lang="en-US" sz="1700" b="0" i="0">
                <a:effectLst/>
                <a:latin typeface="Söhne"/>
              </a:rPr>
              <a:t>Importance of balancing predictive precision with the ability to detect at-risk employees.</a:t>
            </a:r>
          </a:p>
          <a:p>
            <a:endParaRPr lang="en-IN" sz="1700"/>
          </a:p>
        </p:txBody>
      </p:sp>
    </p:spTree>
    <p:extLst>
      <p:ext uri="{BB962C8B-B14F-4D97-AF65-F5344CB8AC3E}">
        <p14:creationId xmlns:p14="http://schemas.microsoft.com/office/powerpoint/2010/main" val="3611387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698</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Söhne</vt:lpstr>
      <vt:lpstr>Symbol</vt:lpstr>
      <vt:lpstr>Times New Roman</vt:lpstr>
      <vt:lpstr>Office Theme</vt:lpstr>
      <vt:lpstr>Employee Analysis: Employee Satisfaction, Attrition, &amp; Compensation</vt:lpstr>
      <vt:lpstr>Executive Summary</vt:lpstr>
      <vt:lpstr>Introduction</vt:lpstr>
      <vt:lpstr>Literature Review</vt:lpstr>
      <vt:lpstr>Methodology</vt:lpstr>
      <vt:lpstr>Regression Analysis and Predictive Modelling: </vt:lpstr>
      <vt:lpstr>Data Analysis &amp; Visualizations</vt:lpstr>
      <vt:lpstr>Insights and Implications</vt:lpstr>
      <vt:lpstr>Discussions</vt:lpstr>
      <vt:lpstr>Data Collection &amp; Analysis Process</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Analysis: Employee Satisfaction, Attrition, &amp; Compensation</dc:title>
  <dc:creator>Bhavani Sankar Imadabathuni</dc:creator>
  <cp:lastModifiedBy>Bhavani Sankar Imadabathuni</cp:lastModifiedBy>
  <cp:revision>1</cp:revision>
  <dcterms:created xsi:type="dcterms:W3CDTF">2023-12-04T21:40:03Z</dcterms:created>
  <dcterms:modified xsi:type="dcterms:W3CDTF">2023-12-04T23:24:14Z</dcterms:modified>
</cp:coreProperties>
</file>