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B5E50-EDA0-45A0-803E-E2F0BE38160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983B20-0659-4B46-9D7E-8A497DE67D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 conclusion, our Tic-Tac-Toe game project has been a journey of creativity, problem-solving, and collaborative effort.</a:t>
          </a:r>
          <a:endParaRPr lang="en-US"/>
        </a:p>
      </dgm:t>
    </dgm:pt>
    <dgm:pt modelId="{331F155A-2126-4F17-BB4E-DF2F331EB92E}" type="parTrans" cxnId="{3B4D35BC-D092-4BB4-8A61-2B61CCC3FE3D}">
      <dgm:prSet/>
      <dgm:spPr/>
      <dgm:t>
        <a:bodyPr/>
        <a:lstStyle/>
        <a:p>
          <a:endParaRPr lang="en-US"/>
        </a:p>
      </dgm:t>
    </dgm:pt>
    <dgm:pt modelId="{F5C32C2F-2778-4FF3-961F-A4A85BCEEE78}" type="sibTrans" cxnId="{3B4D35BC-D092-4BB4-8A61-2B61CCC3FE3D}">
      <dgm:prSet/>
      <dgm:spPr/>
      <dgm:t>
        <a:bodyPr/>
        <a:lstStyle/>
        <a:p>
          <a:endParaRPr lang="en-US"/>
        </a:p>
      </dgm:t>
    </dgm:pt>
    <dgm:pt modelId="{D709077A-4466-434C-BBA9-485B117C94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We successfully developed a functional and enjoyable game that features a player-versus-computer mode with an AI opponent powered by the Minimax algorithm.</a:t>
          </a:r>
          <a:endParaRPr lang="en-US"/>
        </a:p>
      </dgm:t>
    </dgm:pt>
    <dgm:pt modelId="{7F81ADED-6570-4449-933D-EA6522DC33D1}" type="parTrans" cxnId="{0F05C2D5-773A-4DA5-A833-245DDC580588}">
      <dgm:prSet/>
      <dgm:spPr/>
      <dgm:t>
        <a:bodyPr/>
        <a:lstStyle/>
        <a:p>
          <a:endParaRPr lang="en-US"/>
        </a:p>
      </dgm:t>
    </dgm:pt>
    <dgm:pt modelId="{132D7945-DF8C-4421-9B84-8E487A427423}" type="sibTrans" cxnId="{0F05C2D5-773A-4DA5-A833-245DDC580588}">
      <dgm:prSet/>
      <dgm:spPr/>
      <dgm:t>
        <a:bodyPr/>
        <a:lstStyle/>
        <a:p>
          <a:endParaRPr lang="en-US"/>
        </a:p>
      </dgm:t>
    </dgm:pt>
    <dgm:pt modelId="{BCAAEA48-AE92-4F4B-864D-465E814217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Our graphic-based user interface enhances accessibility and ensures an intuitive gaming experience.</a:t>
          </a:r>
          <a:endParaRPr lang="en-US"/>
        </a:p>
      </dgm:t>
    </dgm:pt>
    <dgm:pt modelId="{80E44F99-2968-411E-99BB-BCF84E4A8818}" type="parTrans" cxnId="{E2C11276-6DF0-41C0-AF33-3B7B08B69CD1}">
      <dgm:prSet/>
      <dgm:spPr/>
      <dgm:t>
        <a:bodyPr/>
        <a:lstStyle/>
        <a:p>
          <a:endParaRPr lang="en-US"/>
        </a:p>
      </dgm:t>
    </dgm:pt>
    <dgm:pt modelId="{A6DC3DDD-8CB5-4A82-A63A-D057A81079B2}" type="sibTrans" cxnId="{E2C11276-6DF0-41C0-AF33-3B7B08B69CD1}">
      <dgm:prSet/>
      <dgm:spPr/>
      <dgm:t>
        <a:bodyPr/>
        <a:lstStyle/>
        <a:p>
          <a:endParaRPr lang="en-US"/>
        </a:p>
      </dgm:t>
    </dgm:pt>
    <dgm:pt modelId="{B73B82F2-6207-4014-A3DE-48F5B0894C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This project allowed us to apply our programming skills, explore AI algorithms, and design user-friendly interfaces.</a:t>
          </a:r>
          <a:endParaRPr lang="en-US"/>
        </a:p>
      </dgm:t>
    </dgm:pt>
    <dgm:pt modelId="{1A2E5A5D-669A-4DE7-BF96-65B1834DB937}" type="parTrans" cxnId="{D3749E5E-FA16-426E-8396-F7058B05D172}">
      <dgm:prSet/>
      <dgm:spPr/>
      <dgm:t>
        <a:bodyPr/>
        <a:lstStyle/>
        <a:p>
          <a:endParaRPr lang="en-US"/>
        </a:p>
      </dgm:t>
    </dgm:pt>
    <dgm:pt modelId="{4FE1E87B-60AA-41F3-BE67-820D86013315}" type="sibTrans" cxnId="{D3749E5E-FA16-426E-8396-F7058B05D172}">
      <dgm:prSet/>
      <dgm:spPr/>
      <dgm:t>
        <a:bodyPr/>
        <a:lstStyle/>
        <a:p>
          <a:endParaRPr lang="en-US"/>
        </a:p>
      </dgm:t>
    </dgm:pt>
    <dgm:pt modelId="{931151DE-218D-4EF8-856A-CEF1B008D3EE}" type="pres">
      <dgm:prSet presAssocID="{BE2B5E50-EDA0-45A0-803E-E2F0BE381601}" presName="root" presStyleCnt="0">
        <dgm:presLayoutVars>
          <dgm:dir/>
          <dgm:resizeHandles val="exact"/>
        </dgm:presLayoutVars>
      </dgm:prSet>
      <dgm:spPr/>
    </dgm:pt>
    <dgm:pt modelId="{6F5D74AB-89B8-42D1-BAA8-5724D4FF9FF2}" type="pres">
      <dgm:prSet presAssocID="{28983B20-0659-4B46-9D7E-8A497DE67D20}" presName="compNode" presStyleCnt="0"/>
      <dgm:spPr/>
    </dgm:pt>
    <dgm:pt modelId="{036C95FD-7F6C-46E0-B00A-4456BF8B5777}" type="pres">
      <dgm:prSet presAssocID="{28983B20-0659-4B46-9D7E-8A497DE67D20}" presName="bgRect" presStyleLbl="bgShp" presStyleIdx="0" presStyleCnt="4"/>
      <dgm:spPr/>
    </dgm:pt>
    <dgm:pt modelId="{4CDF3A8A-FD73-4D67-B5AE-60574CEC3ABE}" type="pres">
      <dgm:prSet presAssocID="{28983B20-0659-4B46-9D7E-8A497DE67D20}" presName="iconRect" presStyleLbl="node1" presStyleIdx="0" presStyleCnt="4" custLinFactNeighborX="-11120" custLinFactNeighborY="18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074B5C4-C4FD-44D3-A93F-629709B660D3}" type="pres">
      <dgm:prSet presAssocID="{28983B20-0659-4B46-9D7E-8A497DE67D20}" presName="spaceRect" presStyleCnt="0"/>
      <dgm:spPr/>
    </dgm:pt>
    <dgm:pt modelId="{2ED01A13-31AE-4538-A694-866BFF1FE5EF}" type="pres">
      <dgm:prSet presAssocID="{28983B20-0659-4B46-9D7E-8A497DE67D20}" presName="parTx" presStyleLbl="revTx" presStyleIdx="0" presStyleCnt="4">
        <dgm:presLayoutVars>
          <dgm:chMax val="0"/>
          <dgm:chPref val="0"/>
        </dgm:presLayoutVars>
      </dgm:prSet>
      <dgm:spPr/>
    </dgm:pt>
    <dgm:pt modelId="{819109BA-8D7D-4BC7-8EAC-D54F322942D8}" type="pres">
      <dgm:prSet presAssocID="{F5C32C2F-2778-4FF3-961F-A4A85BCEEE78}" presName="sibTrans" presStyleCnt="0"/>
      <dgm:spPr/>
    </dgm:pt>
    <dgm:pt modelId="{F2E22A44-59F4-44E7-914A-A230E20AC9BD}" type="pres">
      <dgm:prSet presAssocID="{D709077A-4466-434C-BBA9-485B117C943B}" presName="compNode" presStyleCnt="0"/>
      <dgm:spPr/>
    </dgm:pt>
    <dgm:pt modelId="{C6E6FEC2-4F73-48D1-9AAE-1B4A100FD5F9}" type="pres">
      <dgm:prSet presAssocID="{D709077A-4466-434C-BBA9-485B117C943B}" presName="bgRect" presStyleLbl="bgShp" presStyleIdx="1" presStyleCnt="4"/>
      <dgm:spPr/>
    </dgm:pt>
    <dgm:pt modelId="{9C7EA413-07D5-4F5F-B1FE-4F9CF2EE3F67}" type="pres">
      <dgm:prSet presAssocID="{D709077A-4466-434C-BBA9-485B117C94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18B2936-2D3A-461E-A70D-896A98413392}" type="pres">
      <dgm:prSet presAssocID="{D709077A-4466-434C-BBA9-485B117C943B}" presName="spaceRect" presStyleCnt="0"/>
      <dgm:spPr/>
    </dgm:pt>
    <dgm:pt modelId="{2D8FBF03-BDBF-42FC-8A53-FAFADD2E0D4D}" type="pres">
      <dgm:prSet presAssocID="{D709077A-4466-434C-BBA9-485B117C943B}" presName="parTx" presStyleLbl="revTx" presStyleIdx="1" presStyleCnt="4">
        <dgm:presLayoutVars>
          <dgm:chMax val="0"/>
          <dgm:chPref val="0"/>
        </dgm:presLayoutVars>
      </dgm:prSet>
      <dgm:spPr/>
    </dgm:pt>
    <dgm:pt modelId="{40743C14-CA8E-42EC-9EB3-28E2A5B781F1}" type="pres">
      <dgm:prSet presAssocID="{132D7945-DF8C-4421-9B84-8E487A427423}" presName="sibTrans" presStyleCnt="0"/>
      <dgm:spPr/>
    </dgm:pt>
    <dgm:pt modelId="{ECD23151-B734-4727-883F-CFE8E7ED5A4B}" type="pres">
      <dgm:prSet presAssocID="{BCAAEA48-AE92-4F4B-864D-465E81421713}" presName="compNode" presStyleCnt="0"/>
      <dgm:spPr/>
    </dgm:pt>
    <dgm:pt modelId="{53400D41-44A4-43DC-BAF8-217C5B6B710A}" type="pres">
      <dgm:prSet presAssocID="{BCAAEA48-AE92-4F4B-864D-465E81421713}" presName="bgRect" presStyleLbl="bgShp" presStyleIdx="2" presStyleCnt="4"/>
      <dgm:spPr/>
    </dgm:pt>
    <dgm:pt modelId="{8059C212-3D27-480D-9FDF-C5420BF74628}" type="pres">
      <dgm:prSet presAssocID="{BCAAEA48-AE92-4F4B-864D-465E814217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A6AADC89-05EA-4BB2-8801-B2F5B0D849D4}" type="pres">
      <dgm:prSet presAssocID="{BCAAEA48-AE92-4F4B-864D-465E81421713}" presName="spaceRect" presStyleCnt="0"/>
      <dgm:spPr/>
    </dgm:pt>
    <dgm:pt modelId="{16FC3076-2935-4419-B4D9-D9D2370ACC19}" type="pres">
      <dgm:prSet presAssocID="{BCAAEA48-AE92-4F4B-864D-465E81421713}" presName="parTx" presStyleLbl="revTx" presStyleIdx="2" presStyleCnt="4">
        <dgm:presLayoutVars>
          <dgm:chMax val="0"/>
          <dgm:chPref val="0"/>
        </dgm:presLayoutVars>
      </dgm:prSet>
      <dgm:spPr/>
    </dgm:pt>
    <dgm:pt modelId="{78BE7DAD-61FC-44AE-9D54-FC2F176ED3E9}" type="pres">
      <dgm:prSet presAssocID="{A6DC3DDD-8CB5-4A82-A63A-D057A81079B2}" presName="sibTrans" presStyleCnt="0"/>
      <dgm:spPr/>
    </dgm:pt>
    <dgm:pt modelId="{4988FA13-CF0D-42D2-90A8-460BB3CEA2AE}" type="pres">
      <dgm:prSet presAssocID="{B73B82F2-6207-4014-A3DE-48F5B0894C74}" presName="compNode" presStyleCnt="0"/>
      <dgm:spPr/>
    </dgm:pt>
    <dgm:pt modelId="{39146A69-3517-4142-BC34-762DC7C19837}" type="pres">
      <dgm:prSet presAssocID="{B73B82F2-6207-4014-A3DE-48F5B0894C74}" presName="bgRect" presStyleLbl="bgShp" presStyleIdx="3" presStyleCnt="4"/>
      <dgm:spPr/>
    </dgm:pt>
    <dgm:pt modelId="{738CFBF7-0E7A-477B-86AB-BF56E52C0307}" type="pres">
      <dgm:prSet presAssocID="{B73B82F2-6207-4014-A3DE-48F5B0894C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52F72B3-CD5D-4E2F-BC55-2EEE9FF3C6AE}" type="pres">
      <dgm:prSet presAssocID="{B73B82F2-6207-4014-A3DE-48F5B0894C74}" presName="spaceRect" presStyleCnt="0"/>
      <dgm:spPr/>
    </dgm:pt>
    <dgm:pt modelId="{D27D22E2-877A-4784-818B-A8B4234BE4F5}" type="pres">
      <dgm:prSet presAssocID="{B73B82F2-6207-4014-A3DE-48F5B0894C7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102B05D-8D8C-4BD9-B0CD-51077B118009}" type="presOf" srcId="{BE2B5E50-EDA0-45A0-803E-E2F0BE381601}" destId="{931151DE-218D-4EF8-856A-CEF1B008D3EE}" srcOrd="0" destOrd="0" presId="urn:microsoft.com/office/officeart/2018/2/layout/IconVerticalSolidList"/>
    <dgm:cxn modelId="{D3749E5E-FA16-426E-8396-F7058B05D172}" srcId="{BE2B5E50-EDA0-45A0-803E-E2F0BE381601}" destId="{B73B82F2-6207-4014-A3DE-48F5B0894C74}" srcOrd="3" destOrd="0" parTransId="{1A2E5A5D-669A-4DE7-BF96-65B1834DB937}" sibTransId="{4FE1E87B-60AA-41F3-BE67-820D86013315}"/>
    <dgm:cxn modelId="{44A00349-36C6-44F7-B63C-886433B31829}" type="presOf" srcId="{BCAAEA48-AE92-4F4B-864D-465E81421713}" destId="{16FC3076-2935-4419-B4D9-D9D2370ACC19}" srcOrd="0" destOrd="0" presId="urn:microsoft.com/office/officeart/2018/2/layout/IconVerticalSolidList"/>
    <dgm:cxn modelId="{E2C11276-6DF0-41C0-AF33-3B7B08B69CD1}" srcId="{BE2B5E50-EDA0-45A0-803E-E2F0BE381601}" destId="{BCAAEA48-AE92-4F4B-864D-465E81421713}" srcOrd="2" destOrd="0" parTransId="{80E44F99-2968-411E-99BB-BCF84E4A8818}" sibTransId="{A6DC3DDD-8CB5-4A82-A63A-D057A81079B2}"/>
    <dgm:cxn modelId="{6E9CBC77-6542-440A-9CDC-8E46ED29A116}" type="presOf" srcId="{B73B82F2-6207-4014-A3DE-48F5B0894C74}" destId="{D27D22E2-877A-4784-818B-A8B4234BE4F5}" srcOrd="0" destOrd="0" presId="urn:microsoft.com/office/officeart/2018/2/layout/IconVerticalSolidList"/>
    <dgm:cxn modelId="{3E39BB8C-6D9A-4E60-960E-464A38140457}" type="presOf" srcId="{D709077A-4466-434C-BBA9-485B117C943B}" destId="{2D8FBF03-BDBF-42FC-8A53-FAFADD2E0D4D}" srcOrd="0" destOrd="0" presId="urn:microsoft.com/office/officeart/2018/2/layout/IconVerticalSolidList"/>
    <dgm:cxn modelId="{EDD9BF99-E320-4B88-AB30-B993986198DD}" type="presOf" srcId="{28983B20-0659-4B46-9D7E-8A497DE67D20}" destId="{2ED01A13-31AE-4538-A694-866BFF1FE5EF}" srcOrd="0" destOrd="0" presId="urn:microsoft.com/office/officeart/2018/2/layout/IconVerticalSolidList"/>
    <dgm:cxn modelId="{3B4D35BC-D092-4BB4-8A61-2B61CCC3FE3D}" srcId="{BE2B5E50-EDA0-45A0-803E-E2F0BE381601}" destId="{28983B20-0659-4B46-9D7E-8A497DE67D20}" srcOrd="0" destOrd="0" parTransId="{331F155A-2126-4F17-BB4E-DF2F331EB92E}" sibTransId="{F5C32C2F-2778-4FF3-961F-A4A85BCEEE78}"/>
    <dgm:cxn modelId="{0F05C2D5-773A-4DA5-A833-245DDC580588}" srcId="{BE2B5E50-EDA0-45A0-803E-E2F0BE381601}" destId="{D709077A-4466-434C-BBA9-485B117C943B}" srcOrd="1" destOrd="0" parTransId="{7F81ADED-6570-4449-933D-EA6522DC33D1}" sibTransId="{132D7945-DF8C-4421-9B84-8E487A427423}"/>
    <dgm:cxn modelId="{F5F540F0-41E7-4472-A9EE-B0679377EAE9}" type="presParOf" srcId="{931151DE-218D-4EF8-856A-CEF1B008D3EE}" destId="{6F5D74AB-89B8-42D1-BAA8-5724D4FF9FF2}" srcOrd="0" destOrd="0" presId="urn:microsoft.com/office/officeart/2018/2/layout/IconVerticalSolidList"/>
    <dgm:cxn modelId="{47DAE992-D23A-47D8-A17D-767815BD1AB3}" type="presParOf" srcId="{6F5D74AB-89B8-42D1-BAA8-5724D4FF9FF2}" destId="{036C95FD-7F6C-46E0-B00A-4456BF8B5777}" srcOrd="0" destOrd="0" presId="urn:microsoft.com/office/officeart/2018/2/layout/IconVerticalSolidList"/>
    <dgm:cxn modelId="{8D0C0C90-CC42-4ECD-8CDA-3B155EF035DB}" type="presParOf" srcId="{6F5D74AB-89B8-42D1-BAA8-5724D4FF9FF2}" destId="{4CDF3A8A-FD73-4D67-B5AE-60574CEC3ABE}" srcOrd="1" destOrd="0" presId="urn:microsoft.com/office/officeart/2018/2/layout/IconVerticalSolidList"/>
    <dgm:cxn modelId="{739C3573-07F2-402C-92D2-64AC0F33CE97}" type="presParOf" srcId="{6F5D74AB-89B8-42D1-BAA8-5724D4FF9FF2}" destId="{F074B5C4-C4FD-44D3-A93F-629709B660D3}" srcOrd="2" destOrd="0" presId="urn:microsoft.com/office/officeart/2018/2/layout/IconVerticalSolidList"/>
    <dgm:cxn modelId="{7C49872A-791F-4DAD-B6B8-5047F28507A6}" type="presParOf" srcId="{6F5D74AB-89B8-42D1-BAA8-5724D4FF9FF2}" destId="{2ED01A13-31AE-4538-A694-866BFF1FE5EF}" srcOrd="3" destOrd="0" presId="urn:microsoft.com/office/officeart/2018/2/layout/IconVerticalSolidList"/>
    <dgm:cxn modelId="{B24A42F5-5422-4703-95DC-086F3C876FD4}" type="presParOf" srcId="{931151DE-218D-4EF8-856A-CEF1B008D3EE}" destId="{819109BA-8D7D-4BC7-8EAC-D54F322942D8}" srcOrd="1" destOrd="0" presId="urn:microsoft.com/office/officeart/2018/2/layout/IconVerticalSolidList"/>
    <dgm:cxn modelId="{28D591F2-9E2B-48A5-8C71-1163B5147851}" type="presParOf" srcId="{931151DE-218D-4EF8-856A-CEF1B008D3EE}" destId="{F2E22A44-59F4-44E7-914A-A230E20AC9BD}" srcOrd="2" destOrd="0" presId="urn:microsoft.com/office/officeart/2018/2/layout/IconVerticalSolidList"/>
    <dgm:cxn modelId="{E4315E05-715B-40E2-BBF2-BB79FD8518C7}" type="presParOf" srcId="{F2E22A44-59F4-44E7-914A-A230E20AC9BD}" destId="{C6E6FEC2-4F73-48D1-9AAE-1B4A100FD5F9}" srcOrd="0" destOrd="0" presId="urn:microsoft.com/office/officeart/2018/2/layout/IconVerticalSolidList"/>
    <dgm:cxn modelId="{2C9711E2-4967-4AF5-B1D6-F7654E1EE333}" type="presParOf" srcId="{F2E22A44-59F4-44E7-914A-A230E20AC9BD}" destId="{9C7EA413-07D5-4F5F-B1FE-4F9CF2EE3F67}" srcOrd="1" destOrd="0" presId="urn:microsoft.com/office/officeart/2018/2/layout/IconVerticalSolidList"/>
    <dgm:cxn modelId="{98D1EBBD-576A-4298-8679-A8FBC93FB007}" type="presParOf" srcId="{F2E22A44-59F4-44E7-914A-A230E20AC9BD}" destId="{C18B2936-2D3A-461E-A70D-896A98413392}" srcOrd="2" destOrd="0" presId="urn:microsoft.com/office/officeart/2018/2/layout/IconVerticalSolidList"/>
    <dgm:cxn modelId="{1E0FA4C3-8662-4DFA-ABD5-7641BA0643BB}" type="presParOf" srcId="{F2E22A44-59F4-44E7-914A-A230E20AC9BD}" destId="{2D8FBF03-BDBF-42FC-8A53-FAFADD2E0D4D}" srcOrd="3" destOrd="0" presId="urn:microsoft.com/office/officeart/2018/2/layout/IconVerticalSolidList"/>
    <dgm:cxn modelId="{6E1F7B29-67F0-4296-A9E0-B619F51C3FD8}" type="presParOf" srcId="{931151DE-218D-4EF8-856A-CEF1B008D3EE}" destId="{40743C14-CA8E-42EC-9EB3-28E2A5B781F1}" srcOrd="3" destOrd="0" presId="urn:microsoft.com/office/officeart/2018/2/layout/IconVerticalSolidList"/>
    <dgm:cxn modelId="{7B1BFDEA-F2A1-40A5-A3DE-6D03237E393F}" type="presParOf" srcId="{931151DE-218D-4EF8-856A-CEF1B008D3EE}" destId="{ECD23151-B734-4727-883F-CFE8E7ED5A4B}" srcOrd="4" destOrd="0" presId="urn:microsoft.com/office/officeart/2018/2/layout/IconVerticalSolidList"/>
    <dgm:cxn modelId="{70A88B87-D585-4A92-B8C7-125CBAD8A13F}" type="presParOf" srcId="{ECD23151-B734-4727-883F-CFE8E7ED5A4B}" destId="{53400D41-44A4-43DC-BAF8-217C5B6B710A}" srcOrd="0" destOrd="0" presId="urn:microsoft.com/office/officeart/2018/2/layout/IconVerticalSolidList"/>
    <dgm:cxn modelId="{691A4D5F-5045-4C33-9151-CDDC771A129D}" type="presParOf" srcId="{ECD23151-B734-4727-883F-CFE8E7ED5A4B}" destId="{8059C212-3D27-480D-9FDF-C5420BF74628}" srcOrd="1" destOrd="0" presId="urn:microsoft.com/office/officeart/2018/2/layout/IconVerticalSolidList"/>
    <dgm:cxn modelId="{4A5C3B1B-A872-4965-994A-A9E4A7CE0255}" type="presParOf" srcId="{ECD23151-B734-4727-883F-CFE8E7ED5A4B}" destId="{A6AADC89-05EA-4BB2-8801-B2F5B0D849D4}" srcOrd="2" destOrd="0" presId="urn:microsoft.com/office/officeart/2018/2/layout/IconVerticalSolidList"/>
    <dgm:cxn modelId="{FF0C17EE-9046-4647-BADC-B3625466DA79}" type="presParOf" srcId="{ECD23151-B734-4727-883F-CFE8E7ED5A4B}" destId="{16FC3076-2935-4419-B4D9-D9D2370ACC19}" srcOrd="3" destOrd="0" presId="urn:microsoft.com/office/officeart/2018/2/layout/IconVerticalSolidList"/>
    <dgm:cxn modelId="{6DA2B2C6-9239-4EE5-81B5-94C29A8A8D92}" type="presParOf" srcId="{931151DE-218D-4EF8-856A-CEF1B008D3EE}" destId="{78BE7DAD-61FC-44AE-9D54-FC2F176ED3E9}" srcOrd="5" destOrd="0" presId="urn:microsoft.com/office/officeart/2018/2/layout/IconVerticalSolidList"/>
    <dgm:cxn modelId="{BE892569-F5B2-4AFC-B01B-8F2FED66574C}" type="presParOf" srcId="{931151DE-218D-4EF8-856A-CEF1B008D3EE}" destId="{4988FA13-CF0D-42D2-90A8-460BB3CEA2AE}" srcOrd="6" destOrd="0" presId="urn:microsoft.com/office/officeart/2018/2/layout/IconVerticalSolidList"/>
    <dgm:cxn modelId="{441D3B4F-B051-43D3-9967-EEFF13FC990F}" type="presParOf" srcId="{4988FA13-CF0D-42D2-90A8-460BB3CEA2AE}" destId="{39146A69-3517-4142-BC34-762DC7C19837}" srcOrd="0" destOrd="0" presId="urn:microsoft.com/office/officeart/2018/2/layout/IconVerticalSolidList"/>
    <dgm:cxn modelId="{754E0484-F3A2-42F3-9474-7E597115EA03}" type="presParOf" srcId="{4988FA13-CF0D-42D2-90A8-460BB3CEA2AE}" destId="{738CFBF7-0E7A-477B-86AB-BF56E52C0307}" srcOrd="1" destOrd="0" presId="urn:microsoft.com/office/officeart/2018/2/layout/IconVerticalSolidList"/>
    <dgm:cxn modelId="{6CDAE8B7-F4D5-4CF6-8815-1F484C2C5D34}" type="presParOf" srcId="{4988FA13-CF0D-42D2-90A8-460BB3CEA2AE}" destId="{152F72B3-CD5D-4E2F-BC55-2EEE9FF3C6AE}" srcOrd="2" destOrd="0" presId="urn:microsoft.com/office/officeart/2018/2/layout/IconVerticalSolidList"/>
    <dgm:cxn modelId="{659B6C7F-E72B-4CBC-889D-7A8051A65C23}" type="presParOf" srcId="{4988FA13-CF0D-42D2-90A8-460BB3CEA2AE}" destId="{D27D22E2-877A-4784-818B-A8B4234BE4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C95FD-7F6C-46E0-B00A-4456BF8B5777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F3A8A-FD73-4D67-B5AE-60574CEC3ABE}">
      <dsp:nvSpPr>
        <dsp:cNvPr id="0" name=""/>
        <dsp:cNvSpPr/>
      </dsp:nvSpPr>
      <dsp:spPr>
        <a:xfrm>
          <a:off x="220901" y="217079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01A13-31AE-4538-A694-866BFF1FE5E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In conclusion, our Tic-Tac-Toe game project has been a journey of creativity, problem-solving, and collaborative effort.</a:t>
          </a:r>
          <a:endParaRPr lang="en-US" sz="2100" kern="1200"/>
        </a:p>
      </dsp:txBody>
      <dsp:txXfrm>
        <a:off x="1057183" y="1805"/>
        <a:ext cx="9458416" cy="915310"/>
      </dsp:txXfrm>
    </dsp:sp>
    <dsp:sp modelId="{C6E6FEC2-4F73-48D1-9AAE-1B4A100FD5F9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EA413-07D5-4F5F-B1FE-4F9CF2EE3F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FBF03-BDBF-42FC-8A53-FAFADD2E0D4D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We successfully developed a functional and enjoyable game that features a player-versus-computer mode with an AI opponent powered by the Minimax algorithm.</a:t>
          </a:r>
          <a:endParaRPr lang="en-US" sz="2100" kern="1200"/>
        </a:p>
      </dsp:txBody>
      <dsp:txXfrm>
        <a:off x="1057183" y="1145944"/>
        <a:ext cx="9458416" cy="915310"/>
      </dsp:txXfrm>
    </dsp:sp>
    <dsp:sp modelId="{53400D41-44A4-43DC-BAF8-217C5B6B710A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9C212-3D27-480D-9FDF-C5420BF7462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C3076-2935-4419-B4D9-D9D2370ACC19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Our graphic-based user interface enhances accessibility and ensures an intuitive gaming experience.</a:t>
          </a:r>
          <a:endParaRPr lang="en-US" sz="2100" kern="1200"/>
        </a:p>
      </dsp:txBody>
      <dsp:txXfrm>
        <a:off x="1057183" y="2290082"/>
        <a:ext cx="9458416" cy="915310"/>
      </dsp:txXfrm>
    </dsp:sp>
    <dsp:sp modelId="{39146A69-3517-4142-BC34-762DC7C19837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CFBF7-0E7A-477B-86AB-BF56E52C0307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D22E2-877A-4784-818B-A8B4234BE4F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This project allowed us to apply our programming skills, explore AI algorithms, and design user-friendly interfaces.</a:t>
          </a:r>
          <a:endParaRPr lang="en-US" sz="21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9194-553D-9764-2F88-1DEDBD1BA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B0B4B-82F0-11E6-E342-1D1B5793D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BEB40-E65A-20D9-815E-E6BF4B06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E167-C3AF-4E2E-92D4-E281DC0B3DF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3595-84FA-6866-EBB0-40842DE4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FB52D-6E1A-737F-F783-E18E028E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57B7-6292-4895-9962-1383738F2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02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4745-56A7-F718-C889-8D6B11F4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3F0A6-3595-0839-21E3-B2D554E6E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F158-43AD-64A1-7351-BC9054C2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E167-C3AF-4E2E-92D4-E281DC0B3DF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951F2-4B3D-D53B-89AD-4C1E822B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D3BD7-3372-5B39-61F9-773C95D8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57B7-6292-4895-9962-1383738F2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71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A0D47-5BEA-E3F4-7D33-4168F152E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EC052-30EF-610A-2B71-40D71B02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78291-3BCB-27CE-7D69-4666DE5A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E167-C3AF-4E2E-92D4-E281DC0B3DF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3F65-390E-653A-6DDB-0BDB003C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B50A-4091-EED0-C80F-18C83F50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57B7-6292-4895-9962-1383738F2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9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F2CC-2C24-E9BA-EE4C-BB10ED63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08F3A-4FCB-FA2A-354F-D1156F533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B213-C937-505E-B8BB-903A2817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E167-C3AF-4E2E-92D4-E281DC0B3DF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7F4E-FF98-BF03-64E4-DAC011BA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400C-6385-54FC-BEAF-34F19453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57B7-6292-4895-9962-1383738F2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53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251A-4719-4D93-2C13-0DCBC4D5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A7858-781C-F661-C24B-4C6B073B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8F838-C75C-E48E-5D2E-BA56547C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E167-C3AF-4E2E-92D4-E281DC0B3DF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EA58-D4DE-B45A-2E8C-9531C7C5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BEF0-FD6E-2A5E-3D67-B14AADBD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57B7-6292-4895-9962-1383738F2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9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3A2B-664D-A12F-57C7-D948E910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2C55-854C-A85E-123A-43E606FA8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88175-A136-6049-36BC-35246E1AB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72EFE-19D5-54BA-F07B-A8785738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E167-C3AF-4E2E-92D4-E281DC0B3DF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5565E-F418-9933-D9AF-6EE1734E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9B4C-AE67-6CAB-7DC8-F314FD33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57B7-6292-4895-9962-1383738F2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6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2732-64DB-A7D4-560A-2EABABC1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3805E-ADF2-8B41-2E1C-06293272C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495CE-D167-C0FD-21D2-11BC74EB9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99DD4-EFBC-8F6E-BD4B-AED817F19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70CD7-3497-CDE5-AF5C-0B8B04817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735DE-814F-6E10-CC33-DDA0869E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E167-C3AF-4E2E-92D4-E281DC0B3DF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EECC9-9495-C85A-FBF4-12B55227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229C6-BE3D-022C-BAF4-22A7F4ED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57B7-6292-4895-9962-1383738F2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0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3414-8090-C030-1226-062A5B66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C03B9-A46F-BAFC-C11D-93F8F5A2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E167-C3AF-4E2E-92D4-E281DC0B3DF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5A496-8898-53F2-E7B4-BA378DB9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B46DC-4AE8-2C6E-5EFA-E593DA43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57B7-6292-4895-9962-1383738F2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6855B-DE56-2E3F-843F-DFE2E90D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E167-C3AF-4E2E-92D4-E281DC0B3DF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45CE9-036E-4EB0-D7EF-49877442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83633-79E1-A99B-322E-6E981042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57B7-6292-4895-9962-1383738F2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3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6512-0F3B-E2AF-E3BA-986E0561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BB35-2F8C-20D6-C56F-FC7637694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EFCFA-E615-53E5-ED10-6978D5933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0028E-5736-D24F-CA37-8D80D6CE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E167-C3AF-4E2E-92D4-E281DC0B3DF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10ADC-773F-AB61-0DAA-5368C0F5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4AE12-DD1E-6889-F63E-8B419E3A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57B7-6292-4895-9962-1383738F2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214A-17F2-6134-36E4-A01693BD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86B36-692B-0E1B-DE8F-5F535E874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AD96D-8BF5-076D-958C-75618659F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77A55-0A87-DCEF-631E-54B01A51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E167-C3AF-4E2E-92D4-E281DC0B3DF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CEE50-E652-4A5E-3EFB-36BA92E0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181CA-C717-29FF-6736-D10BC1E0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57B7-6292-4895-9962-1383738F2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85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68CF7-516B-9557-FEC0-9F05405D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A3722-7871-0535-BBBE-F60D4BB6A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97B2-4768-1238-861D-79B25A1A8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E167-C3AF-4E2E-92D4-E281DC0B3DF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0E32-D0ED-D79B-B021-68890DB51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8C930-7EF4-4A40-E572-57924C5E0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57B7-6292-4895-9962-1383738F2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3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FF38-C5A9-B79E-7E7E-06E097154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251" y="714621"/>
            <a:ext cx="3445167" cy="3901454"/>
          </a:xfrm>
        </p:spPr>
        <p:txBody>
          <a:bodyPr anchor="t">
            <a:normAutofit/>
          </a:bodyPr>
          <a:lstStyle/>
          <a:p>
            <a:pPr algn="l"/>
            <a:r>
              <a:rPr lang="en-IN" sz="3200"/>
              <a:t>Tic-Tac-Toe Game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5906-08FE-6B42-9E7F-0655EB54D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51" y="5455664"/>
            <a:ext cx="3545060" cy="764170"/>
          </a:xfrm>
        </p:spPr>
        <p:txBody>
          <a:bodyPr anchor="t">
            <a:normAutofit/>
          </a:bodyPr>
          <a:lstStyle/>
          <a:p>
            <a:pPr algn="l"/>
            <a:r>
              <a:rPr lang="en-US" sz="1800"/>
              <a:t>Building a Python Game Application</a:t>
            </a:r>
            <a:endParaRPr lang="en-IN" sz="1800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A3CC7EA7-7D6B-BC27-AA15-3A91350B1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1" r="8572"/>
          <a:stretch/>
        </p:blipFill>
        <p:spPr>
          <a:xfrm>
            <a:off x="20" y="-3"/>
            <a:ext cx="7576437" cy="685799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518188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1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AABE2-EB7F-B82F-CE83-EECF78EE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Visualization - Player Wins and Draws</a:t>
            </a:r>
            <a:endParaRPr lang="en-IN" sz="3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3CF0-44E9-E38C-622E-569690276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We have visualized the game's outcomes to offer a clear view of player performance. The bar chart below illustrates:"</a:t>
            </a:r>
          </a:p>
          <a:p>
            <a:pPr lvl="1"/>
            <a:r>
              <a:rPr lang="en-US" sz="2000"/>
              <a:t>Player X Wins: Represented in red bars.</a:t>
            </a:r>
          </a:p>
          <a:p>
            <a:pPr lvl="1"/>
            <a:r>
              <a:rPr lang="en-US" sz="2000"/>
              <a:t>Player O Wins: Represented in blue bars.</a:t>
            </a:r>
          </a:p>
          <a:p>
            <a:pPr lvl="1"/>
            <a:r>
              <a:rPr lang="en-US" sz="2000"/>
              <a:t>Draws: Represented in green bars.</a:t>
            </a:r>
          </a:p>
          <a:p>
            <a:pPr lvl="1"/>
            <a:endParaRPr lang="en-US" sz="2000"/>
          </a:p>
          <a:p>
            <a:pPr lvl="1"/>
            <a:endParaRPr lang="en-IN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4D2A-0CDB-7EC7-C8F7-AEE944635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12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9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A727B-8294-3340-FE56-F0A4F9C9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/>
              <a:t>Visualization - Game Outcomes Distribution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A0839-363B-BDFC-D6C6-A3F95BA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To provide a holistic view of game outcomes, we've created a pie chart displaying the distribution of results:"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• Player X Wins: Shown in 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Player O Wins: Shown in blue.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Draws: Shown in green.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This visualization helps players understand the balance between wins and draws in the game.</a:t>
            </a:r>
          </a:p>
          <a:p>
            <a:endParaRPr lang="en-IN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8C951-4248-9760-ABBA-96AE089B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86850"/>
            <a:ext cx="5150277" cy="330905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1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04ADF-CEED-B6CE-F13D-8D8822F1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IN" sz="4000"/>
              <a:t> Game Flow - Player's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3853-D72F-AD8E-4213-0C858AFD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Let's take a closer look at the game flow during a player's turn:</a:t>
            </a:r>
          </a:p>
          <a:p>
            <a:pPr marL="0" indent="0">
              <a:buNone/>
            </a:pPr>
            <a:endParaRPr lang="en-US" sz="2000"/>
          </a:p>
          <a:p>
            <a:pPr lvl="1"/>
            <a:r>
              <a:rPr lang="en-US" sz="2000"/>
              <a:t>Player's Move: During their turn, players click on an empty cell on the game board to place their symbol ('X' or 'O').</a:t>
            </a:r>
          </a:p>
          <a:p>
            <a:pPr lvl="1"/>
            <a:r>
              <a:rPr lang="en-US" sz="2000"/>
              <a:t>Win Conditions: The game continuously checks for win conditions after each move, ensuring a fair and competitive experience.</a:t>
            </a:r>
            <a:endParaRPr lang="en-IN" sz="2000"/>
          </a:p>
        </p:txBody>
      </p:sp>
      <p:pic>
        <p:nvPicPr>
          <p:cNvPr id="14" name="Picture 13" descr="Pieces on carrom board">
            <a:extLst>
              <a:ext uri="{FF2B5EF4-FFF2-40B4-BE49-F238E27FC236}">
                <a16:creationId xmlns:a16="http://schemas.microsoft.com/office/drawing/2014/main" id="{FEE17553-4A7A-9074-1AE4-77F37A9F7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4" r="2339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690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E31220AE-3E0A-49B2-F41B-582E7E579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3" r="2486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2EA07-4BB4-52F9-8A45-AF43CDEE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/>
              <a:t>Game Flow - Computer's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D247-2380-6443-9A63-5558A38E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When playing against our AI-powered computer, here's what happens during the computer's turn:</a:t>
            </a:r>
          </a:p>
          <a:p>
            <a:pPr marL="0" indent="0">
              <a:buNone/>
            </a:pPr>
            <a:endParaRPr lang="en-US" sz="2000"/>
          </a:p>
          <a:p>
            <a:pPr lvl="1"/>
            <a:r>
              <a:rPr lang="en-US" sz="2000"/>
              <a:t>Minimax Algorithm: The computer utilizes the minimax algorithm to make strategic decisions."</a:t>
            </a:r>
          </a:p>
          <a:p>
            <a:pPr lvl="1"/>
            <a:r>
              <a:rPr lang="en-US" sz="2000"/>
              <a:t>Strategic Moves: The AI evaluates possible moves, aiming to maximize its chances of winning or forcing a draw.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11955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CEDD5-8638-C4CB-621F-8C0FB1D0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Restart and Exit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E7EDD800-04E2-E344-2EF7-F2BBDF4E5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5" r="3130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981F-7878-F8E5-2EC0-50636272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For convenience and flexibility, our game offers the following options:</a:t>
            </a:r>
          </a:p>
          <a:p>
            <a:pPr marL="0" indent="0">
              <a:buNone/>
            </a:pPr>
            <a:endParaRPr lang="en-US" sz="2200"/>
          </a:p>
          <a:p>
            <a:pPr lvl="1"/>
            <a:r>
              <a:rPr lang="en-US" sz="2200"/>
              <a:t>Restart: Press the 'r' key at any time to reset the game and begin a new round."</a:t>
            </a:r>
          </a:p>
          <a:p>
            <a:pPr lvl="1"/>
            <a:r>
              <a:rPr lang="en-US" sz="2200"/>
              <a:t>Exit: To close the application, simply press the 'e' key. This feature ensures a hassle-free gaming experience.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124472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27C907B7-245E-02FD-C010-F991ECDDB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865" b="786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70B32-5FF2-CB0F-1B0C-E64CB38E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76C5-09F6-1263-A588-AC5BE5B7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rgbClr val="FFFFFF"/>
                </a:solidFill>
                <a:effectLst/>
                <a:latin typeface="Söhne"/>
              </a:rPr>
              <a:t>Our project encompasses several key deliverables that contribute to the successful implementation of the Tic-Tac-Toe game and enhance the user experience:</a:t>
            </a:r>
          </a:p>
          <a:p>
            <a:pPr lvl="1"/>
            <a:r>
              <a:rPr lang="en-US" sz="1700" b="1" i="0">
                <a:solidFill>
                  <a:srgbClr val="FFFFFF"/>
                </a:solidFill>
                <a:effectLst/>
                <a:latin typeface="Söhne"/>
              </a:rPr>
              <a:t>Source Code:</a:t>
            </a:r>
            <a:r>
              <a:rPr lang="en-US" sz="1700" b="0" i="0">
                <a:solidFill>
                  <a:srgbClr val="FFFFFF"/>
                </a:solidFill>
                <a:effectLst/>
                <a:latin typeface="Söhne"/>
              </a:rPr>
              <a:t> We provide complete and well-documented Python source code for the Tic-Tac-Toe game. This includes the implementation of the Minimax algorithm for the AI player.</a:t>
            </a:r>
          </a:p>
          <a:p>
            <a:pPr lvl="1"/>
            <a:r>
              <a:rPr lang="en-US" sz="1700" b="1" i="0">
                <a:solidFill>
                  <a:srgbClr val="FFFFFF"/>
                </a:solidFill>
                <a:effectLst/>
                <a:latin typeface="Söhne"/>
              </a:rPr>
              <a:t>Executable Version:</a:t>
            </a:r>
            <a:r>
              <a:rPr lang="en-US" sz="1700" b="0" i="0">
                <a:solidFill>
                  <a:srgbClr val="FFFFFF"/>
                </a:solidFill>
                <a:effectLst/>
                <a:latin typeface="Söhne"/>
              </a:rPr>
              <a:t> Users can access a runnable version of the game, allowing them to play Tic-Tac-Toe against the AI.</a:t>
            </a:r>
          </a:p>
          <a:p>
            <a:pPr lvl="1"/>
            <a:r>
              <a:rPr lang="en-US" sz="1700" b="1" i="0">
                <a:solidFill>
                  <a:srgbClr val="FFFFFF"/>
                </a:solidFill>
                <a:effectLst/>
                <a:latin typeface="Söhne"/>
              </a:rPr>
              <a:t>Graphic-Based User Interface:</a:t>
            </a:r>
            <a:r>
              <a:rPr lang="en-US" sz="1700" b="0" i="0">
                <a:solidFill>
                  <a:srgbClr val="FFFFFF"/>
                </a:solidFill>
                <a:effectLst/>
                <a:latin typeface="Söhne"/>
              </a:rPr>
              <a:t> We've designed a simple, clear, and intuitive Graphic-based interface for the game, ensuring accessibility and an enjoyable gaming experience.</a:t>
            </a:r>
          </a:p>
          <a:p>
            <a:endParaRPr lang="en-IN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8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7273-16EF-F7AB-4B45-B6117138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80D4A5-0316-FC6F-DFCB-071977B11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3451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97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C122C9D1-C1FF-2E6A-7113-B5FB5B0FC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3" y="10"/>
            <a:ext cx="12191997" cy="685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35031" y="2213145"/>
            <a:ext cx="6864098" cy="242561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3000">
                <a:schemeClr val="accent2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62550" y="0"/>
            <a:ext cx="7048678" cy="685800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86455" y="-60677"/>
            <a:ext cx="6864096" cy="698544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7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695591" y="-647892"/>
            <a:ext cx="2839273" cy="12192001"/>
          </a:xfrm>
          <a:prstGeom prst="rect">
            <a:avLst/>
          </a:prstGeom>
          <a:gradFill>
            <a:gsLst>
              <a:gs pos="0">
                <a:schemeClr val="accent2"/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6365B-782A-01B6-2D22-595A96EA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468" y="2138209"/>
            <a:ext cx="3712820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790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215DF9-D45D-4B9F-F512-EEEA2049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E9C8-1C6C-7528-1058-7E6DB0B94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08" y="3866064"/>
            <a:ext cx="10558405" cy="22344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Revanth Paineni</a:t>
            </a:r>
            <a:b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Sridhar Yemundla</a:t>
            </a:r>
            <a:b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Asif Ali Mongan Shaik</a:t>
            </a:r>
          </a:p>
        </p:txBody>
      </p:sp>
    </p:spTree>
    <p:extLst>
      <p:ext uri="{BB962C8B-B14F-4D97-AF65-F5344CB8AC3E}">
        <p14:creationId xmlns:p14="http://schemas.microsoft.com/office/powerpoint/2010/main" val="98668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A2260-1315-A46E-9BC2-805DF29E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AI for Tic-Tac-Toe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BA8B8-5997-A6D5-F2FB-4E0C37022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19" r="29385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A7BC-B29F-1914-1931-355E3A3DB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Welcome to our Tic-Tac-Toe Game Project presentation. In this project, we have developed a Python-based game application that brings the classic Tic-Tac-Toe game to life. Our team has designed, coded, and visualized the game.</a:t>
            </a:r>
          </a:p>
          <a:p>
            <a:r>
              <a:rPr lang="en-US" sz="2200"/>
              <a:t>Throughout this presentation, we will walk you through the various aspects of our project, including its goals, the game's interface, instructions for playing, and the underlying logic.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7318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3F7CB-C22C-8855-2428-C2053E5A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Project Goals</a:t>
            </a:r>
          </a:p>
        </p:txBody>
      </p:sp>
      <p:pic>
        <p:nvPicPr>
          <p:cNvPr id="5" name="Picture 4" descr="Dice and pins on a board game">
            <a:extLst>
              <a:ext uri="{FF2B5EF4-FFF2-40B4-BE49-F238E27FC236}">
                <a16:creationId xmlns:a16="http://schemas.microsoft.com/office/drawing/2014/main" id="{EEBBB3C7-564D-C42C-5A9E-8E282438D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9" r="40955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C30B-9D9B-833B-1AC6-3BF961A4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Our primary project goals were to create an engaging and functional Tic-Tac-Toe game application using Python and relevant libraries. We aimed to provide a seamless user experience for both human-to-human and human-to-computer gameplay."</a:t>
            </a:r>
          </a:p>
          <a:p>
            <a:r>
              <a:rPr lang="en-US" sz="2200"/>
              <a:t>Additionally, we set out to implement advanced features, such as computer opponent AI using the minimax algorithm, and visualize game statistics to enhance the gaming experience.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63079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FC3A1-323C-8168-7FA4-5DF4F1DA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IN" sz="4000"/>
              <a:t>Game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F268F-BA21-0015-2E9E-54D71076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0" y="1017025"/>
            <a:ext cx="3876165" cy="43922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CF93-A20B-881D-9D3D-726C0FD0B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000"/>
              <a:t>The heart of our project is the game interface, carefully designed to provide an intuitive and visually appealing experience. The interface includes a 3x3 game board, interactive buttons for player moves, and informative labels."</a:t>
            </a:r>
          </a:p>
          <a:p>
            <a:r>
              <a:rPr lang="en-US" sz="2000"/>
              <a:t>In this slide, you can see a screenshot of our game interface, showcasing its key elements that players interact with.</a:t>
            </a:r>
            <a:endParaRPr lang="en-IN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9347-696F-F098-F38D-5552BDFC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IN" sz="3200"/>
              <a:t>Game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D06B-B06F-D592-063D-E2EF8701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Before diving into the gameplay, let's go over the game instructions to ensure an enjoyable experience for our players. Playing the game is straightforward:</a:t>
            </a:r>
          </a:p>
          <a:p>
            <a:pPr marL="0" indent="0">
              <a:buNone/>
            </a:pPr>
            <a:endParaRPr lang="en-US" sz="1400" b="0" i="0" dirty="0">
              <a:effectLst/>
              <a:latin typeface="Söhne"/>
            </a:endParaRPr>
          </a:p>
          <a:p>
            <a:pPr lvl="1"/>
            <a:r>
              <a:rPr lang="en-US" sz="1400" b="0" i="0" dirty="0">
                <a:effectLst/>
                <a:latin typeface="Söhne"/>
              </a:rPr>
              <a:t>Use the 'Space' key to toggle between playing against a human opponent or our AI-powered computer opponent.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2. During the game, press 'r' to restart the game and start fresh.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3. If you need to exit the game at any point, simply press 'e' to close the application.</a:t>
            </a:r>
          </a:p>
          <a:p>
            <a:endParaRPr lang="en-IN" sz="1400" dirty="0"/>
          </a:p>
        </p:txBody>
      </p:sp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F80B1B2E-12D9-0A3C-7CFF-28F501ECE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7" r="20259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98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906D7D26-6E39-F67F-2D95-AA75E80A1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48" r="2718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4BE25-8238-5DBD-D5D7-822A1D1C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/>
              <a:t>Game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364F-CF07-2845-4765-3D50E825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Understanding the game logic is essential to master Tic-Tac-Toe. </a:t>
            </a:r>
          </a:p>
          <a:p>
            <a:pPr marL="0" indent="0">
              <a:buNone/>
            </a:pPr>
            <a:endParaRPr lang="en-US" sz="1700" dirty="0"/>
          </a:p>
          <a:p>
            <a:pPr lvl="1"/>
            <a:r>
              <a:rPr lang="en-US" sz="1700" dirty="0"/>
              <a:t>Player moves: Each player (X and O) takes turns to place their symbol on the 3x3 grid, aiming to create a row, column, or diagonal of their symbol.</a:t>
            </a:r>
          </a:p>
          <a:p>
            <a:pPr lvl="1"/>
            <a:r>
              <a:rPr lang="en-US" sz="1700" dirty="0"/>
              <a:t> Win conditions: A player wins if they successfully create a row, column, or diagonal with their symbol.</a:t>
            </a:r>
          </a:p>
          <a:p>
            <a:pPr lvl="1"/>
            <a:r>
              <a:rPr lang="en-US" sz="1700" dirty="0" err="1"/>
              <a:t>N+Draws</a:t>
            </a:r>
            <a:r>
              <a:rPr lang="en-US" sz="1700" dirty="0"/>
              <a:t>: If the entire board is filled, and no player achieves a win, the game ends in a draw.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77751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8FF3-3053-0EAF-B697-C5A9C8CA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IN" sz="3200"/>
              <a:t>Player vs. Computer</a:t>
            </a:r>
          </a:p>
        </p:txBody>
      </p:sp>
      <p:pic>
        <p:nvPicPr>
          <p:cNvPr id="5" name="Picture 4" descr="Neon Coloured Gadgets">
            <a:extLst>
              <a:ext uri="{FF2B5EF4-FFF2-40B4-BE49-F238E27FC236}">
                <a16:creationId xmlns:a16="http://schemas.microsoft.com/office/drawing/2014/main" id="{1E374036-5785-8A4A-DEAA-A2F88A780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3" r="37408" b="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1C765-ADB1-6A70-0D92-D5D7C8691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One of the standout features of our game is the option to play against a computer opponent. Here's what you need to know:"</a:t>
            </a:r>
          </a:p>
          <a:p>
            <a:r>
              <a:rPr lang="en-US" sz="2000"/>
              <a:t>Player vs. Computer: By pressing the 'Space' key, players can toggle between playing against a human opponent or our AI-powered computer.</a:t>
            </a:r>
          </a:p>
          <a:p>
            <a:r>
              <a:rPr lang="en-US" sz="2000"/>
              <a:t>Computer's Turn: When playing against the computer, the AI uses the minimax algorithm to make strategic moves, providing a challenging experience.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88113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62E9E-5473-4C4E-60D1-343DD41F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Game Statistics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348D-C4B6-BDCB-030C-F579D068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Söhne"/>
              </a:rPr>
              <a:t>Our game keeps track of various statistics to provide insights into the gameplay. These statistics include:</a:t>
            </a:r>
          </a:p>
          <a:p>
            <a:pPr marL="0" indent="0">
              <a:buNone/>
            </a:pPr>
            <a:endParaRPr lang="en-US" sz="2200" b="0" i="0">
              <a:effectLst/>
              <a:latin typeface="Söhne"/>
            </a:endParaRPr>
          </a:p>
          <a:p>
            <a:pPr lvl="1"/>
            <a:r>
              <a:rPr lang="en-US" sz="2200" b="0" i="0">
                <a:effectLst/>
                <a:latin typeface="Söhne"/>
              </a:rPr>
              <a:t>Player X Wins: The number of games won by Player X.</a:t>
            </a:r>
          </a:p>
          <a:p>
            <a:pPr lvl="1"/>
            <a:r>
              <a:rPr lang="en-US" sz="2200" b="0" i="0">
                <a:effectLst/>
                <a:latin typeface="Söhne"/>
              </a:rPr>
              <a:t>Player O Wins: The number of games won by Player O.</a:t>
            </a:r>
          </a:p>
          <a:p>
            <a:pPr lvl="1"/>
            <a:r>
              <a:rPr lang="en-US" sz="2200" b="0" i="0">
                <a:effectLst/>
                <a:latin typeface="Söhne"/>
              </a:rPr>
              <a:t>Draws: The count of games that ended in a draw.</a:t>
            </a:r>
          </a:p>
          <a:p>
            <a:pPr lvl="1"/>
            <a:r>
              <a:rPr lang="en-US" sz="2200" b="0" i="0">
                <a:effectLst/>
                <a:latin typeface="Söhne"/>
              </a:rPr>
              <a:t>These statistics enhance the competitive aspect of the game and add an element of rivalry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82702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Office Theme</vt:lpstr>
      <vt:lpstr>Tic-Tac-Toe Game Project</vt:lpstr>
      <vt:lpstr>Team Members</vt:lpstr>
      <vt:lpstr>AI for Tic-Tac-Toe Game</vt:lpstr>
      <vt:lpstr>Project Goals</vt:lpstr>
      <vt:lpstr>Game Interface</vt:lpstr>
      <vt:lpstr>Game Instructions</vt:lpstr>
      <vt:lpstr>Game Logic</vt:lpstr>
      <vt:lpstr>Player vs. Computer</vt:lpstr>
      <vt:lpstr>Game Statistics</vt:lpstr>
      <vt:lpstr>Visualization - Player Wins and Draws</vt:lpstr>
      <vt:lpstr>Visualization - Game Outcomes Distribution</vt:lpstr>
      <vt:lpstr> Game Flow - Player's Turn</vt:lpstr>
      <vt:lpstr>Game Flow - Computer's Turn</vt:lpstr>
      <vt:lpstr>Restart and Exit</vt:lpstr>
      <vt:lpstr>Project Deliverables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2023-11-30T12:36:40Z</dcterms:created>
  <dcterms:modified xsi:type="dcterms:W3CDTF">2023-11-30T12:36:42Z</dcterms:modified>
</cp:coreProperties>
</file>