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AC30-1AAA-CB9A-ADF3-FF535290C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C6DA4-E721-654D-6004-44466FCC3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EF1D7-FAA7-A865-DD7D-40C71E1F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BA6-9316-4E58-BBB4-691A881305A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27FCC-9686-D933-FE48-F0580516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4C6F-A047-CC60-4108-AABDA3DF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1EBF-4E8E-4213-BB8F-474DAF94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0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1AC2-2013-B791-E572-F49570B1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CB165-465A-C85D-7DC9-3F91DEC56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20FCA-7E2B-4BAF-D278-51EF5D9C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BA6-9316-4E58-BBB4-691A881305A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D246D-1478-5F61-18FC-32C9A7A7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B2E79-FF1D-3AE3-6E05-29B71BA7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1EBF-4E8E-4213-BB8F-474DAF94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0A62E-E2A6-C399-4F01-D0EF7B879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B63CF-D596-091F-7CB7-39973438A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739E4-365C-9088-A259-F6CCFD73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BA6-9316-4E58-BBB4-691A881305A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E6D43-75E1-42DD-90AD-20DAD5D8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A617-E3E2-2B04-DDF1-9FD5CC31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1EBF-4E8E-4213-BB8F-474DAF94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5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9277-4502-2EA6-21F8-86E3CDC9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7EA69-45E7-4C94-2194-CE11A22B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6A670-59F5-DA22-FA19-BD04790A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BA6-9316-4E58-BBB4-691A881305A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4D886-9740-2C84-1E5B-8DAD06D0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BE024-62DE-DCC3-E2AC-E5D03542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1EBF-4E8E-4213-BB8F-474DAF94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0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56C39-DB99-76DC-C0C9-5003B5C4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A0692-F0D1-1EA7-3C2D-1B609EEAC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23307-9D4B-6B15-D9E1-C23EDAB6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BA6-9316-4E58-BBB4-691A881305A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CDCEA-1071-B99C-A7B6-8168B346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6AEA7-6C77-C1B1-8591-1F6E2720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1EBF-4E8E-4213-BB8F-474DAF94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1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3878-8563-8D28-BD71-9D2FF838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E6B7-5B5B-AF05-0AC3-59887A913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9518F-1898-207B-41B7-5489E35E4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ADBB0-BD0F-DAAC-79A3-0E82109F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BA6-9316-4E58-BBB4-691A881305A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0AA0E-1C9B-816E-EBBF-FD11A38F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F0D9E-257D-0F6B-05EB-2C9A051F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1EBF-4E8E-4213-BB8F-474DAF94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0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5E33-F62D-F027-99C8-D5C5E1FC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2D5EE-E0B4-88D1-FCD8-937FAFE2B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3E8DE-592A-FBB5-3207-35D478153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07AAE-DE8D-DE0D-FAA3-557E56D58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8E62F-AE46-21C9-4D48-A06539ECA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A3B4E-0965-460E-E001-87F09790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BA6-9316-4E58-BBB4-691A881305A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4A6B3-7934-47E0-FDCE-3C5415A9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BAC3A-CC97-A0FE-E330-235EC42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1EBF-4E8E-4213-BB8F-474DAF94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1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1816-C2F1-7ECC-6D63-A5EFA753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429D6-B9F9-6CB8-34EC-C3998014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BA6-9316-4E58-BBB4-691A881305A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E8BE0-ABD0-D0B0-A137-A952A5BB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95382-C5AB-A68C-3E5F-86371092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1EBF-4E8E-4213-BB8F-474DAF94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2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2F7F6-B746-ADA6-C155-7BE03B5D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BA6-9316-4E58-BBB4-691A881305A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FDBB4-B8FB-6B72-9038-038FBE98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15D1A-58B6-AD1C-4D02-DE96E2A8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1EBF-4E8E-4213-BB8F-474DAF94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5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03CB-6091-09DE-8800-C018FD8B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DC26A-2B11-5E64-03B5-2CAE19579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9B339-F411-9A90-9C8D-0F98400E0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33C65-B299-5605-7C5B-74EDA42D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BA6-9316-4E58-BBB4-691A881305A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1B0EE-8A78-1C4E-380C-2B1F625B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7568C-01E8-7C76-BACD-9021AA51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1EBF-4E8E-4213-BB8F-474DAF94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0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A0A2-0C3B-FCE0-57B8-9BB6D0C3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B3304-4F75-C03D-C109-5897CFF84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49046-8348-8DE7-6189-E4404FD36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73584-A5E8-B5B2-C747-DE21C21A9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BA6-9316-4E58-BBB4-691A881305A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EF5DC-EF16-E398-1231-1B4A7633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21E33-C9E5-7531-10F2-E46AF669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1EBF-4E8E-4213-BB8F-474DAF94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8B8EC-C0B8-5AE5-0657-C668950A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3BF29-EF3A-E626-3DDE-8AA9AE308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7721B-52E9-3D75-6FD2-2F7C6970D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45CBA6-9316-4E58-BBB4-691A881305A2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B8B95-BA7B-AE0A-54FB-A6A84F37A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CF3BD-5E90-6241-2F94-BFD78CED3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851EBF-4E8E-4213-BB8F-474DAF94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2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FCAF4-ECAE-EE4C-8261-1C2B2D1F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Deep Learning for Precision Segmentation of Retinal Images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AFFC1-26F1-CB57-A76D-B2971AE50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Presented by:</a:t>
            </a:r>
          </a:p>
          <a:p>
            <a:pPr algn="r"/>
            <a:r>
              <a:rPr lang="en-US" sz="2000">
                <a:solidFill>
                  <a:srgbClr val="FFFFFF"/>
                </a:solidFill>
              </a:rPr>
              <a:t>Revanth Paineni</a:t>
            </a:r>
          </a:p>
          <a:p>
            <a:pPr algn="r"/>
            <a:r>
              <a:rPr lang="en-US" sz="2000">
                <a:solidFill>
                  <a:srgbClr val="FFFFFF"/>
                </a:solidFill>
              </a:rPr>
              <a:t>Sridhar Yemundla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6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571BCAA1-479E-178F-8781-A7A4E3DAD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3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A8D18-C35B-CA4B-513F-EFDC4CDB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EB8A7-4767-DB42-E5E0-578991462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 b="1"/>
              <a:t>Objective: </a:t>
            </a:r>
            <a:r>
              <a:rPr lang="en-US" sz="2000"/>
              <a:t>Develop a neural network model to segment retinal images, enhancing diagnostic processes.</a:t>
            </a:r>
          </a:p>
          <a:p>
            <a:r>
              <a:rPr lang="en-US" sz="2000" b="1"/>
              <a:t>Approach: </a:t>
            </a:r>
            <a:r>
              <a:rPr lang="en-US" sz="2000"/>
              <a:t>Utilize state-of-the-art deep learning architectures, including  hybrid Architecture,EfficientNet and MobileNet, to compare performance.</a:t>
            </a:r>
          </a:p>
          <a:p>
            <a:r>
              <a:rPr lang="en-US" sz="2000" b="1"/>
              <a:t>Impact: </a:t>
            </a:r>
            <a:r>
              <a:rPr lang="en-US" sz="2000"/>
              <a:t>Improve accuracy and speed of retinal image analysis for medical diagnostics.</a:t>
            </a:r>
          </a:p>
        </p:txBody>
      </p:sp>
    </p:spTree>
    <p:extLst>
      <p:ext uri="{BB962C8B-B14F-4D97-AF65-F5344CB8AC3E}">
        <p14:creationId xmlns:p14="http://schemas.microsoft.com/office/powerpoint/2010/main" val="170307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FC5D23BB-D4D3-C068-DE8A-E319AF9ABB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32" r="1680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5B517-694D-B28C-0517-3EB8C589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E023-554D-81E3-2A7F-A95936F6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DRIVE Dataset: </a:t>
            </a:r>
            <a:r>
              <a:rPr lang="en-US" sz="2000" dirty="0"/>
              <a:t>Digital images for vessel extraction, used for training segmentation models. DRIVE Dataset Link</a:t>
            </a:r>
          </a:p>
          <a:p>
            <a:r>
              <a:rPr lang="en-US" sz="2000" b="1" dirty="0"/>
              <a:t>High-Resolution Fundus (HRF) Image Database: </a:t>
            </a:r>
            <a:r>
              <a:rPr lang="en-US" sz="2000" dirty="0"/>
              <a:t>Provides high-resolution images for detailed examination. HRF Database Link</a:t>
            </a:r>
          </a:p>
        </p:txBody>
      </p:sp>
    </p:spTree>
    <p:extLst>
      <p:ext uri="{BB962C8B-B14F-4D97-AF65-F5344CB8AC3E}">
        <p14:creationId xmlns:p14="http://schemas.microsoft.com/office/powerpoint/2010/main" val="286236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F4BC8-5EBB-B8E2-F011-DB4E9F7E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0E75-2847-EA05-E34E-90109522D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1300" b="1"/>
              <a:t>Preprocessing:</a:t>
            </a:r>
          </a:p>
          <a:p>
            <a:pPr lvl="1"/>
            <a:r>
              <a:rPr lang="en-US" sz="1300" b="1" i="1"/>
              <a:t>Image Preparation: </a:t>
            </a:r>
            <a:r>
              <a:rPr lang="en-US" sz="1300"/>
              <a:t>Images resized to 256x256 pixels, normalized to range 0-1 for consistent input.</a:t>
            </a:r>
          </a:p>
          <a:p>
            <a:r>
              <a:rPr lang="en-US" sz="1300" b="1"/>
              <a:t>Model Architectures:</a:t>
            </a:r>
          </a:p>
          <a:p>
            <a:pPr lvl="1"/>
            <a:r>
              <a:rPr lang="en-US" sz="1300" b="1" i="1"/>
              <a:t>EfficientNet: </a:t>
            </a:r>
            <a:r>
              <a:rPr lang="en-US" sz="1300"/>
              <a:t>As a backbone for deep feature extraction.</a:t>
            </a:r>
          </a:p>
          <a:p>
            <a:pPr lvl="1"/>
            <a:r>
              <a:rPr lang="en-US" sz="1300" b="1" i="1"/>
              <a:t>MobileNet: </a:t>
            </a:r>
            <a:r>
              <a:rPr lang="en-US" sz="1300"/>
              <a:t>Compared for performance benchmarking.</a:t>
            </a:r>
          </a:p>
          <a:p>
            <a:pPr lvl="1"/>
            <a:r>
              <a:rPr lang="en-US" sz="1300" b="1" i="1"/>
              <a:t>Hybrid U-Net with Attention: </a:t>
            </a:r>
            <a:r>
              <a:rPr lang="en-US" sz="1300"/>
              <a:t>Advanced architecture combining U-Net with EfficientNet, augmented by attention gates for enhanced focus on relevant image features.</a:t>
            </a:r>
          </a:p>
          <a:p>
            <a:r>
              <a:rPr lang="en-US" sz="1300" b="1"/>
              <a:t>Training:</a:t>
            </a:r>
          </a:p>
          <a:p>
            <a:pPr lvl="1"/>
            <a:r>
              <a:rPr lang="en-US" sz="1300" b="1" i="1"/>
              <a:t>Optimizer: </a:t>
            </a:r>
            <a:r>
              <a:rPr lang="en-US" sz="1300"/>
              <a:t>Adam for efficient gradient descent.</a:t>
            </a:r>
          </a:p>
          <a:p>
            <a:pPr lvl="1"/>
            <a:r>
              <a:rPr lang="en-US" sz="1300" b="1" i="1"/>
              <a:t>Loss Function: </a:t>
            </a:r>
            <a:r>
              <a:rPr lang="en-US" sz="1300"/>
              <a:t>Binary crossentropy, evaluating pixel-wise classification accuracy.</a:t>
            </a:r>
          </a:p>
          <a:p>
            <a:pPr lvl="1"/>
            <a:r>
              <a:rPr lang="en-US" sz="1300" b="1" i="1"/>
              <a:t>Callbacks: </a:t>
            </a:r>
            <a:r>
              <a:rPr lang="en-US" sz="1300"/>
              <a:t>Model checkpoint saving and dynamic learning rate adjustments to prevent overfitting and promote convergence.</a:t>
            </a:r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6ED4B3ED-876B-950F-5910-6A82B58D6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4" r="43614" b="-448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58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6268C-0EBB-384A-CC3A-3D51FA68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7856-6450-6EC2-19BE-6AB7289BA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b="1"/>
              <a:t>Accuracy</a:t>
            </a:r>
            <a:r>
              <a:rPr lang="en-US" sz="2000"/>
              <a:t>:</a:t>
            </a:r>
          </a:p>
          <a:p>
            <a:pPr lvl="1"/>
            <a:r>
              <a:rPr lang="en-US" sz="2000"/>
              <a:t>Quantifies the percentage of pixels correctly segmented by the model.</a:t>
            </a:r>
          </a:p>
          <a:p>
            <a:r>
              <a:rPr lang="en-US" sz="2000" b="1"/>
              <a:t>Binary Crossentropy Loss:</a:t>
            </a:r>
          </a:p>
          <a:p>
            <a:pPr lvl="1"/>
            <a:r>
              <a:rPr lang="en-US" sz="2000"/>
              <a:t>Assesses model's precision in predicting segment boundaries against true labels.</a:t>
            </a:r>
          </a:p>
          <a:p>
            <a:r>
              <a:rPr lang="en-US" sz="2000" b="1"/>
              <a:t>Visualization</a:t>
            </a:r>
            <a:r>
              <a:rPr lang="en-US" sz="2000"/>
              <a:t>:</a:t>
            </a:r>
          </a:p>
          <a:p>
            <a:pPr lvl="1"/>
            <a:r>
              <a:rPr lang="en-US" sz="2000"/>
              <a:t>Training vs. validation loss graphs displayed over epochs to indicate learning progress and diagnose model behavior (e.g., overfitting).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7D264143-79CD-2A76-F8B9-418385248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27" r="28637" b="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066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A6D41-FB4A-7D39-4F36-5926C66E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Results - Quantitative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65BC2-4ACE-D588-BF34-32D43CBBC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1900"/>
              <a:t>Model Performance:</a:t>
            </a:r>
          </a:p>
          <a:p>
            <a:pPr lvl="1"/>
            <a:r>
              <a:rPr lang="en-US" sz="1900"/>
              <a:t>EfficientNet: Achieved 92% accuracy on the validation set.</a:t>
            </a:r>
          </a:p>
          <a:p>
            <a:pPr lvl="1"/>
            <a:r>
              <a:rPr lang="en-US" sz="1900"/>
              <a:t>MobileNet: Reached 92% accuracy.</a:t>
            </a:r>
          </a:p>
          <a:p>
            <a:pPr lvl="1"/>
            <a:r>
              <a:rPr lang="en-US" sz="1900"/>
              <a:t>Hybrid U-Net with Attention: Showcased superior segmentation precision, particularly in complex vascular structures.</a:t>
            </a:r>
          </a:p>
          <a:p>
            <a:r>
              <a:rPr lang="en-US" sz="1900"/>
              <a:t>Performance Summary:</a:t>
            </a:r>
          </a:p>
          <a:p>
            <a:r>
              <a:rPr lang="en-US" sz="1900"/>
              <a:t>The hybrid model with attention mechanism outperformed others, demonstrating its capability in handling intricate image details.</a:t>
            </a:r>
          </a:p>
        </p:txBody>
      </p:sp>
      <p:pic>
        <p:nvPicPr>
          <p:cNvPr id="5" name="Picture 4" descr="3D rendering of DNA">
            <a:extLst>
              <a:ext uri="{FF2B5EF4-FFF2-40B4-BE49-F238E27FC236}">
                <a16:creationId xmlns:a16="http://schemas.microsoft.com/office/drawing/2014/main" id="{F8442A7E-C55C-1F36-8F88-1F5A68F1A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43" r="-1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597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9E6671AF-110C-4E4D-BEB4-1323A3136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3E970-8E2F-85C5-32E0-38124D87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10895"/>
            <a:ext cx="4889190" cy="2121408"/>
          </a:xfrm>
        </p:spPr>
        <p:txBody>
          <a:bodyPr anchor="ctr">
            <a:normAutofit/>
          </a:bodyPr>
          <a:lstStyle/>
          <a:p>
            <a:r>
              <a:rPr lang="en-US" sz="4000"/>
              <a:t>Visual Outputs - Sample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F01B-CA01-A099-769D-E066B0E18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8878" y="310896"/>
            <a:ext cx="5257800" cy="2121407"/>
          </a:xfrm>
        </p:spPr>
        <p:txBody>
          <a:bodyPr anchor="ctr">
            <a:normAutofit/>
          </a:bodyPr>
          <a:lstStyle/>
          <a:p>
            <a:r>
              <a:rPr lang="en-US" sz="1300" b="1" dirty="0"/>
              <a:t>Image Displays:</a:t>
            </a:r>
          </a:p>
          <a:p>
            <a:pPr lvl="1"/>
            <a:r>
              <a:rPr lang="en-US" sz="1300" dirty="0"/>
              <a:t>Original images, true masks, and predicted masks from each model side-by-side for direct comparison.</a:t>
            </a:r>
          </a:p>
          <a:p>
            <a:pPr lvl="1"/>
            <a:endParaRPr lang="en-US" sz="1300" dirty="0"/>
          </a:p>
          <a:p>
            <a:pPr marL="0" indent="0">
              <a:buNone/>
            </a:pPr>
            <a:r>
              <a:rPr lang="en-US" sz="13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EE57C-34A2-A18A-6C86-329B52EF7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" r="-1" b="-1"/>
          <a:stretch/>
        </p:blipFill>
        <p:spPr>
          <a:xfrm>
            <a:off x="20" y="2743201"/>
            <a:ext cx="12191979" cy="4114799"/>
          </a:xfrm>
          <a:prstGeom prst="rect">
            <a:avLst/>
          </a:prstGeom>
          <a:effectLst>
            <a:innerShdw blurRad="190500" dist="127000" dir="16200000">
              <a:prstClr val="black">
                <a:alpha val="19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3270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E6671AF-110C-4E4D-BEB4-1323A3136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D252E-91D6-5681-D6E1-3A37D70F9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10895"/>
            <a:ext cx="4889190" cy="2121408"/>
          </a:xfrm>
        </p:spPr>
        <p:txBody>
          <a:bodyPr anchor="ctr">
            <a:normAutofit/>
          </a:bodyPr>
          <a:lstStyle/>
          <a:p>
            <a:r>
              <a:rPr lang="en-US" sz="4000"/>
              <a:t>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CDE82-8428-7393-722F-CF186822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8878" y="310896"/>
            <a:ext cx="5257800" cy="2121407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Model Efficacy:</a:t>
            </a:r>
          </a:p>
          <a:p>
            <a:pPr lvl="1"/>
            <a:r>
              <a:rPr lang="en-US" sz="1600" dirty="0"/>
              <a:t>The hybrid U-Net model with an attention mechanism, using </a:t>
            </a:r>
            <a:r>
              <a:rPr lang="en-US" sz="1600" dirty="0" err="1"/>
              <a:t>EfficientNet</a:t>
            </a:r>
            <a:r>
              <a:rPr lang="en-US" sz="1600" dirty="0"/>
              <a:t> as a backbone, proved to be the most effective architecture for precise and detailed segmentation of retinal images.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895FF959-5A30-3F5F-1897-1FFA9C109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82" b="17140"/>
          <a:stretch/>
        </p:blipFill>
        <p:spPr>
          <a:xfrm>
            <a:off x="20" y="2743201"/>
            <a:ext cx="12191979" cy="4114799"/>
          </a:xfrm>
          <a:prstGeom prst="rect">
            <a:avLst/>
          </a:prstGeom>
          <a:effectLst>
            <a:innerShdw blurRad="190500" dist="127000" dir="16200000">
              <a:prstClr val="black">
                <a:alpha val="19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5500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Deep Learning for Precision Segmentation of Retinal Images </vt:lpstr>
      <vt:lpstr>Project Overview</vt:lpstr>
      <vt:lpstr>Data Sources</vt:lpstr>
      <vt:lpstr> Methodology</vt:lpstr>
      <vt:lpstr>Evaluation Metrics</vt:lpstr>
      <vt:lpstr>Results - Quantitative Analysis</vt:lpstr>
      <vt:lpstr>Visual Outputs - Sample Prediction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2024-04-20T10:30:31Z</dcterms:created>
  <dcterms:modified xsi:type="dcterms:W3CDTF">2024-04-26T06:40:00Z</dcterms:modified>
</cp:coreProperties>
</file>