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379" r:id="rId2"/>
    <p:sldId id="1380" r:id="rId3"/>
    <p:sldId id="1385" r:id="rId4"/>
    <p:sldId id="1381" r:id="rId5"/>
  </p:sldIdLst>
  <p:sldSz cx="9144000" cy="5143500" type="screen16x9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169793" indent="11425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341166" indent="22851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512552" indent="342751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683928" indent="455423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5042" algn="l" defTabSz="91402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2060" algn="l" defTabSz="91402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199065" algn="l" defTabSz="91402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6074" algn="l" defTabSz="91402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Integrations" id="{BB564B13-CACE-D347-8036-8BDC13F72FBE}">
          <p14:sldIdLst>
            <p14:sldId id="1379"/>
            <p14:sldId id="1380"/>
            <p14:sldId id="1385"/>
            <p14:sldId id="13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777777"/>
    <a:srgbClr val="B9BE78"/>
    <a:srgbClr val="0070C0"/>
    <a:srgbClr val="4D4D4D"/>
    <a:srgbClr val="5E4847"/>
    <a:srgbClr val="604847"/>
    <a:srgbClr val="AB9E4B"/>
    <a:srgbClr val="9FB3A9"/>
    <a:srgbClr val="707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7" autoAdjust="0"/>
    <p:restoredTop sz="97950" autoAdjust="0"/>
  </p:normalViewPr>
  <p:slideViewPr>
    <p:cSldViewPr snapToGrid="0" showGuides="1">
      <p:cViewPr>
        <p:scale>
          <a:sx n="135" d="100"/>
          <a:sy n="135" d="100"/>
        </p:scale>
        <p:origin x="-120" y="-104"/>
      </p:cViewPr>
      <p:guideLst>
        <p:guide orient="horz" pos="2485"/>
        <p:guide pos="2852"/>
        <p:guide pos="5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-1002" y="-102"/>
      </p:cViewPr>
      <p:guideLst>
        <p:guide orient="horz" pos="2208"/>
        <p:guide pos="29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8440" cy="26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3" tIns="46912" rIns="93823" bIns="46912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961" y="1"/>
            <a:ext cx="4028440" cy="26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3" tIns="46912" rIns="93823" bIns="46912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20081F73-A3D6-48AF-B321-CCF67B639CA5}" type="datetime1">
              <a:rPr lang="en-US"/>
              <a:pPr>
                <a:defRPr/>
              </a:pPr>
              <a:t>10/28/13</a:t>
            </a:fld>
            <a:endParaRPr lang="en-US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7899"/>
            <a:ext cx="4028440" cy="26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3" tIns="46912" rIns="93823" bIns="46912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961" y="6747511"/>
            <a:ext cx="4028440" cy="26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3" tIns="46912" rIns="93823" bIns="46912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BC2084C9-A309-4861-9B00-572BD194B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2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961" y="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2988" y="525463"/>
            <a:ext cx="4672012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522" y="3329939"/>
            <a:ext cx="681736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961" y="665988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87FD523-6A9D-431F-9006-8F984D4E0C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29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b="1" kern="1200">
        <a:solidFill>
          <a:schemeClr val="tx1"/>
        </a:solidFill>
        <a:latin typeface="Arial" pitchFamily="-106" charset="0"/>
        <a:ea typeface="ＭＳ Ｐゴシック" charset="-128"/>
        <a:cs typeface="ＭＳ Ｐゴシック" charset="-128"/>
      </a:defRPr>
    </a:lvl1pPr>
    <a:lvl2pPr marL="41260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125354" indent="-39672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215810" indent="-44430" algn="l" rtl="0" eaLnBrk="0" fontAlgn="base" hangingPunct="0">
      <a:spcBef>
        <a:spcPct val="30000"/>
      </a:spcBef>
      <a:spcAft>
        <a:spcPct val="0"/>
      </a:spcAft>
      <a:buChar char="–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258653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856215" algn="l" defTabSz="17124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1027463" algn="l" defTabSz="17124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198706" algn="l" defTabSz="17124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369951" algn="l" defTabSz="17124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60"/>
            <a:ext cx="2895600" cy="274637"/>
          </a:xfrm>
          <a:prstGeom prst="rect">
            <a:avLst/>
          </a:prstGeom>
        </p:spPr>
        <p:txBody>
          <a:bodyPr lIns="91400" tIns="45700" rIns="91400" bIns="4570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Small Red Square"/>
          <p:cNvPicPr>
            <a:picLocks noChangeAspect="1" noChangeArrowheads="1"/>
          </p:cNvPicPr>
          <p:nvPr userDrawn="1"/>
        </p:nvPicPr>
        <p:blipFill>
          <a:blip r:embed="rId2" cstate="screen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5469" y="357652"/>
            <a:ext cx="7779072" cy="1244269"/>
          </a:xfrm>
        </p:spPr>
        <p:txBody>
          <a:bodyPr/>
          <a:lstStyle>
            <a:lvl1pPr marL="91432" indent="-91432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9" y="1817690"/>
            <a:ext cx="7792822" cy="85463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285726" indent="0"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87" y="0"/>
            <a:ext cx="9145587" cy="3625850"/>
            <a:chOff x="-1587" y="0"/>
            <a:chExt cx="9145587" cy="3625850"/>
          </a:xfrm>
        </p:grpSpPr>
        <p:pic>
          <p:nvPicPr>
            <p:cNvPr id="7" name="Picture 10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4" descr="Small Red Square"/>
            <p:cNvPicPr>
              <a:picLocks noChangeAspect="1" noChangeArrowheads="1"/>
            </p:cNvPicPr>
            <p:nvPr userDrawn="1"/>
          </p:nvPicPr>
          <p:blipFill>
            <a:blip r:embed="rId3" cstate="screen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7" y="1041400"/>
              <a:ext cx="9144000" cy="25844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0" y="1821927"/>
            <a:ext cx="9142413" cy="900649"/>
          </a:xfrm>
          <a:noFill/>
          <a:ln>
            <a:noFill/>
          </a:ln>
        </p:spPr>
        <p:txBody>
          <a:bodyPr/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8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80" y="2094112"/>
              <a:ext cx="5998766" cy="75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073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3304979"/>
            <a:ext cx="7772797" cy="1021953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179841"/>
            <a:ext cx="7772797" cy="112514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55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0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66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219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77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329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988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439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99" y="1200547"/>
            <a:ext cx="4066976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7" y="1200547"/>
            <a:ext cx="4066977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30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03" y="1150940"/>
            <a:ext cx="4040187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49" indent="0">
              <a:buNone/>
              <a:defRPr sz="1200" b="1"/>
            </a:lvl2pPr>
            <a:lvl3pPr marL="571097" indent="0">
              <a:buNone/>
              <a:defRPr sz="1100" b="1"/>
            </a:lvl3pPr>
            <a:lvl4pPr marL="856646" indent="0">
              <a:buNone/>
              <a:defRPr sz="1000" b="1"/>
            </a:lvl4pPr>
            <a:lvl5pPr marL="1142195" indent="0">
              <a:buNone/>
              <a:defRPr sz="1000" b="1"/>
            </a:lvl5pPr>
            <a:lvl6pPr marL="1427745" indent="0">
              <a:buNone/>
              <a:defRPr sz="1000" b="1"/>
            </a:lvl6pPr>
            <a:lvl7pPr marL="1713294" indent="0">
              <a:buNone/>
              <a:defRPr sz="1000" b="1"/>
            </a:lvl7pPr>
            <a:lvl8pPr marL="1998845" indent="0">
              <a:buNone/>
              <a:defRPr sz="1000" b="1"/>
            </a:lvl8pPr>
            <a:lvl9pPr marL="228439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03" y="1631157"/>
            <a:ext cx="4040187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22" y="1150940"/>
            <a:ext cx="4041180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49" indent="0">
              <a:buNone/>
              <a:defRPr sz="1200" b="1"/>
            </a:lvl2pPr>
            <a:lvl3pPr marL="571097" indent="0">
              <a:buNone/>
              <a:defRPr sz="1100" b="1"/>
            </a:lvl3pPr>
            <a:lvl4pPr marL="856646" indent="0">
              <a:buNone/>
              <a:defRPr sz="1000" b="1"/>
            </a:lvl4pPr>
            <a:lvl5pPr marL="1142195" indent="0">
              <a:buNone/>
              <a:defRPr sz="1000" b="1"/>
            </a:lvl5pPr>
            <a:lvl6pPr marL="1427745" indent="0">
              <a:buNone/>
              <a:defRPr sz="1000" b="1"/>
            </a:lvl6pPr>
            <a:lvl7pPr marL="1713294" indent="0">
              <a:buNone/>
              <a:defRPr sz="1000" b="1"/>
            </a:lvl7pPr>
            <a:lvl8pPr marL="1998845" indent="0">
              <a:buNone/>
              <a:defRPr sz="1000" b="1"/>
            </a:lvl8pPr>
            <a:lvl9pPr marL="228439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22" y="1631157"/>
            <a:ext cx="4041180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0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04395"/>
            <a:ext cx="3008312" cy="872133"/>
          </a:xfrm>
        </p:spPr>
        <p:txBody>
          <a:bodyPr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391"/>
            <a:ext cx="5111750" cy="4390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99" y="1076528"/>
            <a:ext cx="3008312" cy="3518297"/>
          </a:xfrm>
        </p:spPr>
        <p:txBody>
          <a:bodyPr/>
          <a:lstStyle>
            <a:lvl1pPr marL="0" indent="0">
              <a:buNone/>
              <a:defRPr sz="900"/>
            </a:lvl1pPr>
            <a:lvl2pPr marL="285549" indent="0">
              <a:buNone/>
              <a:defRPr sz="700"/>
            </a:lvl2pPr>
            <a:lvl3pPr marL="571097" indent="0">
              <a:buNone/>
              <a:defRPr sz="600"/>
            </a:lvl3pPr>
            <a:lvl4pPr marL="856646" indent="0">
              <a:buNone/>
              <a:defRPr sz="600"/>
            </a:lvl4pPr>
            <a:lvl5pPr marL="1142195" indent="0">
              <a:buNone/>
              <a:defRPr sz="600"/>
            </a:lvl5pPr>
            <a:lvl6pPr marL="1427745" indent="0">
              <a:buNone/>
              <a:defRPr sz="600"/>
            </a:lvl6pPr>
            <a:lvl7pPr marL="1713294" indent="0">
              <a:buNone/>
              <a:defRPr sz="600"/>
            </a:lvl7pPr>
            <a:lvl8pPr marL="1998845" indent="0">
              <a:buNone/>
              <a:defRPr sz="600"/>
            </a:lvl8pPr>
            <a:lvl9pPr marL="228439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4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03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800" y="206376"/>
            <a:ext cx="2056805" cy="43884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99" y="206376"/>
            <a:ext cx="6077148" cy="43884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62544" y="492267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45590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7"/>
            <a:ext cx="7950200" cy="473075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2" y="1111250"/>
            <a:ext cx="7900974" cy="3648075"/>
          </a:xfrm>
        </p:spPr>
        <p:txBody>
          <a:bodyPr wrap="square"/>
          <a:lstStyle>
            <a:lvl1pPr marL="117465" indent="-117465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  <a:defRPr sz="1200" b="0"/>
            </a:lvl1pPr>
            <a:lvl2pPr marL="344459" indent="-177785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100"/>
            </a:lvl2pPr>
            <a:lvl3pPr marL="574627" indent="-171436"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855591" indent="-107940">
              <a:buClr>
                <a:schemeClr val="tx1"/>
              </a:buClr>
              <a:buFont typeface="Arial" pitchFamily="34" charset="0"/>
              <a:buChar char="–"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200050" indent="-166674">
              <a:buClr>
                <a:schemeClr val="tx2"/>
              </a:buClr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24268" y="4758193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1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923" y="3596150"/>
            <a:ext cx="7772797" cy="670855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24" y="4410273"/>
            <a:ext cx="7075289" cy="532642"/>
          </a:xfrm>
        </p:spPr>
        <p:txBody>
          <a:bodyPr/>
          <a:lstStyle>
            <a:lvl1pPr marL="0" marR="0" indent="0" algn="l" defTabSz="91432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0000"/>
              </a:buClr>
              <a:buSzTx/>
              <a:buFont typeface="Arial" pitchFamily="127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285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9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105526" y="4868865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101679"/>
            <a:ext cx="2227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4" descr="Tall Red"/>
          <p:cNvPicPr>
            <a:picLocks noChangeArrowheads="1"/>
          </p:cNvPicPr>
          <p:nvPr userDrawn="1"/>
        </p:nvPicPr>
        <p:blipFill>
          <a:blip r:embed="rId4" cstate="screen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2"/>
            <a:ext cx="1144588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1" name="Picture 75" descr="Wide Red"/>
          <p:cNvPicPr>
            <a:picLocks noChangeArrowheads="1"/>
          </p:cNvPicPr>
          <p:nvPr userDrawn="1"/>
        </p:nvPicPr>
        <p:blipFill>
          <a:blip r:embed="rId5" cstate="screen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5" y="685802"/>
            <a:ext cx="5881687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739061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8"/>
            <a:ext cx="7950200" cy="530224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58212" y="4800039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35234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0" tIns="17261" rIns="34520" bIns="17261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algn="r" defTabSz="342823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endParaRPr lang="en-US" sz="600" dirty="0" smtClean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99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715001" y="0"/>
            <a:ext cx="3429000" cy="4630738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" name="Group 5"/>
          <p:cNvGrpSpPr>
            <a:grpSpLocks/>
          </p:cNvGrpSpPr>
          <p:nvPr userDrawn="1"/>
        </p:nvGrpSpPr>
        <p:grpSpPr bwMode="auto">
          <a:xfrm>
            <a:off x="0" y="4629155"/>
            <a:ext cx="9144000" cy="168275"/>
            <a:chOff x="0" y="4629150"/>
            <a:chExt cx="9144000" cy="168275"/>
          </a:xfrm>
        </p:grpSpPr>
        <p:pic>
          <p:nvPicPr>
            <p:cNvPr id="6" name="Picture 25" descr="Red Bar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0" descr="Oracle WHITE"/>
            <p:cNvPicPr>
              <a:picLocks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1" y="1571848"/>
            <a:ext cx="4709040" cy="1100723"/>
          </a:xfrm>
        </p:spPr>
        <p:txBody>
          <a:bodyPr/>
          <a:lstStyle>
            <a:lvl1pPr algn="l" defTabSz="9142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715001" y="-2117"/>
            <a:ext cx="3429000" cy="462915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89032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9" y="658574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4456" y="122714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74041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9" y="658574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Picture 2" descr="C:\Users\rwarnick\AppData\Local\Temp\VMwareDnD\cd4165a2\NDA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59" y="279655"/>
            <a:ext cx="649570" cy="7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3129208" y="4875876"/>
            <a:ext cx="2296231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0" tIns="17261" rIns="34520" bIns="17261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defTabSz="342823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Oracle - Restricted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095130" y="4897876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9" y="658574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Picture 5" descr="C:\Users\rwarnick\AppData\Local\Temp\VMwareDnD\cd4165a2\Public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081" y="279655"/>
            <a:ext cx="692127" cy="7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1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9" y="201076"/>
            <a:ext cx="6569039" cy="4460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164166"/>
            <a:ext cx="8140700" cy="3325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1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4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9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 cstate="screen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038" y="318057"/>
            <a:ext cx="7779072" cy="5044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Announcement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9" y="858762"/>
            <a:ext cx="7792822" cy="186758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Product Name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7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eg"/><Relationship Id="rId24" Type="http://schemas.openxmlformats.org/officeDocument/2006/relationships/image" Target="../media/image2.jpe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8038" y="201077"/>
            <a:ext cx="8132762" cy="4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8038" y="1164165"/>
            <a:ext cx="8126412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7593" y="4791847"/>
            <a:ext cx="2895600" cy="274637"/>
          </a:xfrm>
          <a:prstGeom prst="rect">
            <a:avLst/>
          </a:prstGeom>
        </p:spPr>
        <p:txBody>
          <a:bodyPr vert="horz" wrap="square" lIns="57110" tIns="28556" rIns="57110" bIns="28556" rtlCol="0" anchor="ctr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7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29" name="Picture 24" descr="Small Red Square"/>
          <p:cNvPicPr>
            <a:picLocks noChangeAspect="1" noChangeArrowheads="1"/>
          </p:cNvPicPr>
          <p:nvPr/>
        </p:nvPicPr>
        <p:blipFill>
          <a:blip r:embed="rId23" cstate="screen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573088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5"/>
          <p:cNvGrpSpPr>
            <a:grpSpLocks/>
          </p:cNvGrpSpPr>
          <p:nvPr/>
        </p:nvGrpSpPr>
        <p:grpSpPr bwMode="auto">
          <a:xfrm>
            <a:off x="0" y="4629152"/>
            <a:ext cx="9144000" cy="168275"/>
            <a:chOff x="0" y="4629150"/>
            <a:chExt cx="9144000" cy="168275"/>
          </a:xfrm>
        </p:grpSpPr>
        <p:pic>
          <p:nvPicPr>
            <p:cNvPr id="1033" name="Picture 25" descr="Red Bar"/>
            <p:cNvPicPr>
              <a:picLocks noChangeAspect="1" noChangeArrowheads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3" descr="O_redbox_clr_rgb.jpg"/>
            <p:cNvPicPr>
              <a:picLocks noChangeAspect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654" y="4651456"/>
              <a:ext cx="755707" cy="11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149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1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5pPr>
      <a:lvl6pPr marL="285549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571097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856646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142195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2707" indent="-212707" algn="l" rtl="0" eaLnBrk="0" fontAlgn="base" hangingPunct="0">
        <a:spcBef>
          <a:spcPts val="5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marL="512720" indent="-226995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2pPr>
      <a:lvl3pPr marL="712729" indent="-141276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3pPr>
      <a:lvl4pPr marL="1085760" indent="-228582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4pPr>
      <a:lvl5pPr marL="1374661" indent="-231755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5pPr>
      <a:lvl6pPr marL="1570520" indent="-142774" algn="l" defTabSz="57109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6068" indent="-142774" algn="l" defTabSz="57109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1619" indent="-142774" algn="l" defTabSz="57109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167" indent="-142774" algn="l" defTabSz="57109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549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097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646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195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7745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294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8845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4393" algn="l" defTabSz="57109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44512" y="47625"/>
            <a:ext cx="8399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5pPr>
            <a:lvl6pPr marL="285549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571097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856646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142195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Service Request – CRM On Demand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15434" y="791719"/>
            <a:ext cx="3407455" cy="359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12707" indent="-212707" algn="l" rtl="0" eaLnBrk="0" fontAlgn="base" hangingPunct="0">
              <a:spcBef>
                <a:spcPts val="5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1pPr>
            <a:lvl2pPr marL="512720" indent="-226995" algn="l" rtl="0" eaLnBrk="0" fontAlgn="base" hangingPunct="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2pPr>
            <a:lvl3pPr marL="712729" indent="-141276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3pPr>
            <a:lvl4pPr marL="1085760" indent="-228582" algn="l" rtl="0" eaLnBrk="0" fontAlgn="base" hangingPunct="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374661" indent="-231755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5pPr>
            <a:lvl6pPr marL="1570520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6068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1619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7167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 smtClean="0"/>
              <a:t>Overview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/>
              <a:t>The CRM On Demand and </a:t>
            </a:r>
            <a:r>
              <a:rPr lang="en-US" sz="1000" dirty="0" smtClean="0"/>
              <a:t>Social Engagement and Monitoring service </a:t>
            </a:r>
            <a:r>
              <a:rPr lang="en-US" sz="1000" dirty="0"/>
              <a:t>request integration allows community managers to escalate a social post to CRM On Demand</a:t>
            </a:r>
            <a:r>
              <a:rPr lang="en-US" sz="1000" dirty="0" smtClean="0"/>
              <a:t>.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/>
              <a:t>Social is becoming the predominant channel for customers to express frustration with a product or service. Since Social Engagement and Monitoring is a hub of </a:t>
            </a:r>
            <a:r>
              <a:rPr lang="en-US" sz="1000" dirty="0" smtClean="0"/>
              <a:t>conversation from both owned and non-owned channels, it becomes </a:t>
            </a:r>
            <a:r>
              <a:rPr lang="en-US" sz="1000" dirty="0"/>
              <a:t>a valuable source of dialogue for Oracle's customer service systems</a:t>
            </a:r>
            <a:r>
              <a:rPr lang="en-US" sz="1000" dirty="0" smtClean="0"/>
              <a:t>.</a:t>
            </a:r>
            <a:endParaRPr lang="en-US" sz="1000" dirty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/>
              <a:t>Now all messages can be sent to a CRM On Demand as an incident allowing the service agent the ability to manage social interactions and provide a great customer experience.</a:t>
            </a:r>
            <a:endParaRPr lang="en-US" sz="1000" dirty="0" smtClean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000" b="1" dirty="0" smtClean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 smtClean="0"/>
              <a:t>Availability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The feature was launched in October 2013</a:t>
            </a:r>
          </a:p>
        </p:txBody>
      </p:sp>
      <p:pic>
        <p:nvPicPr>
          <p:cNvPr id="4" name="Picture 3" descr="Oracle SR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41" y="771411"/>
            <a:ext cx="4980060" cy="32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2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24841" y="791713"/>
            <a:ext cx="4028344" cy="3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12707" indent="-212707" algn="l" rtl="0" eaLnBrk="0" fontAlgn="base" hangingPunct="0">
              <a:spcBef>
                <a:spcPts val="5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1pPr>
            <a:lvl2pPr marL="512720" indent="-226995" algn="l" rtl="0" eaLnBrk="0" fontAlgn="base" hangingPunct="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2pPr>
            <a:lvl3pPr marL="712729" indent="-141276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3pPr>
            <a:lvl4pPr marL="1085760" indent="-228582" algn="l" rtl="0" eaLnBrk="0" fontAlgn="base" hangingPunct="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374661" indent="-231755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5pPr>
            <a:lvl6pPr marL="1570520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6068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1619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7167" indent="-142774" algn="l" defTabSz="5710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 smtClean="0"/>
              <a:t>Configure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Go to the Plugins section in Workflow and Automation. In the CRM On Demand section, provide </a:t>
            </a:r>
            <a:r>
              <a:rPr lang="en-US" sz="1000" dirty="0"/>
              <a:t>a username, password, and </a:t>
            </a:r>
            <a:r>
              <a:rPr lang="en-US" sz="1000" dirty="0" smtClean="0"/>
              <a:t>endpoint URL. The </a:t>
            </a:r>
            <a:r>
              <a:rPr lang="en-US" sz="1000" dirty="0"/>
              <a:t>"Send to CRM On Demand" option </a:t>
            </a:r>
            <a:r>
              <a:rPr lang="en-US" sz="1000" dirty="0" smtClean="0"/>
              <a:t>will not appear unless these are configured correctly.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To find your CRM On Demand credentials, while in CRM On Demand, search for the topic “About Oracle Social Engagement and Monitoring”.</a:t>
            </a:r>
            <a:endParaRPr lang="en-US" sz="1000" dirty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The </a:t>
            </a:r>
            <a:r>
              <a:rPr lang="en-US" sz="1000" dirty="0"/>
              <a:t>"Send to CRM On </a:t>
            </a:r>
            <a:r>
              <a:rPr lang="en-US" sz="1000" dirty="0" smtClean="0"/>
              <a:t>Demand</a:t>
            </a:r>
            <a:r>
              <a:rPr lang="en-US" sz="1000" smtClean="0"/>
              <a:t>” option </a:t>
            </a:r>
            <a:r>
              <a:rPr lang="en-US" sz="1000" dirty="0"/>
              <a:t>will not appear if the message selected is the brand's own social property. For example, if a user is in the </a:t>
            </a:r>
            <a:r>
              <a:rPr lang="en-US" sz="1000" dirty="0" err="1"/>
              <a:t>Brookstrut</a:t>
            </a:r>
            <a:r>
              <a:rPr lang="en-US" sz="1000" dirty="0"/>
              <a:t> Farmers Market account and she selects a message in Engage made by the </a:t>
            </a:r>
            <a:r>
              <a:rPr lang="en-US" sz="1000" dirty="0" err="1"/>
              <a:t>Brookstrut</a:t>
            </a:r>
            <a:r>
              <a:rPr lang="en-US" sz="1000" dirty="0"/>
              <a:t> Farmers Market account, the option will not be there. This is because it's assumed brands will not escalate their own messages to CRM On Demand.</a:t>
            </a:r>
            <a:endParaRPr lang="en-US" sz="1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44512" y="47625"/>
            <a:ext cx="8399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5pPr>
            <a:lvl6pPr marL="285549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571097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856646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142195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Service Request – CRM On Demand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Oracle SRM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32" y="620881"/>
            <a:ext cx="4329568" cy="38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3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744512" y="47625"/>
            <a:ext cx="8399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5pPr>
            <a:lvl6pPr marL="285549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571097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856646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142195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Service Request – CRM On Demand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1556" y="872548"/>
            <a:ext cx="412044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/>
              <a:t>Use</a:t>
            </a:r>
            <a:endParaRPr lang="en-US" sz="1000" dirty="0" smtClean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If </a:t>
            </a:r>
            <a:r>
              <a:rPr lang="en-US" sz="1000" dirty="0"/>
              <a:t>the CRM On Demand credentials are configured correctly in the Plugins section of Engage, an option of "Send to CRM On Demand" will appear in the gear icon of a message. Selecting this option will send the message and its contents to the account configured in the Plugins section</a:t>
            </a:r>
            <a:r>
              <a:rPr lang="en-US" sz="1000" dirty="0" smtClean="0"/>
              <a:t>.</a:t>
            </a:r>
            <a:endParaRPr lang="en-US" sz="1000" dirty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Once a message is sent successfully, an incident number from CRM On Demand will be returned and displayed. The message will also be labeled automatically as “CRM On Demand” as well – these messages can be accessed in the “Labels” section in the left column.</a:t>
            </a:r>
            <a:endParaRPr lang="en-US" sz="1000" dirty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If a message fails to send, an error message will be shown.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smtClean="0"/>
              <a:t>Service requests closed within CRM On Demand must manually be closed within Engage. Next to the indication within the message is a checkmark icon. Clicking this will indicate within Engage that the service request is closed.</a:t>
            </a:r>
            <a:endParaRPr lang="en-US" sz="1000" dirty="0"/>
          </a:p>
        </p:txBody>
      </p:sp>
      <p:pic>
        <p:nvPicPr>
          <p:cNvPr id="4" name="Picture 3" descr="Oracle SRM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3" y="780807"/>
            <a:ext cx="4289778" cy="33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0066"/>
              </p:ext>
            </p:extLst>
          </p:nvPr>
        </p:nvGraphicFramePr>
        <p:xfrm>
          <a:off x="677334" y="756119"/>
          <a:ext cx="8250297" cy="3569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099"/>
                <a:gridCol w="3345900"/>
                <a:gridCol w="2154298"/>
              </a:tblGrid>
              <a:tr h="32728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Data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Passed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Source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2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Message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Internal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SEM message ID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2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Message Link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direct URL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2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Network Type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Facebook or Twitter network if applicable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6992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Network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Message ID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Network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message ID; includes messages from listen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6992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Topic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Facebook post, Facebook comment, tweet,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or CI message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2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Message Body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Message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content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2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Author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ID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Network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author ID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220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Author Name / First Name / Last Name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Author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name. For Facebook, first name and last name are given in separate fields as well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SEM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28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Service Request ID Number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ID of the service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request from CRMOD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CRMOD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744512" y="47625"/>
            <a:ext cx="8399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pitchFamily="127" charset="-128"/>
                <a:cs typeface="ＭＳ Ｐゴシック" pitchFamily="127" charset="-128"/>
              </a:defRPr>
            </a:lvl5pPr>
            <a:lvl6pPr marL="285549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571097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856646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142195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Service Request – CRM On Demand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00277"/>
      </p:ext>
    </p:extLst>
  </p:cSld>
  <p:clrMapOvr>
    <a:masterClrMapping/>
  </p:clrMapOvr>
</p:sld>
</file>

<file path=ppt/theme/theme1.xml><?xml version="1.0" encoding="utf-8"?>
<a:theme xmlns:a="http://schemas.openxmlformats.org/drawingml/2006/main" name="2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lIns="0" tIns="0" rIns="0" bIns="0" rtlCol="0" anchor="t" anchorCtr="0"/>
      <a:lstStyle>
        <a:defPPr algn="l"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algn="l">
          <a:defRPr sz="18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40607</TotalTime>
  <Words>548</Words>
  <Application>Microsoft Macintosh PowerPoint</Application>
  <PresentationFormat>On-screen Show (16:9)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2_Corporate_PPT_Template_10x5.6_v2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Strutton</dc:creator>
  <dc:description>This presentation contains information proprietary to Oracle Corporation</dc:description>
  <cp:lastModifiedBy>Reza Parang</cp:lastModifiedBy>
  <cp:revision>1820</cp:revision>
  <cp:lastPrinted>2012-06-14T16:13:35Z</cp:lastPrinted>
  <dcterms:created xsi:type="dcterms:W3CDTF">2012-06-29T01:39:28Z</dcterms:created>
  <dcterms:modified xsi:type="dcterms:W3CDTF">2013-10-28T18:48:29Z</dcterms:modified>
</cp:coreProperties>
</file>