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6"/>
  </p:notesMasterIdLst>
  <p:handoutMasterIdLst>
    <p:handoutMasterId r:id="rId17"/>
  </p:handoutMasterIdLst>
  <p:sldIdLst>
    <p:sldId id="578" r:id="rId2"/>
    <p:sldId id="597" r:id="rId3"/>
    <p:sldId id="580" r:id="rId4"/>
    <p:sldId id="581" r:id="rId5"/>
    <p:sldId id="582" r:id="rId6"/>
    <p:sldId id="583" r:id="rId7"/>
    <p:sldId id="584" r:id="rId8"/>
    <p:sldId id="585" r:id="rId9"/>
    <p:sldId id="586" r:id="rId10"/>
    <p:sldId id="587" r:id="rId11"/>
    <p:sldId id="588" r:id="rId12"/>
    <p:sldId id="589" r:id="rId13"/>
    <p:sldId id="600" r:id="rId14"/>
    <p:sldId id="601" r:id="rId15"/>
  </p:sldIdLst>
  <p:sldSz cx="9144000" cy="5143500" type="screen16x9"/>
  <p:notesSz cx="9312275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B500"/>
    <a:srgbClr val="7A7A7A"/>
    <a:srgbClr val="B3B3B3"/>
    <a:srgbClr val="F3F3F3"/>
    <a:srgbClr val="FF1414"/>
    <a:srgbClr val="8BAAC3"/>
    <a:srgbClr val="FF0000"/>
    <a:srgbClr val="DC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89" autoAdjust="0"/>
    <p:restoredTop sz="82972" autoAdjust="0"/>
  </p:normalViewPr>
  <p:slideViewPr>
    <p:cSldViewPr snapToGrid="0">
      <p:cViewPr varScale="1">
        <p:scale>
          <a:sx n="97" d="100"/>
          <a:sy n="97" d="100"/>
        </p:scale>
        <p:origin x="-1048" y="-104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9" d="100"/>
        <a:sy n="69" d="100"/>
      </p:scale>
      <p:origin x="0" y="312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9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5319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4801" y="0"/>
            <a:ext cx="4035319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pPr/>
              <a:t>5/1/13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5319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4801" y="6513910"/>
            <a:ext cx="4035319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5319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4801" y="0"/>
            <a:ext cx="4035319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pPr/>
              <a:t>5/1/13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0138" y="514350"/>
            <a:ext cx="4573587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228" y="3257550"/>
            <a:ext cx="744982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35319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4801" y="6513910"/>
            <a:ext cx="4035319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link to verbatim</a:t>
            </a:r>
            <a:r>
              <a:rPr lang="en-US" baseline="0" dirty="0" smtClean="0"/>
              <a:t> Twitter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RN user views other unresolved Incidents linked to the “_</a:t>
            </a:r>
            <a:r>
              <a:rPr lang="en-US" dirty="0" err="1" smtClean="0"/>
              <a:t>kcer</a:t>
            </a:r>
            <a:r>
              <a:rPr lang="en-US" dirty="0" smtClean="0"/>
              <a:t>” Twitter handle.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RN user</a:t>
            </a:r>
            <a:r>
              <a:rPr lang="en-US" baseline="0" dirty="0" smtClean="0"/>
              <a:t> makes an appropriate response and changes the status of the Incident to “Solved.”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RN notifies Engage of the status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70138" y="514350"/>
            <a:ext cx="4573587" cy="257175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Oracle</a:t>
            </a:r>
            <a:r>
              <a:rPr lang="en-US" baseline="0" dirty="0" smtClean="0"/>
              <a:t> Social Engagement and Monitoring (“SEM”), with </a:t>
            </a:r>
            <a:r>
              <a:rPr lang="en-US" baseline="0" dirty="0" err="1" smtClean="0"/>
              <a:t>RightNow</a:t>
            </a:r>
            <a:r>
              <a:rPr lang="en-US" baseline="0" dirty="0" smtClean="0"/>
              <a:t> integration path for Incident Management.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integration</a:t>
            </a:r>
            <a:r>
              <a:rPr lang="en-US" baseline="0" dirty="0" smtClean="0"/>
              <a:t> utilizes the standard </a:t>
            </a:r>
            <a:r>
              <a:rPr lang="en-US" baseline="0" dirty="0" err="1" smtClean="0"/>
              <a:t>RightNow</a:t>
            </a:r>
            <a:r>
              <a:rPr lang="en-US" baseline="0" dirty="0" smtClean="0"/>
              <a:t> Connect API, no customization is required.  SEM Engage </a:t>
            </a:r>
            <a:r>
              <a:rPr lang="en-US" baseline="0" dirty="0" err="1" smtClean="0"/>
              <a:t>plugin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RightNow</a:t>
            </a:r>
            <a:r>
              <a:rPr lang="en-US" baseline="0" dirty="0" smtClean="0"/>
              <a:t> is initialized as shown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SEM agent is viewing</a:t>
            </a:r>
            <a:r>
              <a:rPr lang="en-US" baseline="0" dirty="0" smtClean="0"/>
              <a:t> a message from a Listening Topic (note the labels “Favorable” and “Retail,” which are generated by the Listening engine, and can be used for auto-assignment in Engage)</a:t>
            </a:r>
            <a:r>
              <a:rPr lang="en-US" dirty="0" smtClean="0"/>
              <a:t>.</a:t>
            </a:r>
            <a:r>
              <a:rPr lang="en-US" baseline="0" dirty="0" smtClean="0"/>
              <a:t>  The agent sends the message to </a:t>
            </a:r>
            <a:r>
              <a:rPr lang="en-US" baseline="0" dirty="0" err="1" smtClean="0"/>
              <a:t>RightNow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pulldown</a:t>
            </a:r>
            <a:r>
              <a:rPr lang="en-US" baseline="0" dirty="0" smtClean="0"/>
              <a:t> menu.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RN confirms receipt &amp; successful creation</a:t>
            </a:r>
            <a:r>
              <a:rPr lang="en-US" baseline="0" dirty="0" smtClean="0"/>
              <a:t> of an Incident by </a:t>
            </a:r>
            <a:r>
              <a:rPr lang="en-US" dirty="0" smtClean="0"/>
              <a:t>passing back an Incident</a:t>
            </a:r>
            <a:r>
              <a:rPr lang="en-US" baseline="0" dirty="0" smtClean="0"/>
              <a:t> Number (#2824).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RN user assigned to Incident #2824</a:t>
            </a:r>
            <a:r>
              <a:rPr lang="en-US" baseline="0" dirty="0" smtClean="0"/>
              <a:t> sees the message from SEM.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RN user clicks into the SEM Incident—note the SEM</a:t>
            </a:r>
            <a:r>
              <a:rPr lang="en-US" baseline="0" dirty="0" smtClean="0"/>
              <a:t> data being pushed over in the web services call.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6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w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w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0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latin typeface="Arial" pitchFamily="-106" charset="0"/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AA0000"/>
              </a:gs>
              <a:gs pos="10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70829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1" y="1517907"/>
            <a:ext cx="2607406" cy="2488686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284538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orp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 userDrawn="1"/>
        </p:nvGrpSpPr>
        <p:grpSpPr>
          <a:xfrm>
            <a:off x="2103807" y="1774228"/>
            <a:ext cx="4936386" cy="1595045"/>
            <a:chOff x="2113332" y="1464413"/>
            <a:chExt cx="4936386" cy="1595045"/>
          </a:xfrm>
        </p:grpSpPr>
        <p:pic>
          <p:nvPicPr>
            <p:cNvPr id="6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332" y="1464413"/>
              <a:ext cx="4936386" cy="1595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034" descr="HSET_clr_rgb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1263" y="1700213"/>
              <a:ext cx="4179887" cy="1198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56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O_signature_clr_rgb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33" y="1329097"/>
            <a:ext cx="7315200" cy="22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8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14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47"/>
            <a:ext cx="2895600" cy="274637"/>
          </a:xfrm>
          <a:prstGeom prst="rect">
            <a:avLst/>
          </a:prstGeom>
        </p:spPr>
        <p:txBody>
          <a:bodyPr lIns="91420" tIns="45710" rIns="91420" bIns="45710"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7095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64166"/>
            <a:ext cx="7910512" cy="3297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8038" y="658581"/>
            <a:ext cx="8139112" cy="31869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263" y="4791075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20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43598" y="0"/>
            <a:ext cx="3200402" cy="5143500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 descr="O_signature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432" y="253995"/>
            <a:ext cx="2148840" cy="662559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0"/>
            <a:ext cx="32004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O_signature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432" y="253995"/>
            <a:ext cx="2148840" cy="66255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5943598" y="-24964"/>
            <a:ext cx="3200402" cy="4157107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-25400"/>
            <a:ext cx="32004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8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342900" indent="-342900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11" name="Picture 25" descr="Red Ba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</p:pic>
        <p:pic>
          <p:nvPicPr>
            <p:cNvPr id="12" name="Picture 20" descr="Oracle WHITE"/>
            <p:cNvPicPr>
              <a:picLocks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8214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F1414"/>
              </a:gs>
              <a:gs pos="0">
                <a:srgbClr val="AA0000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7" name="Picture 25" descr="Red Ba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</p:pic>
        <p:pic>
          <p:nvPicPr>
            <p:cNvPr id="8" name="Picture 20" descr="Oracle WHITE"/>
            <p:cNvPicPr>
              <a:picLocks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9345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7" name="Picture 25" descr="Red Ba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</p:pic>
        <p:pic>
          <p:nvPicPr>
            <p:cNvPr id="8" name="Picture 20" descr="Oracle WHITE"/>
            <p:cNvPicPr>
              <a:picLocks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2399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941222" y="0"/>
            <a:ext cx="3064933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11" name="Picture 25" descr="Red Ba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</p:pic>
        <p:pic>
          <p:nvPicPr>
            <p:cNvPr id="13" name="Picture 20" descr="Oracle WHITE"/>
            <p:cNvPicPr>
              <a:picLocks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6411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wmf"/><Relationship Id="rId22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9" name="Picture 25" descr="Red Bar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</p:pic>
        <p:pic>
          <p:nvPicPr>
            <p:cNvPr id="18" name="Picture 20" descr="Oracle WHITE"/>
            <p:cNvPicPr>
              <a:picLocks noChangeArrowheads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chemeClr val="tx1"/>
                  </a:solidFill>
                </a:rPr>
                <a:t>Copyright</a:t>
              </a:r>
              <a:r>
                <a:rPr lang="en-US" sz="600" baseline="0" dirty="0" smtClean="0">
                  <a:solidFill>
                    <a:schemeClr val="tx1"/>
                  </a:solidFill>
                </a:rPr>
                <a:t> </a:t>
              </a:r>
              <a:r>
                <a:rPr lang="en-US" sz="600" dirty="0" smtClean="0">
                  <a:solidFill>
                    <a:schemeClr val="tx1"/>
                  </a:solidFill>
                </a:rPr>
                <a:t>©</a:t>
              </a:r>
              <a:r>
                <a:rPr lang="en-US" sz="600" baseline="0" dirty="0" smtClean="0">
                  <a:solidFill>
                    <a:schemeClr val="tx1"/>
                  </a:solidFill>
                </a:rPr>
                <a:t> 2013, Oracle and/or its affiliates. All rights reserved.</a:t>
              </a:r>
              <a:endParaRPr 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chemeClr val="tx1"/>
                </a:solidFill>
              </a:rPr>
              <a:pPr algn="r"/>
              <a:t>‹#›</a:t>
            </a:fld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48" r:id="rId2"/>
    <p:sldLayoutId id="2147483740" r:id="rId3"/>
    <p:sldLayoutId id="2147483741" r:id="rId4"/>
    <p:sldLayoutId id="2147483747" r:id="rId5"/>
    <p:sldLayoutId id="2147483733" r:id="rId6"/>
    <p:sldLayoutId id="2147483744" r:id="rId7"/>
    <p:sldLayoutId id="2147483694" r:id="rId8"/>
    <p:sldLayoutId id="2147483695" r:id="rId9"/>
    <p:sldLayoutId id="2147483701" r:id="rId10"/>
    <p:sldLayoutId id="2147483719" r:id="rId11"/>
    <p:sldLayoutId id="2147483700" r:id="rId12"/>
    <p:sldLayoutId id="2147483707" r:id="rId13"/>
    <p:sldLayoutId id="2147483746" r:id="rId14"/>
    <p:sldLayoutId id="2147483745" r:id="rId15"/>
    <p:sldLayoutId id="2147483685" r:id="rId16"/>
    <p:sldLayoutId id="2147483686" r:id="rId17"/>
    <p:sldLayoutId id="2147483750" r:id="rId18"/>
    <p:sldLayoutId id="214748375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SEM-</a:t>
            </a:r>
            <a:r>
              <a:rPr lang="en-US" dirty="0" err="1" smtClean="0"/>
              <a:t>RightNow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Ryan </a:t>
            </a:r>
            <a:r>
              <a:rPr lang="en-US" dirty="0" err="1" smtClean="0"/>
              <a:t>Teall</a:t>
            </a:r>
            <a:endParaRPr lang="en-US" dirty="0" smtClean="0"/>
          </a:p>
          <a:p>
            <a:r>
              <a:rPr lang="en-US" dirty="0" smtClean="0"/>
              <a:t>ryan.teall@oracle.com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Placeholder 13" descr="Globe with hands1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48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941688" cy="1456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4120444"/>
            <a:ext cx="9144000" cy="1023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n-incident-view-twitte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82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941688" cy="1456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4120444"/>
            <a:ext cx="9144000" cy="1023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n-incident-view-other-incident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74564" y="3795929"/>
            <a:ext cx="6786389" cy="2031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26482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941688" cy="1456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4120444"/>
            <a:ext cx="9144000" cy="1023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n-incident-view-solved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3579" y="1559505"/>
            <a:ext cx="580807" cy="3629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26482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941688" cy="1456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4120444"/>
            <a:ext cx="9144000" cy="1023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n-incident-view-solved-in-engag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56761" y="2220518"/>
            <a:ext cx="1520328" cy="3629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26482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8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2129754"/>
            <a:ext cx="9169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800" b="1" dirty="0" smtClean="0"/>
              <a:t>SEM-</a:t>
            </a:r>
            <a:r>
              <a:rPr lang="en-US" sz="2800" b="1" dirty="0" err="1" smtClean="0"/>
              <a:t>RightNow</a:t>
            </a:r>
            <a:r>
              <a:rPr lang="en-US" sz="2800" b="1" dirty="0" smtClean="0"/>
              <a:t> Integration Flow (April, 2013)</a:t>
            </a:r>
          </a:p>
        </p:txBody>
      </p:sp>
      <p:pic>
        <p:nvPicPr>
          <p:cNvPr id="6" name="Picture 5" descr="Right 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31" y="2615518"/>
            <a:ext cx="8399676" cy="7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54629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/>
          <p:cNvCxnSpPr/>
          <p:nvPr/>
        </p:nvCxnSpPr>
        <p:spPr>
          <a:xfrm>
            <a:off x="7371644" y="1151467"/>
            <a:ext cx="1320800" cy="1411111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56"/>
          <p:cNvSpPr/>
          <p:nvPr/>
        </p:nvSpPr>
        <p:spPr>
          <a:xfrm>
            <a:off x="195269" y="2104131"/>
            <a:ext cx="1239445" cy="706636"/>
          </a:xfrm>
          <a:prstGeom prst="rightArrow">
            <a:avLst>
              <a:gd name="adj1" fmla="val 50000"/>
              <a:gd name="adj2" fmla="val 32477"/>
            </a:avLst>
          </a:prstGeom>
          <a:gradFill rotWithShape="1">
            <a:gsLst>
              <a:gs pos="0">
                <a:srgbClr val="9FB3A9">
                  <a:shade val="51000"/>
                  <a:satMod val="130000"/>
                </a:srgbClr>
              </a:gs>
              <a:gs pos="80000">
                <a:srgbClr val="9FB3A9">
                  <a:shade val="93000"/>
                  <a:satMod val="130000"/>
                </a:srgbClr>
              </a:gs>
              <a:gs pos="100000">
                <a:srgbClr val="9FB3A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3281362" y="2007978"/>
            <a:ext cx="876300" cy="365530"/>
          </a:xfrm>
          <a:prstGeom prst="rightArrow">
            <a:avLst/>
          </a:prstGeom>
          <a:gradFill rotWithShape="1">
            <a:gsLst>
              <a:gs pos="0">
                <a:srgbClr val="9FB3A9">
                  <a:shade val="51000"/>
                  <a:satMod val="130000"/>
                </a:srgbClr>
              </a:gs>
              <a:gs pos="80000">
                <a:srgbClr val="9FB3A9">
                  <a:shade val="93000"/>
                  <a:satMod val="130000"/>
                </a:srgbClr>
              </a:gs>
              <a:gs pos="100000">
                <a:srgbClr val="9FB3A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7196136" y="2628897"/>
            <a:ext cx="95250" cy="1000128"/>
          </a:xfrm>
          <a:custGeom>
            <a:avLst/>
            <a:gdLst>
              <a:gd name="connsiteX0" fmla="*/ 0 w 95250"/>
              <a:gd name="connsiteY0" fmla="*/ 628650 h 628650"/>
              <a:gd name="connsiteX1" fmla="*/ 0 w 95250"/>
              <a:gd name="connsiteY1" fmla="*/ 361950 h 628650"/>
              <a:gd name="connsiteX2" fmla="*/ 95250 w 95250"/>
              <a:gd name="connsiteY2" fmla="*/ 457200 h 628650"/>
              <a:gd name="connsiteX3" fmla="*/ 95250 w 95250"/>
              <a:gd name="connsiteY3" fmla="*/ 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628650">
                <a:moveTo>
                  <a:pt x="0" y="628650"/>
                </a:moveTo>
                <a:lnTo>
                  <a:pt x="0" y="361950"/>
                </a:lnTo>
                <a:lnTo>
                  <a:pt x="95250" y="457200"/>
                </a:lnTo>
                <a:lnTo>
                  <a:pt x="95250" y="0"/>
                </a:lnTo>
              </a:path>
            </a:pathLst>
          </a:custGeom>
          <a:noFill/>
          <a:ln w="25400" cap="flat" cmpd="sng" algn="ctr">
            <a:solidFill>
              <a:srgbClr val="9FB3A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7267582" y="1349504"/>
            <a:ext cx="109539" cy="946023"/>
          </a:xfrm>
          <a:custGeom>
            <a:avLst/>
            <a:gdLst>
              <a:gd name="connsiteX0" fmla="*/ 0 w 95250"/>
              <a:gd name="connsiteY0" fmla="*/ 628650 h 628650"/>
              <a:gd name="connsiteX1" fmla="*/ 0 w 95250"/>
              <a:gd name="connsiteY1" fmla="*/ 361950 h 628650"/>
              <a:gd name="connsiteX2" fmla="*/ 95250 w 95250"/>
              <a:gd name="connsiteY2" fmla="*/ 457200 h 628650"/>
              <a:gd name="connsiteX3" fmla="*/ 95250 w 95250"/>
              <a:gd name="connsiteY3" fmla="*/ 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628650">
                <a:moveTo>
                  <a:pt x="0" y="628650"/>
                </a:moveTo>
                <a:lnTo>
                  <a:pt x="0" y="361950"/>
                </a:lnTo>
                <a:lnTo>
                  <a:pt x="95250" y="457200"/>
                </a:lnTo>
                <a:lnTo>
                  <a:pt x="95250" y="0"/>
                </a:lnTo>
              </a:path>
            </a:pathLst>
          </a:custGeom>
          <a:noFill/>
          <a:ln w="25400" cap="flat" cmpd="sng" algn="ctr">
            <a:solidFill>
              <a:srgbClr val="9FB3A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5772158" y="2314571"/>
            <a:ext cx="1520464" cy="225429"/>
          </a:xfrm>
          <a:custGeom>
            <a:avLst/>
            <a:gdLst>
              <a:gd name="connsiteX0" fmla="*/ 0 w 1971675"/>
              <a:gd name="connsiteY0" fmla="*/ 0 h 190500"/>
              <a:gd name="connsiteX1" fmla="*/ 1019175 w 1971675"/>
              <a:gd name="connsiteY1" fmla="*/ 0 h 190500"/>
              <a:gd name="connsiteX2" fmla="*/ 828675 w 1971675"/>
              <a:gd name="connsiteY2" fmla="*/ 190500 h 190500"/>
              <a:gd name="connsiteX3" fmla="*/ 1971675 w 1971675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1675" h="190500">
                <a:moveTo>
                  <a:pt x="0" y="0"/>
                </a:moveTo>
                <a:lnTo>
                  <a:pt x="1019175" y="0"/>
                </a:lnTo>
                <a:lnTo>
                  <a:pt x="828675" y="190500"/>
                </a:lnTo>
                <a:lnTo>
                  <a:pt x="1971675" y="190500"/>
                </a:lnTo>
              </a:path>
            </a:pathLst>
          </a:custGeom>
          <a:noFill/>
          <a:ln w="25400" cap="flat" cmpd="sng" algn="ctr">
            <a:solidFill>
              <a:srgbClr val="9FB3A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543675" y="891825"/>
            <a:ext cx="1543050" cy="476250"/>
          </a:xfrm>
          <a:prstGeom prst="roundRect">
            <a:avLst/>
          </a:prstGeom>
          <a:gradFill rotWithShape="1">
            <a:gsLst>
              <a:gs pos="0">
                <a:srgbClr val="9FB3A9">
                  <a:shade val="51000"/>
                  <a:satMod val="130000"/>
                </a:srgbClr>
              </a:gs>
              <a:gs pos="80000">
                <a:srgbClr val="9FB3A9">
                  <a:shade val="93000"/>
                  <a:satMod val="130000"/>
                </a:srgbClr>
              </a:gs>
              <a:gs pos="100000">
                <a:srgbClr val="9FB3A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Engage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6543675" y="3505195"/>
            <a:ext cx="1543050" cy="514350"/>
          </a:xfrm>
          <a:prstGeom prst="roundRect">
            <a:avLst/>
          </a:prstGeom>
          <a:gradFill rotWithShape="1">
            <a:gsLst>
              <a:gs pos="0">
                <a:srgbClr val="9FB3A9">
                  <a:shade val="51000"/>
                  <a:satMod val="130000"/>
                </a:srgbClr>
              </a:gs>
              <a:gs pos="80000">
                <a:srgbClr val="9FB3A9">
                  <a:shade val="93000"/>
                  <a:satMod val="130000"/>
                </a:srgbClr>
              </a:gs>
              <a:gs pos="100000">
                <a:srgbClr val="9FB3A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Listen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4219574" y="1968096"/>
            <a:ext cx="1543050" cy="445294"/>
          </a:xfrm>
          <a:prstGeom prst="roundRect">
            <a:avLst/>
          </a:prstGeom>
          <a:gradFill rotWithShape="1">
            <a:gsLst>
              <a:gs pos="0">
                <a:srgbClr val="B0A070">
                  <a:shade val="51000"/>
                  <a:satMod val="130000"/>
                </a:srgbClr>
              </a:gs>
              <a:gs pos="80000">
                <a:srgbClr val="B0A070">
                  <a:shade val="93000"/>
                  <a:satMod val="130000"/>
                </a:srgbClr>
              </a:gs>
              <a:gs pos="100000">
                <a:srgbClr val="B0A07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Listening Settings</a:t>
            </a:r>
          </a:p>
        </p:txBody>
      </p:sp>
      <p:grpSp>
        <p:nvGrpSpPr>
          <p:cNvPr id="65" name="Group 16"/>
          <p:cNvGrpSpPr/>
          <p:nvPr/>
        </p:nvGrpSpPr>
        <p:grpSpPr>
          <a:xfrm>
            <a:off x="195261" y="1819277"/>
            <a:ext cx="885818" cy="1409699"/>
            <a:chOff x="276225" y="1323976"/>
            <a:chExt cx="885818" cy="1409699"/>
          </a:xfrm>
        </p:grpSpPr>
        <p:sp>
          <p:nvSpPr>
            <p:cNvPr id="66" name="Oval 65"/>
            <p:cNvSpPr/>
            <p:nvPr/>
          </p:nvSpPr>
          <p:spPr>
            <a:xfrm>
              <a:off x="276225" y="1571625"/>
              <a:ext cx="247649" cy="247649"/>
            </a:xfrm>
            <a:prstGeom prst="ellipse">
              <a:avLst/>
            </a:prstGeom>
            <a:gradFill rotWithShape="1">
              <a:gsLst>
                <a:gs pos="0">
                  <a:srgbClr val="5B6981">
                    <a:shade val="51000"/>
                    <a:satMod val="130000"/>
                  </a:srgbClr>
                </a:gs>
                <a:gs pos="80000">
                  <a:srgbClr val="5B6981">
                    <a:shade val="93000"/>
                    <a:satMod val="130000"/>
                  </a:srgbClr>
                </a:gs>
                <a:gs pos="100000">
                  <a:srgbClr val="5B6981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566736" y="1728787"/>
              <a:ext cx="257175" cy="257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09561" y="1962150"/>
              <a:ext cx="257175" cy="25717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9595" y="2133600"/>
              <a:ext cx="247649" cy="247649"/>
            </a:xfrm>
            <a:prstGeom prst="ellipse">
              <a:avLst/>
            </a:prstGeom>
            <a:gradFill rotWithShape="1">
              <a:gsLst>
                <a:gs pos="0">
                  <a:srgbClr val="5B6981">
                    <a:shade val="51000"/>
                    <a:satMod val="130000"/>
                  </a:srgbClr>
                </a:gs>
                <a:gs pos="80000">
                  <a:srgbClr val="5B6981">
                    <a:shade val="93000"/>
                    <a:satMod val="130000"/>
                  </a:srgbClr>
                </a:gs>
                <a:gs pos="100000">
                  <a:srgbClr val="5B6981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571498" y="1323976"/>
              <a:ext cx="247649" cy="247649"/>
            </a:xfrm>
            <a:prstGeom prst="ellipse">
              <a:avLst/>
            </a:prstGeom>
            <a:gradFill rotWithShape="1">
              <a:gsLst>
                <a:gs pos="0">
                  <a:srgbClr val="5B6981">
                    <a:shade val="51000"/>
                    <a:satMod val="130000"/>
                  </a:srgbClr>
                </a:gs>
                <a:gs pos="80000">
                  <a:srgbClr val="5B6981">
                    <a:shade val="93000"/>
                    <a:satMod val="130000"/>
                  </a:srgbClr>
                </a:gs>
                <a:gs pos="100000">
                  <a:srgbClr val="5B6981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347657" y="2362198"/>
              <a:ext cx="247649" cy="247649"/>
            </a:xfrm>
            <a:prstGeom prst="ellipse">
              <a:avLst/>
            </a:prstGeom>
            <a:gradFill rotWithShape="1">
              <a:gsLst>
                <a:gs pos="0">
                  <a:srgbClr val="5B6981">
                    <a:shade val="51000"/>
                    <a:satMod val="130000"/>
                  </a:srgbClr>
                </a:gs>
                <a:gs pos="80000">
                  <a:srgbClr val="5B6981">
                    <a:shade val="93000"/>
                    <a:satMod val="130000"/>
                  </a:srgbClr>
                </a:gs>
                <a:gs pos="100000">
                  <a:srgbClr val="5B6981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885819" y="1885951"/>
              <a:ext cx="247649" cy="247649"/>
            </a:xfrm>
            <a:prstGeom prst="ellipse">
              <a:avLst/>
            </a:prstGeom>
            <a:gradFill rotWithShape="1">
              <a:gsLst>
                <a:gs pos="0">
                  <a:srgbClr val="5B6981">
                    <a:shade val="51000"/>
                    <a:satMod val="130000"/>
                  </a:srgbClr>
                </a:gs>
                <a:gs pos="80000">
                  <a:srgbClr val="5B6981">
                    <a:shade val="93000"/>
                    <a:satMod val="130000"/>
                  </a:srgbClr>
                </a:gs>
                <a:gs pos="100000">
                  <a:srgbClr val="5B6981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38170" y="2486026"/>
              <a:ext cx="247649" cy="24764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914394" y="2257425"/>
              <a:ext cx="247649" cy="247649"/>
            </a:xfrm>
            <a:prstGeom prst="ellipse">
              <a:avLst/>
            </a:prstGeom>
            <a:gradFill rotWithShape="1">
              <a:gsLst>
                <a:gs pos="0">
                  <a:srgbClr val="5B6981">
                    <a:shade val="51000"/>
                    <a:satMod val="130000"/>
                  </a:srgbClr>
                </a:gs>
                <a:gs pos="80000">
                  <a:srgbClr val="5B6981">
                    <a:shade val="93000"/>
                    <a:satMod val="130000"/>
                  </a:srgbClr>
                </a:gs>
                <a:gs pos="100000">
                  <a:srgbClr val="5B6981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885819" y="1571624"/>
              <a:ext cx="247649" cy="247649"/>
            </a:xfrm>
            <a:prstGeom prst="ellipse">
              <a:avLst/>
            </a:prstGeom>
            <a:gradFill rotWithShape="1">
              <a:gsLst>
                <a:gs pos="0">
                  <a:srgbClr val="5B6981">
                    <a:shade val="51000"/>
                    <a:satMod val="130000"/>
                  </a:srgbClr>
                </a:gs>
                <a:gs pos="80000">
                  <a:srgbClr val="5B6981">
                    <a:shade val="93000"/>
                    <a:satMod val="130000"/>
                  </a:srgbClr>
                </a:gs>
                <a:gs pos="100000">
                  <a:srgbClr val="5B6981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13097" y="1076325"/>
            <a:ext cx="1383516" cy="5905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cs typeface="Arial" pitchFamily="34" charset="0"/>
              </a:rPr>
              <a:t>Global 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cs typeface="Arial" pitchFamily="34" charset="0"/>
              </a:rPr>
              <a:t>Conversations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1434706" y="1943099"/>
            <a:ext cx="1775220" cy="959643"/>
          </a:xfrm>
          <a:prstGeom prst="roundRect">
            <a:avLst/>
          </a:prstGeom>
          <a:gradFill rotWithShape="1">
            <a:gsLst>
              <a:gs pos="0">
                <a:srgbClr val="B0A070">
                  <a:shade val="51000"/>
                  <a:satMod val="130000"/>
                </a:srgbClr>
              </a:gs>
              <a:gs pos="80000">
                <a:srgbClr val="B0A070">
                  <a:shade val="93000"/>
                  <a:satMod val="130000"/>
                </a:srgbClr>
              </a:gs>
              <a:gs pos="100000">
                <a:srgbClr val="B0A07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Latent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Semantic Analysis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Filtering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219574" y="2425297"/>
            <a:ext cx="1543050" cy="28098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Indicators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219574" y="2711044"/>
            <a:ext cx="1543050" cy="28098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Sentiment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4219574" y="2996792"/>
            <a:ext cx="1543050" cy="28098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Terms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2872" y="238127"/>
            <a:ext cx="1428750" cy="3905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endParaRPr lang="en-US" sz="1800" dirty="0" err="1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19329" y="1514475"/>
            <a:ext cx="2828925" cy="4000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Setup &amp; Real time Execution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04635" y="1556103"/>
            <a:ext cx="752479" cy="5143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Targeted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Results</a:t>
            </a:r>
          </a:p>
        </p:txBody>
      </p:sp>
      <p:sp>
        <p:nvSpPr>
          <p:cNvPr id="84" name="Oval 83"/>
          <p:cNvSpPr/>
          <p:nvPr/>
        </p:nvSpPr>
        <p:spPr>
          <a:xfrm>
            <a:off x="7037449" y="2264555"/>
            <a:ext cx="479313" cy="450069"/>
          </a:xfrm>
          <a:prstGeom prst="ellipse">
            <a:avLst/>
          </a:prstGeom>
          <a:solidFill>
            <a:srgbClr val="7F7F7F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0" rIns="0" bIns="0"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85" name="Group 55"/>
          <p:cNvGrpSpPr/>
          <p:nvPr/>
        </p:nvGrpSpPr>
        <p:grpSpPr>
          <a:xfrm>
            <a:off x="6977069" y="4067170"/>
            <a:ext cx="600075" cy="514350"/>
            <a:chOff x="7491411" y="3981450"/>
            <a:chExt cx="600075" cy="514350"/>
          </a:xfrm>
        </p:grpSpPr>
        <p:sp>
          <p:nvSpPr>
            <p:cNvPr id="86" name="Rounded Rectangle 85"/>
            <p:cNvSpPr/>
            <p:nvPr/>
          </p:nvSpPr>
          <p:spPr>
            <a:xfrm>
              <a:off x="7491411" y="3981450"/>
              <a:ext cx="200025" cy="514350"/>
            </a:xfrm>
            <a:prstGeom prst="roundRect">
              <a:avLst/>
            </a:prstGeom>
            <a:gradFill rotWithShape="1">
              <a:gsLst>
                <a:gs pos="0">
                  <a:srgbClr val="5B6981">
                    <a:shade val="51000"/>
                    <a:satMod val="130000"/>
                  </a:srgbClr>
                </a:gs>
                <a:gs pos="80000">
                  <a:srgbClr val="5B6981">
                    <a:shade val="93000"/>
                    <a:satMod val="130000"/>
                  </a:srgbClr>
                </a:gs>
                <a:gs pos="100000">
                  <a:srgbClr val="5B6981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691436" y="4133850"/>
              <a:ext cx="200025" cy="36195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7891461" y="4314824"/>
              <a:ext cx="200025" cy="180975"/>
            </a:xfrm>
            <a:prstGeom prst="roundRect">
              <a:avLst/>
            </a:prstGeom>
            <a:solidFill>
              <a:srgbClr val="C3EA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pic>
        <p:nvPicPr>
          <p:cNvPr id="89" name="Picture 6" descr="http://cloudcentral.c9dev.oraclecorp.com/i/cloud/img/opcv2/artwork/SEMEngage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7863" y="37985"/>
            <a:ext cx="746950" cy="746951"/>
          </a:xfrm>
          <a:prstGeom prst="rect">
            <a:avLst/>
          </a:prstGeom>
          <a:noFill/>
        </p:spPr>
      </p:pic>
      <p:sp>
        <p:nvSpPr>
          <p:cNvPr id="90" name="Freeform 89"/>
          <p:cNvSpPr/>
          <p:nvPr/>
        </p:nvSpPr>
        <p:spPr>
          <a:xfrm>
            <a:off x="3228983" y="2333625"/>
            <a:ext cx="981075" cy="0"/>
          </a:xfrm>
          <a:custGeom>
            <a:avLst/>
            <a:gdLst>
              <a:gd name="connsiteX0" fmla="*/ 0 w 981075"/>
              <a:gd name="connsiteY0" fmla="*/ 0 h 0"/>
              <a:gd name="connsiteX1" fmla="*/ 981075 w 9810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>
                <a:moveTo>
                  <a:pt x="0" y="0"/>
                </a:moveTo>
                <a:lnTo>
                  <a:pt x="981075" y="0"/>
                </a:lnTo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91" name="Group 63"/>
          <p:cNvGrpSpPr/>
          <p:nvPr/>
        </p:nvGrpSpPr>
        <p:grpSpPr>
          <a:xfrm>
            <a:off x="7108037" y="2326479"/>
            <a:ext cx="342901" cy="357187"/>
            <a:chOff x="6153145" y="2135976"/>
            <a:chExt cx="342901" cy="357187"/>
          </a:xfrm>
        </p:grpSpPr>
        <p:sp>
          <p:nvSpPr>
            <p:cNvPr id="92" name="Oval 91"/>
            <p:cNvSpPr/>
            <p:nvPr/>
          </p:nvSpPr>
          <p:spPr>
            <a:xfrm>
              <a:off x="6153145" y="2135976"/>
              <a:ext cx="342901" cy="357187"/>
            </a:xfrm>
            <a:prstGeom prst="ellipse">
              <a:avLst/>
            </a:prstGeom>
            <a:solidFill>
              <a:srgbClr val="B0A07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6210299" y="2190747"/>
              <a:ext cx="247649" cy="2476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1550791" y="873252"/>
            <a:ext cx="1543050" cy="476250"/>
          </a:xfrm>
          <a:prstGeom prst="roundRect">
            <a:avLst/>
          </a:prstGeom>
          <a:gradFill rotWithShape="1">
            <a:gsLst>
              <a:gs pos="0">
                <a:srgbClr val="9FB3A9">
                  <a:shade val="51000"/>
                  <a:satMod val="130000"/>
                </a:srgbClr>
              </a:gs>
              <a:gs pos="80000">
                <a:srgbClr val="9FB3A9">
                  <a:shade val="93000"/>
                  <a:satMod val="130000"/>
                </a:srgbClr>
              </a:gs>
              <a:gs pos="100000">
                <a:srgbClr val="9FB3A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Capture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4229100" y="885063"/>
            <a:ext cx="1543050" cy="476250"/>
          </a:xfrm>
          <a:prstGeom prst="roundRect">
            <a:avLst/>
          </a:prstGeom>
          <a:gradFill rotWithShape="1">
            <a:gsLst>
              <a:gs pos="0">
                <a:srgbClr val="9FB3A9">
                  <a:shade val="51000"/>
                  <a:satMod val="130000"/>
                </a:srgbClr>
              </a:gs>
              <a:gs pos="80000">
                <a:srgbClr val="9FB3A9">
                  <a:shade val="93000"/>
                  <a:satMod val="130000"/>
                </a:srgbClr>
              </a:gs>
              <a:gs pos="100000">
                <a:srgbClr val="9FB3A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7791450" y="2247895"/>
            <a:ext cx="1228725" cy="5143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RightNow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CRM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11712" y="1573037"/>
            <a:ext cx="130651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Incident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426482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941688" cy="1456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4120444"/>
            <a:ext cx="9144000" cy="1023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ugin-scree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82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941688" cy="1456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4120444"/>
            <a:ext cx="9144000" cy="1023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end-to-rn-menu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51689" y="1846862"/>
            <a:ext cx="1197751" cy="332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26482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941688" cy="1456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4120444"/>
            <a:ext cx="9144000" cy="1023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end-to-rn-menu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82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941688" cy="1456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4120444"/>
            <a:ext cx="9144000" cy="1023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end-to-rn-menu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59849" y="1008662"/>
            <a:ext cx="2066431" cy="3629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26482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941688" cy="1456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4120444"/>
            <a:ext cx="9144000" cy="1023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rn-incident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10454" y="1119857"/>
            <a:ext cx="6999110" cy="2596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26482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941688" cy="1456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4120444"/>
            <a:ext cx="9144000" cy="1023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n-incident-view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82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racle_Template_16x9">
  <a:themeElements>
    <a:clrScheme name="Oracle Color Palette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Oracle_Template_16x9</Template>
  <TotalTime>1051</TotalTime>
  <Words>260</Words>
  <Application>Microsoft Macintosh PowerPoint</Application>
  <PresentationFormat>On-screen Show (16:9)</PresentationFormat>
  <Paragraphs>46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Oracle_Template_16x9</vt:lpstr>
      <vt:lpstr>SEM-RightNow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Oracle 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Oracle</dc:creator>
  <cp:lastModifiedBy>Heather Collins</cp:lastModifiedBy>
  <cp:revision>37</cp:revision>
  <cp:lastPrinted>2012-08-21T21:28:08Z</cp:lastPrinted>
  <dcterms:created xsi:type="dcterms:W3CDTF">2013-01-15T23:42:24Z</dcterms:created>
  <dcterms:modified xsi:type="dcterms:W3CDTF">2013-05-01T22:50:25Z</dcterms:modified>
</cp:coreProperties>
</file>