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379" r:id="rId2"/>
    <p:sldId id="1380" r:id="rId3"/>
    <p:sldId id="1385" r:id="rId4"/>
    <p:sldId id="1381" r:id="rId5"/>
  </p:sldIdLst>
  <p:sldSz cx="9144000" cy="5143500" type="screen16x9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793" indent="11425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166" indent="22851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552" indent="342751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3928" indent="45542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5042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2060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199065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6074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Integrations" id="{BB564B13-CACE-D347-8036-8BDC13F72FBE}">
          <p14:sldIdLst>
            <p14:sldId id="1379"/>
            <p14:sldId id="1380"/>
            <p14:sldId id="1385"/>
            <p14:sldId id="13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777777"/>
    <a:srgbClr val="B9BE78"/>
    <a:srgbClr val="0070C0"/>
    <a:srgbClr val="4D4D4D"/>
    <a:srgbClr val="5E4847"/>
    <a:srgbClr val="604847"/>
    <a:srgbClr val="AB9E4B"/>
    <a:srgbClr val="9FB3A9"/>
    <a:srgbClr val="707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 autoAdjust="0"/>
    <p:restoredTop sz="97950" autoAdjust="0"/>
  </p:normalViewPr>
  <p:slideViewPr>
    <p:cSldViewPr snapToGrid="0" showGuides="1">
      <p:cViewPr>
        <p:scale>
          <a:sx n="135" d="100"/>
          <a:sy n="135" d="100"/>
        </p:scale>
        <p:origin x="-80" y="208"/>
      </p:cViewPr>
      <p:guideLst>
        <p:guide orient="horz" pos="2485"/>
        <p:guide pos="2852"/>
        <p:guide pos="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-1002" y="-102"/>
      </p:cViewPr>
      <p:guideLst>
        <p:guide orient="horz" pos="2208"/>
        <p:guide pos="29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8440" cy="2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961" y="1"/>
            <a:ext cx="4028440" cy="2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1/21/14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7899"/>
            <a:ext cx="4028440" cy="2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961" y="6747511"/>
            <a:ext cx="4028440" cy="26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961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2988" y="525463"/>
            <a:ext cx="4672012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522" y="3329939"/>
            <a:ext cx="68173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961" y="665988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60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354" indent="-39672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810" indent="-4443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65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215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463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8706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69951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60"/>
            <a:ext cx="2895600" cy="274637"/>
          </a:xfrm>
          <a:prstGeom prst="rect">
            <a:avLst/>
          </a:prstGeom>
        </p:spPr>
        <p:txBody>
          <a:bodyPr lIns="91400" tIns="45700" rIns="91400" bIns="4570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9" y="357652"/>
            <a:ext cx="7779072" cy="1244269"/>
          </a:xfrm>
        </p:spPr>
        <p:txBody>
          <a:bodyPr/>
          <a:lstStyle>
            <a:lvl1pPr marL="91432" indent="-91432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9" y="1817690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26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 cstate="screen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7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073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4979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79841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0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6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1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7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29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88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39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7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3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3" y="1150940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49" indent="0">
              <a:buNone/>
              <a:defRPr sz="1200" b="1"/>
            </a:lvl2pPr>
            <a:lvl3pPr marL="571097" indent="0">
              <a:buNone/>
              <a:defRPr sz="1100" b="1"/>
            </a:lvl3pPr>
            <a:lvl4pPr marL="856646" indent="0">
              <a:buNone/>
              <a:defRPr sz="1000" b="1"/>
            </a:lvl4pPr>
            <a:lvl5pPr marL="1142195" indent="0">
              <a:buNone/>
              <a:defRPr sz="1000" b="1"/>
            </a:lvl5pPr>
            <a:lvl6pPr marL="1427745" indent="0">
              <a:buNone/>
              <a:defRPr sz="1000" b="1"/>
            </a:lvl6pPr>
            <a:lvl7pPr marL="1713294" indent="0">
              <a:buNone/>
              <a:defRPr sz="1000" b="1"/>
            </a:lvl7pPr>
            <a:lvl8pPr marL="1998845" indent="0">
              <a:buNone/>
              <a:defRPr sz="1000" b="1"/>
            </a:lvl8pPr>
            <a:lvl9pPr marL="228439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3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40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49" indent="0">
              <a:buNone/>
              <a:defRPr sz="1200" b="1"/>
            </a:lvl2pPr>
            <a:lvl3pPr marL="571097" indent="0">
              <a:buNone/>
              <a:defRPr sz="1100" b="1"/>
            </a:lvl3pPr>
            <a:lvl4pPr marL="856646" indent="0">
              <a:buNone/>
              <a:defRPr sz="1000" b="1"/>
            </a:lvl4pPr>
            <a:lvl5pPr marL="1142195" indent="0">
              <a:buNone/>
              <a:defRPr sz="1000" b="1"/>
            </a:lvl5pPr>
            <a:lvl6pPr marL="1427745" indent="0">
              <a:buNone/>
              <a:defRPr sz="1000" b="1"/>
            </a:lvl6pPr>
            <a:lvl7pPr marL="1713294" indent="0">
              <a:buNone/>
              <a:defRPr sz="1000" b="1"/>
            </a:lvl7pPr>
            <a:lvl8pPr marL="1998845" indent="0">
              <a:buNone/>
              <a:defRPr sz="1000" b="1"/>
            </a:lvl8pPr>
            <a:lvl9pPr marL="228439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0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5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8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49" indent="0">
              <a:buNone/>
              <a:defRPr sz="700"/>
            </a:lvl2pPr>
            <a:lvl3pPr marL="571097" indent="0">
              <a:buNone/>
              <a:defRPr sz="600"/>
            </a:lvl3pPr>
            <a:lvl4pPr marL="856646" indent="0">
              <a:buNone/>
              <a:defRPr sz="600"/>
            </a:lvl4pPr>
            <a:lvl5pPr marL="1142195" indent="0">
              <a:buNone/>
              <a:defRPr sz="600"/>
            </a:lvl5pPr>
            <a:lvl6pPr marL="1427745" indent="0">
              <a:buNone/>
              <a:defRPr sz="600"/>
            </a:lvl6pPr>
            <a:lvl7pPr marL="1713294" indent="0">
              <a:buNone/>
              <a:defRPr sz="600"/>
            </a:lvl7pPr>
            <a:lvl8pPr marL="1998845" indent="0">
              <a:buNone/>
              <a:defRPr sz="600"/>
            </a:lvl8pPr>
            <a:lvl9pPr marL="228439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03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800" y="206376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6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544" y="492267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4559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7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2" y="1111250"/>
            <a:ext cx="7900974" cy="3648075"/>
          </a:xfrm>
        </p:spPr>
        <p:txBody>
          <a:bodyPr wrap="square"/>
          <a:lstStyle>
            <a:lvl1pPr marL="117465" indent="-11746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59" indent="-177785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27" indent="-171436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591" indent="-10794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050" indent="-166674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8" y="4758193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3" y="3596150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4" y="4410273"/>
            <a:ext cx="7075289" cy="532642"/>
          </a:xfrm>
        </p:spPr>
        <p:txBody>
          <a:bodyPr/>
          <a:lstStyle>
            <a:lvl1pPr marL="0" marR="0" indent="0" algn="l" defTabSz="91432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6" y="4868865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2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5" y="685802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39061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8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2" y="4800039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34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0" tIns="17261" rIns="34520" bIns="17261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823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endParaRPr lang="en-US" sz="600" dirty="0" smtClean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99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715001" y="0"/>
            <a:ext cx="3429000" cy="4630738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5"/>
          <p:cNvGrpSpPr>
            <a:grpSpLocks/>
          </p:cNvGrpSpPr>
          <p:nvPr userDrawn="1"/>
        </p:nvGrpSpPr>
        <p:grpSpPr bwMode="auto">
          <a:xfrm>
            <a:off x="0" y="4629155"/>
            <a:ext cx="9144000" cy="168275"/>
            <a:chOff x="0" y="4629150"/>
            <a:chExt cx="9144000" cy="168275"/>
          </a:xfrm>
        </p:grpSpPr>
        <p:pic>
          <p:nvPicPr>
            <p:cNvPr id="6" name="Picture 25" descr="Red Bar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0" descr="Oracle WHITE"/>
            <p:cNvPicPr>
              <a:picLocks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8"/>
            <a:ext cx="4709040" cy="1100723"/>
          </a:xfrm>
        </p:spPr>
        <p:txBody>
          <a:bodyPr/>
          <a:lstStyle>
            <a:lvl1pPr algn="l" defTabSz="9142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5001" y="-2117"/>
            <a:ext cx="3429000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89032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9" y="658574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4456" y="122714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7404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9" y="658574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2" descr="C:\Users\rwarnick\AppData\Local\Temp\VMwareDnD\cd4165a2\NDA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59" y="279655"/>
            <a:ext cx="649570" cy="7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3129208" y="4875876"/>
            <a:ext cx="2296231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0" tIns="17261" rIns="34520" bIns="17261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823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Oracle - Restricted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095130" y="4897876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9" y="658574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5" descr="C:\Users\rwarnick\AppData\Local\Temp\VMwareDnD\cd4165a2\Public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81" y="279655"/>
            <a:ext cx="692127" cy="7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9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6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1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7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9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24" Type="http://schemas.openxmlformats.org/officeDocument/2006/relationships/image" Target="../media/image2.jpe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7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7593" y="4791847"/>
            <a:ext cx="2895600" cy="274637"/>
          </a:xfrm>
          <a:prstGeom prst="rect">
            <a:avLst/>
          </a:prstGeom>
        </p:spPr>
        <p:txBody>
          <a:bodyPr vert="horz" wrap="square" lIns="57110" tIns="28556" rIns="57110" bIns="28556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23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2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149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1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49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097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646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19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07" indent="-212707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20" indent="-226995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29" indent="-141276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760" indent="-228582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661" indent="-23175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520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068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619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167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49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097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646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195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745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294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8845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393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RightNow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15434" y="791719"/>
            <a:ext cx="3407455" cy="359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12707" indent="-212707" algn="l" rtl="0" eaLnBrk="0" fontAlgn="base" hangingPunct="0">
              <a:spcBef>
                <a:spcPts val="5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marL="512720" indent="-226995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2pPr>
            <a:lvl3pPr marL="712729" indent="-141276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3pPr>
            <a:lvl4pPr marL="1085760" indent="-228582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374661" indent="-231755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5pPr>
            <a:lvl6pPr marL="1570520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6068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1619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7167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 smtClean="0"/>
              <a:t>Overview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/>
              <a:t>The </a:t>
            </a:r>
            <a:r>
              <a:rPr lang="en-US" sz="1000" dirty="0" smtClean="0"/>
              <a:t>RightNow and Social Engagement and Monitoring service </a:t>
            </a:r>
            <a:r>
              <a:rPr lang="en-US" sz="1000" dirty="0"/>
              <a:t>request integration allows community managers to escalate a social post to </a:t>
            </a:r>
            <a:r>
              <a:rPr lang="en-US" sz="1000" dirty="0" smtClean="0"/>
              <a:t>RightNow.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/>
              <a:t>Social is becoming the predominant channel for customers to express frustration with a product or service. Since Social Engagement and Monitoring is a hub of </a:t>
            </a:r>
            <a:r>
              <a:rPr lang="en-US" sz="1000" dirty="0" smtClean="0"/>
              <a:t>conversation from both owned and non-owned channels, it becomes </a:t>
            </a:r>
            <a:r>
              <a:rPr lang="en-US" sz="1000" dirty="0"/>
              <a:t>a valuable source of dialogue for Oracle's customer service systems</a:t>
            </a:r>
            <a:r>
              <a:rPr lang="en-US" sz="1000" dirty="0" smtClean="0"/>
              <a:t>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/>
              <a:t>Now all messages can be sent to a </a:t>
            </a:r>
            <a:r>
              <a:rPr lang="en-US" sz="1000" dirty="0" smtClean="0"/>
              <a:t>RightNow as </a:t>
            </a:r>
            <a:r>
              <a:rPr lang="en-US" sz="1000" dirty="0"/>
              <a:t>an incident allowing the service agent the ability to manage social interactions and provide a great customer experience.</a:t>
            </a:r>
            <a:endParaRPr lang="en-US" sz="1000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b="1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 smtClean="0"/>
              <a:t>Availability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The feature is live today.</a:t>
            </a:r>
          </a:p>
        </p:txBody>
      </p:sp>
      <p:pic>
        <p:nvPicPr>
          <p:cNvPr id="4" name="Picture 3" descr="Oracle SR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1" y="771411"/>
            <a:ext cx="4980060" cy="32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2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24841" y="791713"/>
            <a:ext cx="4028344" cy="3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12707" indent="-212707" algn="l" rtl="0" eaLnBrk="0" fontAlgn="base" hangingPunct="0">
              <a:spcBef>
                <a:spcPts val="5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marL="512720" indent="-226995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2pPr>
            <a:lvl3pPr marL="712729" indent="-141276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3pPr>
            <a:lvl4pPr marL="1085760" indent="-228582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374661" indent="-231755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5pPr>
            <a:lvl6pPr marL="1570520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6068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1619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7167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 smtClean="0"/>
              <a:t>Configure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Go to the Plugins section in Workflow and Automation. In the RightNow section, provide </a:t>
            </a:r>
            <a:r>
              <a:rPr lang="en-US" sz="1000" dirty="0"/>
              <a:t>a username, password, and </a:t>
            </a:r>
            <a:r>
              <a:rPr lang="en-US" sz="1000" dirty="0" smtClean="0"/>
              <a:t>URL identifier. The </a:t>
            </a:r>
            <a:r>
              <a:rPr lang="en-US" sz="1000" dirty="0"/>
              <a:t>"Send to </a:t>
            </a:r>
            <a:r>
              <a:rPr lang="en-US" sz="1000" dirty="0" smtClean="0"/>
              <a:t>RightNow" </a:t>
            </a:r>
            <a:r>
              <a:rPr lang="en-US" sz="1000" dirty="0"/>
              <a:t>option </a:t>
            </a:r>
            <a:r>
              <a:rPr lang="en-US" sz="1000" dirty="0" smtClean="0"/>
              <a:t>will not appear unless these are configured correctly.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To find your RightNow credentials, find reference in the SRM configuration document among your other RightNow help guides.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The </a:t>
            </a:r>
            <a:r>
              <a:rPr lang="en-US" sz="1000" dirty="0"/>
              <a:t>"Send to </a:t>
            </a:r>
            <a:r>
              <a:rPr lang="en-US" sz="1000" dirty="0" smtClean="0"/>
              <a:t>RightNow” option </a:t>
            </a:r>
            <a:r>
              <a:rPr lang="en-US" sz="1000" dirty="0"/>
              <a:t>will not appear if the message selected is the brand's own social property. For example, if a user is in the </a:t>
            </a:r>
            <a:r>
              <a:rPr lang="en-US" sz="1000" dirty="0" err="1"/>
              <a:t>Brookstrut</a:t>
            </a:r>
            <a:r>
              <a:rPr lang="en-US" sz="1000" dirty="0"/>
              <a:t> Farmers Market account and she selects a message in Engage made by the </a:t>
            </a:r>
            <a:r>
              <a:rPr lang="en-US" sz="1000" dirty="0" err="1"/>
              <a:t>Brookstrut</a:t>
            </a:r>
            <a:r>
              <a:rPr lang="en-US" sz="1000" dirty="0"/>
              <a:t> Farmers Market account, the option will not be there. This is because it's assumed brands will not escalate their own messages to </a:t>
            </a:r>
            <a:r>
              <a:rPr lang="en-US" sz="1000" dirty="0" smtClean="0"/>
              <a:t>RightNow.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RightNow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Oracle SR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32" y="620881"/>
            <a:ext cx="4329568" cy="38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RightNow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1556" y="872548"/>
            <a:ext cx="41204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/>
              <a:t>Use</a:t>
            </a:r>
            <a:endParaRPr lang="en-US" sz="1000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If </a:t>
            </a:r>
            <a:r>
              <a:rPr lang="en-US" sz="1000" dirty="0"/>
              <a:t>the </a:t>
            </a:r>
            <a:r>
              <a:rPr lang="en-US" sz="1000" dirty="0" smtClean="0"/>
              <a:t>RightNow credentials </a:t>
            </a:r>
            <a:r>
              <a:rPr lang="en-US" sz="1000" dirty="0"/>
              <a:t>are configured correctly in the Plugins section of Engage, an option of "Send to </a:t>
            </a:r>
            <a:r>
              <a:rPr lang="en-US" sz="1000" dirty="0" smtClean="0"/>
              <a:t>RightNow" </a:t>
            </a:r>
            <a:r>
              <a:rPr lang="en-US" sz="1000" dirty="0"/>
              <a:t>will appear in the gear icon of a message. Selecting this option will send the message and its contents to the account configured in the Plugins section</a:t>
            </a:r>
            <a:r>
              <a:rPr lang="en-US" sz="1000" dirty="0" smtClean="0"/>
              <a:t>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Once a message is sent successfully, an incident number from RightNow will be returned and displayed. The message will also be labeled automatically as “RightNow” as well – these messages can be accessed in the “Labels” section in the left column.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If a message fails to send, an error message will be shown.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Service requests closed within RightNow will be indicated within Engage automatically as “closed.”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46" t="5912" r="8314" b="2903"/>
          <a:stretch/>
        </p:blipFill>
        <p:spPr>
          <a:xfrm>
            <a:off x="4754383" y="1035381"/>
            <a:ext cx="4389617" cy="2435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39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79605"/>
              </p:ext>
            </p:extLst>
          </p:nvPr>
        </p:nvGraphicFramePr>
        <p:xfrm>
          <a:off x="677334" y="756119"/>
          <a:ext cx="8250297" cy="371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099"/>
                <a:gridCol w="3599900"/>
                <a:gridCol w="1900298"/>
              </a:tblGrid>
              <a:tr h="32728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Data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Passed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Source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Channel Type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Facebook,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dirty="0" smtClean="0">
                          <a:latin typeface="Arial"/>
                          <a:cs typeface="Arial"/>
                        </a:rPr>
                        <a:t>Twitter, or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listen channel</a:t>
                      </a:r>
                      <a:r>
                        <a:rPr lang="en-US" sz="1000" dirty="0" smtClean="0">
                          <a:latin typeface="Arial"/>
                          <a:cs typeface="Arial"/>
                        </a:rPr>
                        <a:t> if applicable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992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Email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Fake email so that a contact can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be created. Example: 123.invalid@example.com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 Body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content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 Link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Social network 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direct URL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Author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Network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author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220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Author Name / First Name / Last Name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Author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name. For Facebook, first name and last name are given in separate fields as well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220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Subject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Subject name composed of message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body and attachment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Service Request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ID of the service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request from RightNow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RightNow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 ID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for the SEM incident 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from 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RightNow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RightNow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RightNow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00277"/>
      </p:ext>
    </p:extLst>
  </p:cSld>
  <p:clrMapOvr>
    <a:masterClrMapping/>
  </p:clrMapOvr>
</p:sld>
</file>

<file path=ppt/theme/theme1.xml><?xml version="1.0" encoding="utf-8"?>
<a:theme xmlns:a="http://schemas.openxmlformats.org/drawingml/2006/main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40779</TotalTime>
  <Words>499</Words>
  <Application>Microsoft Macintosh PowerPoint</Application>
  <PresentationFormat>On-screen Show (16:9)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2_Corporate_PPT_Template_10x5.6_v2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Strutton</dc:creator>
  <dc:description>This presentation contains information proprietary to Oracle Corporation</dc:description>
  <cp:lastModifiedBy>Reza Parang</cp:lastModifiedBy>
  <cp:revision>1827</cp:revision>
  <cp:lastPrinted>2012-06-14T16:13:35Z</cp:lastPrinted>
  <dcterms:created xsi:type="dcterms:W3CDTF">2012-06-29T01:39:28Z</dcterms:created>
  <dcterms:modified xsi:type="dcterms:W3CDTF">2014-01-21T18:31:21Z</dcterms:modified>
</cp:coreProperties>
</file>