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1" r:id="rId3"/>
    <p:sldId id="276" r:id="rId4"/>
    <p:sldId id="275" r:id="rId5"/>
    <p:sldId id="257" r:id="rId6"/>
    <p:sldId id="277" r:id="rId7"/>
    <p:sldId id="258" r:id="rId8"/>
    <p:sldId id="259" r:id="rId9"/>
    <p:sldId id="266" r:id="rId10"/>
    <p:sldId id="267" r:id="rId11"/>
    <p:sldId id="268" r:id="rId12"/>
    <p:sldId id="262" r:id="rId13"/>
    <p:sldId id="263" r:id="rId14"/>
    <p:sldId id="264" r:id="rId15"/>
    <p:sldId id="26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6" autoAdjust="0"/>
  </p:normalViewPr>
  <p:slideViewPr>
    <p:cSldViewPr snapToGrid="0">
      <p:cViewPr varScale="1">
        <p:scale>
          <a:sx n="104" d="100"/>
          <a:sy n="10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6F35-FF3E-452A-BD9D-F67AAF676FC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47BC-2534-4C71-B80F-05BC6F2C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Recording-Changes-to-the-Reposito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God forbid someone makes a change to an old program &amp; updated the timestamp—now you have no idea which one is ‘current’.  And maybe you’d like to see exactly what’s different about each one?</a:t>
            </a:r>
          </a:p>
          <a:p>
            <a:r>
              <a:rPr lang="en-US" dirty="0"/>
              <a:t>F*</a:t>
            </a:r>
            <a:r>
              <a:rPr lang="en-US" dirty="0" err="1"/>
              <a:t>cking</a:t>
            </a:r>
            <a:r>
              <a:rPr lang="en-US" dirty="0"/>
              <a:t> nightmare.</a:t>
            </a:r>
          </a:p>
          <a:p>
            <a:r>
              <a:rPr lang="en-US" dirty="0"/>
              <a:t>The cure for this ill is source code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my daughters are both lovely, and bear no resemblance to the code that I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6B5B3-26B3-4024-B6F4-111F367FF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this should be “explaining to your future self”.</a:t>
            </a:r>
          </a:p>
          <a:p>
            <a:endParaRPr lang="en-US" dirty="0"/>
          </a:p>
          <a:p>
            <a:r>
              <a:rPr lang="en-US" dirty="0"/>
              <a:t>Found on r/</a:t>
            </a:r>
            <a:r>
              <a:rPr lang="en-US" dirty="0" err="1"/>
              <a:t>programmerhumor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6B5B3-26B3-4024-B6F4-111F367FF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the time-travelling all the time w/our </a:t>
            </a:r>
            <a:r>
              <a:rPr lang="en-US" dirty="0" err="1"/>
              <a:t>ute</a:t>
            </a:r>
            <a:r>
              <a:rPr lang="en-US" dirty="0"/>
              <a:t> job. I isolate recs that demonstrate a bug, create a dev build just from those records, see that the bug is there, then fix the code so the bug goes away &amp; commit.  That done I revert the code back to the pre-</a:t>
            </a:r>
            <a:r>
              <a:rPr lang="en-US" dirty="0" err="1"/>
              <a:t>bugfixing</a:t>
            </a:r>
            <a:r>
              <a:rPr lang="en-US" dirty="0"/>
              <a:t> state and run on a general purpose sampling of data &amp; do a PROC COMPARE on the results to make sure only the things I wanted changed have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gave something like this talk to this group in Boston back in 2011 I think &amp; at that time I was agnostic on which system might be best—subversion &amp; mercurial were the other contenders.  No more—git won the 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Kraken</a:t>
            </a:r>
          </a:p>
          <a:p>
            <a:r>
              <a:rPr lang="en-US" dirty="0"/>
              <a:t>close whichever repo opens</a:t>
            </a:r>
          </a:p>
          <a:p>
            <a:r>
              <a:rPr lang="en-US" dirty="0"/>
              <a:t>start new</a:t>
            </a:r>
          </a:p>
          <a:p>
            <a:r>
              <a:rPr lang="en-US" dirty="0"/>
              <a:t>  git_demo1</a:t>
            </a:r>
          </a:p>
          <a:p>
            <a:r>
              <a:rPr lang="en-US" dirty="0"/>
              <a:t>  note it added a readme</a:t>
            </a:r>
          </a:p>
          <a:p>
            <a:r>
              <a:rPr lang="en-US" dirty="0"/>
              <a:t>  right-click under '</a:t>
            </a:r>
            <a:r>
              <a:rPr lang="en-US" dirty="0" err="1"/>
              <a:t>unstaged</a:t>
            </a:r>
            <a:r>
              <a:rPr lang="en-US" dirty="0"/>
              <a:t> files'</a:t>
            </a:r>
          </a:p>
          <a:p>
            <a:r>
              <a:rPr lang="en-US" dirty="0"/>
              <a:t>    create new</a:t>
            </a:r>
          </a:p>
          <a:p>
            <a:r>
              <a:rPr lang="en-US" dirty="0"/>
              <a:t>     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right-click that--&gt; open in default program.  for me that's sublime but there's no reason it can't be SAS or whatever you're using</a:t>
            </a:r>
          </a:p>
          <a:p>
            <a:r>
              <a:rPr lang="en-US" dirty="0"/>
              <a:t>      </a:t>
            </a:r>
            <a:r>
              <a:rPr lang="en-US" dirty="0" err="1"/>
              <a:t>hdr</a:t>
            </a:r>
            <a:endParaRPr lang="en-US" dirty="0"/>
          </a:p>
          <a:p>
            <a:r>
              <a:rPr lang="en-US" dirty="0"/>
              <a:t>      comment: Pulls some orders for suboxone.</a:t>
            </a:r>
          </a:p>
          <a:p>
            <a:endParaRPr lang="en-US" dirty="0"/>
          </a:p>
          <a:p>
            <a:r>
              <a:rPr lang="en-US" dirty="0"/>
              <a:t>      lib </a:t>
            </a:r>
            <a:r>
              <a:rPr lang="en-US" dirty="0" err="1"/>
              <a:t>vdw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clar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        create table </a:t>
            </a:r>
            <a:r>
              <a:rPr lang="en-US" dirty="0" err="1"/>
              <a:t>vdw.subox_orders</a:t>
            </a:r>
            <a:r>
              <a:rPr lang="en-US" dirty="0"/>
              <a:t> as</a:t>
            </a:r>
          </a:p>
          <a:p>
            <a:r>
              <a:rPr lang="en-US" dirty="0"/>
              <a:t>        select *</a:t>
            </a:r>
          </a:p>
          <a:p>
            <a:r>
              <a:rPr lang="en-US" dirty="0"/>
              <a:t>        from </a:t>
            </a:r>
            <a:r>
              <a:rPr lang="en-US" dirty="0" err="1"/>
              <a:t>clarity.order_med</a:t>
            </a:r>
            <a:endParaRPr lang="en-US" dirty="0"/>
          </a:p>
          <a:p>
            <a:r>
              <a:rPr lang="en-US" dirty="0"/>
              <a:t>        ;</a:t>
            </a:r>
          </a:p>
          <a:p>
            <a:r>
              <a:rPr lang="en-US" dirty="0"/>
              <a:t>      run</a:t>
            </a:r>
          </a:p>
          <a:p>
            <a:r>
              <a:rPr lang="en-US" dirty="0"/>
              <a:t>      back to kraken</a:t>
            </a:r>
          </a:p>
          <a:p>
            <a:r>
              <a:rPr lang="en-US" dirty="0"/>
              <a:t>      note '</a:t>
            </a:r>
            <a:r>
              <a:rPr lang="en-US" dirty="0" err="1"/>
              <a:t>unstaged</a:t>
            </a:r>
            <a:r>
              <a:rPr lang="en-US" dirty="0"/>
              <a:t> files'</a:t>
            </a:r>
          </a:p>
          <a:p>
            <a:r>
              <a:rPr lang="en-US" dirty="0"/>
              <a:t>      file menu -&gt; open in file manager</a:t>
            </a:r>
          </a:p>
          <a:p>
            <a:endParaRPr lang="en-US" dirty="0"/>
          </a:p>
          <a:p>
            <a:r>
              <a:rPr lang="en-US" dirty="0"/>
              <a:t>      note--not much different from normal stuff here--</a:t>
            </a:r>
            <a:r>
              <a:rPr lang="en-US" dirty="0" err="1"/>
              <a:t>sas</a:t>
            </a:r>
            <a:r>
              <a:rPr lang="en-US" dirty="0"/>
              <a:t> file, log file. the readme &amp; .git </a:t>
            </a:r>
            <a:r>
              <a:rPr lang="en-US" dirty="0" err="1"/>
              <a:t>dirs</a:t>
            </a:r>
            <a:r>
              <a:rPr lang="en-US" dirty="0"/>
              <a:t> are different, but that's it.</a:t>
            </a:r>
          </a:p>
          <a:p>
            <a:endParaRPr lang="en-US" dirty="0"/>
          </a:p>
          <a:p>
            <a:r>
              <a:rPr lang="en-US" dirty="0"/>
              <a:t>      back to kraken</a:t>
            </a:r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title "just getting started"</a:t>
            </a:r>
          </a:p>
          <a:p>
            <a:r>
              <a:rPr lang="en-US" dirty="0"/>
              <a:t>      detail "a minimally functional pull of medication orders"</a:t>
            </a:r>
          </a:p>
          <a:p>
            <a:endParaRPr lang="en-US" dirty="0"/>
          </a:p>
          <a:p>
            <a:r>
              <a:rPr lang="en-US" dirty="0"/>
              <a:t>      edit readme.md</a:t>
            </a:r>
          </a:p>
          <a:p>
            <a:r>
              <a:rPr lang="en-US" dirty="0"/>
              <a:t>        md means markdown. it's just text really</a:t>
            </a:r>
          </a:p>
          <a:p>
            <a:r>
              <a:rPr lang="en-US" dirty="0"/>
              <a:t>        feel free to ignore--it's just a convention.</a:t>
            </a:r>
          </a:p>
          <a:p>
            <a:endParaRPr lang="en-US" dirty="0"/>
          </a:p>
          <a:p>
            <a:r>
              <a:rPr lang="en-US" dirty="0"/>
              <a:t>      but note the 'file changes in working directory' at the top--show those</a:t>
            </a:r>
          </a:p>
          <a:p>
            <a:r>
              <a:rPr lang="en-US" dirty="0"/>
              <a:t>      stage readme.md</a:t>
            </a:r>
          </a:p>
          <a:p>
            <a:r>
              <a:rPr lang="en-US" dirty="0"/>
              <a:t>      right-click the log </a:t>
            </a:r>
            <a:r>
              <a:rPr lang="en-US" dirty="0" err="1"/>
              <a:t>tho</a:t>
            </a:r>
            <a:r>
              <a:rPr lang="en-US" dirty="0"/>
              <a:t>--ignore that--ignore all files w/the extension .log actually</a:t>
            </a:r>
          </a:p>
          <a:p>
            <a:endParaRPr lang="en-US" dirty="0"/>
          </a:p>
          <a:p>
            <a:r>
              <a:rPr lang="en-US" dirty="0"/>
              <a:t>      kraken made us a new file--.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  again--only text</a:t>
            </a:r>
          </a:p>
          <a:p>
            <a:r>
              <a:rPr lang="en-US" dirty="0"/>
              <a:t>        contents are pretty self explanatory</a:t>
            </a:r>
          </a:p>
          <a:p>
            <a:r>
              <a:rPr lang="en-US" dirty="0"/>
              <a:t>        you can add other things here too</a:t>
            </a:r>
          </a:p>
          <a:p>
            <a:r>
              <a:rPr lang="en-US" dirty="0"/>
              <a:t>        let's add *.sas7bdat</a:t>
            </a:r>
          </a:p>
          <a:p>
            <a:endParaRPr lang="en-US" dirty="0"/>
          </a:p>
          <a:p>
            <a:r>
              <a:rPr lang="en-US" dirty="0"/>
              <a:t>      stage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commit</a:t>
            </a:r>
          </a:p>
          <a:p>
            <a:endParaRPr lang="en-US" dirty="0"/>
          </a:p>
          <a:p>
            <a:r>
              <a:rPr lang="en-US" dirty="0"/>
              <a:t>      So now we have 3 commits</a:t>
            </a:r>
          </a:p>
          <a:p>
            <a:r>
              <a:rPr lang="en-US" dirty="0"/>
              <a:t>        click each one &amp; show that it shows which files have changed.</a:t>
            </a:r>
          </a:p>
          <a:p>
            <a:r>
              <a:rPr lang="en-US" dirty="0"/>
              <a:t>      Neat!</a:t>
            </a:r>
          </a:p>
          <a:p>
            <a:endParaRPr lang="en-US" dirty="0"/>
          </a:p>
          <a:p>
            <a:r>
              <a:rPr lang="en-US" dirty="0"/>
              <a:t>      But let's work on our program a bit.  It's right now pulling all medication orders, but we only want</a:t>
            </a:r>
          </a:p>
          <a:p>
            <a:r>
              <a:rPr lang="en-US" dirty="0"/>
              <a:t>      ones for suboxone.  Those are:</a:t>
            </a:r>
          </a:p>
          <a:p>
            <a:r>
              <a:rPr lang="en-US" dirty="0"/>
              <a:t>      72376, 52421, 72375, 72382, 52420, 133602, 133598, 72381, 89168, 133597,</a:t>
            </a:r>
          </a:p>
          <a:p>
            <a:r>
              <a:rPr lang="en-US" dirty="0"/>
              <a:t>      133601, 134725, 134724, 134723, 144486, 148759, 144472, 156839, 156840,</a:t>
            </a:r>
          </a:p>
          <a:p>
            <a:r>
              <a:rPr lang="en-US" dirty="0"/>
              <a:t>      147766, 153825, 151929, 156841, 144501, 15831, 152266, 155947, 159267</a:t>
            </a:r>
          </a:p>
          <a:p>
            <a:endParaRPr lang="en-US" dirty="0"/>
          </a:p>
          <a:p>
            <a:r>
              <a:rPr lang="en-US" dirty="0"/>
              <a:t>      add those in a where clause. run.</a:t>
            </a:r>
          </a:p>
          <a:p>
            <a:endParaRPr lang="en-US" dirty="0"/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"Zeroing in on suboxone orders"</a:t>
            </a:r>
          </a:p>
          <a:p>
            <a:endParaRPr lang="en-US" dirty="0"/>
          </a:p>
          <a:p>
            <a:r>
              <a:rPr lang="en-US" dirty="0"/>
              <a:t>      Later on we notice we're getting a ton of empty columns, wasting space &amp; time inspecting them.  Lets fix that</a:t>
            </a:r>
          </a:p>
          <a:p>
            <a:r>
              <a:rPr lang="en-US" dirty="0"/>
              <a:t>      select </a:t>
            </a:r>
            <a:r>
              <a:rPr lang="en-US" dirty="0" err="1"/>
              <a:t>om.order_med_id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om.pat_enc_csn_id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om.ordering_date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om.pharmacy_id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om.medication_id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om.sig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om.quantity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om.refills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om.start_date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om.end_date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om.med_presc_prov_id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om.update_date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om.order_inst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om.discon_user_id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om.discon_time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om.order_start_time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om.order_end_time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om.workstation_id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om.authrzing_prov_id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om.is_pending_ord_yn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om.med_comments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om.refills_remaining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om.med_dis_disp_qty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om.order_class_c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om.rsn_for_discon_c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om.order_status_c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om.ord_creatr_user_id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om.pat_loc_id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om.hv_discrete_dose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om.hv_discr_freq_id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om.hv_dose_unit_c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om.med_route_c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kraken</a:t>
            </a:r>
          </a:p>
          <a:p>
            <a:r>
              <a:rPr lang="en-US" dirty="0"/>
              <a:t>      view changes</a:t>
            </a:r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"Refined field list"</a:t>
            </a:r>
          </a:p>
          <a:p>
            <a:endParaRPr lang="en-US" dirty="0"/>
          </a:p>
          <a:p>
            <a:r>
              <a:rPr lang="en-US" dirty="0"/>
              <a:t>      Note that I'm only using the commit summary &amp; not the description--that's arguably bad practice, but </a:t>
            </a:r>
            <a:r>
              <a:rPr lang="en-US" dirty="0" err="1"/>
              <a:t>whatevs</a:t>
            </a:r>
            <a:r>
              <a:rPr lang="en-US" dirty="0"/>
              <a:t>--it's a demo. In real life, you can include as much detail as you like--include URLs to issues on your issue tracker, etc.</a:t>
            </a:r>
          </a:p>
          <a:p>
            <a:endParaRPr lang="en-US" dirty="0"/>
          </a:p>
          <a:p>
            <a:r>
              <a:rPr lang="en-US" dirty="0"/>
              <a:t>      Now let's look at the diff view.</a:t>
            </a:r>
          </a:p>
          <a:p>
            <a:r>
              <a:rPr lang="en-US" dirty="0"/>
              <a:t>        pick a commit</a:t>
            </a:r>
          </a:p>
          <a:p>
            <a:r>
              <a:rPr lang="en-US" dirty="0"/>
              <a:t>        the files that were affected in that commit are listed on the right--click one.</a:t>
            </a:r>
          </a:p>
          <a:p>
            <a:r>
              <a:rPr lang="en-US" dirty="0"/>
              <a:t>        how cool is that?</a:t>
            </a:r>
          </a:p>
          <a:p>
            <a:endParaRPr lang="en-US" dirty="0"/>
          </a:p>
          <a:p>
            <a:r>
              <a:rPr lang="en-US" dirty="0"/>
              <a:t>      So you can see it's useful even if you're the only one ever touching this code.</a:t>
            </a:r>
          </a:p>
          <a:p>
            <a:r>
              <a:rPr lang="en-US" dirty="0"/>
              <a:t>        It's a safety-net.</a:t>
            </a:r>
          </a:p>
          <a:p>
            <a:r>
              <a:rPr lang="en-US" dirty="0"/>
              <a:t>        When something is minimally functional--you save the state.</a:t>
            </a:r>
          </a:p>
          <a:p>
            <a:r>
              <a:rPr lang="en-US" dirty="0"/>
              <a:t>        And now--you can be bold.</a:t>
            </a:r>
          </a:p>
          <a:p>
            <a:r>
              <a:rPr lang="en-US" dirty="0"/>
              <a:t>          remove dead-ends in your code that increase the burden of reading it later</a:t>
            </a:r>
          </a:p>
          <a:p>
            <a:r>
              <a:rPr lang="en-US" dirty="0"/>
              <a:t>          try something completely different</a:t>
            </a:r>
          </a:p>
          <a:p>
            <a:r>
              <a:rPr lang="en-US" dirty="0"/>
              <a:t>          you can always get back to your previously functional state.</a:t>
            </a:r>
          </a:p>
          <a:p>
            <a:r>
              <a:rPr lang="en-US" dirty="0"/>
              <a:t>          it's like saving in a video game before you open the door to the boss monster</a:t>
            </a:r>
          </a:p>
          <a:p>
            <a:endParaRPr lang="en-US" dirty="0"/>
          </a:p>
          <a:p>
            <a:r>
              <a:rPr lang="en-US" dirty="0"/>
              <a:t>      So--now imagine we have a good job that we like, and we want to share it with others.  Which we did w/the Utilities repo.</a:t>
            </a:r>
          </a:p>
          <a:p>
            <a:endParaRPr lang="en-US" dirty="0"/>
          </a:p>
          <a:p>
            <a:r>
              <a:rPr lang="en-US" dirty="0"/>
              <a:t>      go to https://github.com/kpwhri</a:t>
            </a:r>
          </a:p>
          <a:p>
            <a:r>
              <a:rPr lang="en-US" dirty="0"/>
              <a:t>      new repo: </a:t>
            </a:r>
            <a:r>
              <a:rPr lang="en-US" dirty="0" err="1"/>
              <a:t>vdw_utilities</a:t>
            </a:r>
            <a:endParaRPr lang="en-US" dirty="0"/>
          </a:p>
          <a:p>
            <a:r>
              <a:rPr lang="en-US" dirty="0"/>
              <a:t>      private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github</a:t>
            </a:r>
            <a:r>
              <a:rPr lang="en-US" dirty="0"/>
              <a:t> shows the tutorial page for a new empty repo, but we can ignore all but the remote</a:t>
            </a:r>
          </a:p>
          <a:p>
            <a:r>
              <a:rPr lang="en-US" dirty="0"/>
              <a:t>      </a:t>
            </a:r>
            <a:r>
              <a:rPr lang="en-US" dirty="0" err="1"/>
              <a:t>git@github.com:kpwhri</a:t>
            </a:r>
            <a:r>
              <a:rPr lang="en-US" dirty="0"/>
              <a:t>/</a:t>
            </a:r>
            <a:r>
              <a:rPr lang="en-US" dirty="0" err="1"/>
              <a:t>vdw_utilities.git</a:t>
            </a:r>
            <a:endParaRPr lang="en-US" dirty="0"/>
          </a:p>
          <a:p>
            <a:r>
              <a:rPr lang="en-US" dirty="0"/>
              <a:t>      copy that</a:t>
            </a:r>
          </a:p>
          <a:p>
            <a:r>
              <a:rPr lang="en-US" dirty="0"/>
              <a:t>      kraken</a:t>
            </a:r>
          </a:p>
          <a:p>
            <a:r>
              <a:rPr lang="en-US" dirty="0"/>
              <a:t>      remotes--hit plus button</a:t>
            </a:r>
          </a:p>
          <a:p>
            <a:r>
              <a:rPr lang="en-US" dirty="0"/>
              <a:t>      name ('private </a:t>
            </a:r>
            <a:r>
              <a:rPr lang="en-US" dirty="0" err="1"/>
              <a:t>github</a:t>
            </a:r>
            <a:r>
              <a:rPr lang="en-US" dirty="0"/>
              <a:t>') &amp; paste in the remote spec</a:t>
            </a:r>
          </a:p>
          <a:p>
            <a:r>
              <a:rPr lang="en-US" dirty="0"/>
              <a:t>      right click local -&gt; master: set upstream</a:t>
            </a:r>
          </a:p>
          <a:p>
            <a:r>
              <a:rPr lang="en-US" dirty="0"/>
              <a:t>      specify the name you gave when you created the remote</a:t>
            </a:r>
          </a:p>
          <a:p>
            <a:r>
              <a:rPr lang="en-US" dirty="0"/>
              <a:t>      hit push button up top</a:t>
            </a:r>
          </a:p>
          <a:p>
            <a:r>
              <a:rPr lang="en-US" dirty="0"/>
              <a:t>      wait for success message</a:t>
            </a:r>
          </a:p>
          <a:p>
            <a:r>
              <a:rPr lang="en-US" dirty="0"/>
              <a:t>      refresh browser</a:t>
            </a:r>
          </a:p>
          <a:p>
            <a:endParaRPr lang="en-US" dirty="0"/>
          </a:p>
          <a:p>
            <a:r>
              <a:rPr lang="en-US" dirty="0"/>
              <a:t>      Now code and all commits/diffs are backed up &amp; available for download!</a:t>
            </a:r>
          </a:p>
          <a:p>
            <a:endParaRPr lang="en-US" dirty="0"/>
          </a:p>
          <a:p>
            <a:r>
              <a:rPr lang="en-US" dirty="0"/>
              <a:t>      Forking</a:t>
            </a:r>
          </a:p>
          <a:p>
            <a:r>
              <a:rPr lang="en-US" dirty="0"/>
              <a:t>        even better for collaboration!</a:t>
            </a:r>
          </a:p>
          <a:p>
            <a:r>
              <a:rPr lang="en-US" dirty="0"/>
              <a:t>        you get your own copy of the repo</a:t>
            </a:r>
          </a:p>
          <a:p>
            <a:r>
              <a:rPr lang="en-US" dirty="0"/>
              <a:t>        can make changes to your copy--test, make sure it works</a:t>
            </a:r>
          </a:p>
          <a:p>
            <a:r>
              <a:rPr lang="en-US" dirty="0"/>
              <a:t>        then push up to your copy</a:t>
            </a:r>
          </a:p>
          <a:p>
            <a:r>
              <a:rPr lang="en-US" dirty="0"/>
              <a:t>        then, submit a pull request!</a:t>
            </a:r>
          </a:p>
          <a:p>
            <a:endParaRPr lang="en-US" dirty="0"/>
          </a:p>
          <a:p>
            <a:r>
              <a:rPr lang="en-US" dirty="0"/>
              <a:t>        https://github.com/kpwhri/VDW-Census</a:t>
            </a:r>
          </a:p>
          <a:p>
            <a:r>
              <a:rPr lang="en-US" dirty="0"/>
              <a:t>        hit fork to fork into </a:t>
            </a:r>
            <a:r>
              <a:rPr lang="en-US" dirty="0" err="1"/>
              <a:t>rpardee</a:t>
            </a:r>
            <a:endParaRPr lang="en-US" dirty="0"/>
          </a:p>
          <a:p>
            <a:r>
              <a:rPr lang="en-US" dirty="0"/>
              <a:t>        now I'm in </a:t>
            </a:r>
            <a:r>
              <a:rPr lang="en-US" dirty="0" err="1"/>
              <a:t>rpardee</a:t>
            </a:r>
            <a:r>
              <a:rPr lang="en-US" dirty="0"/>
              <a:t>/VDW-Census</a:t>
            </a:r>
          </a:p>
          <a:p>
            <a:r>
              <a:rPr lang="en-US" dirty="0"/>
              <a:t>        clone--copy</a:t>
            </a:r>
          </a:p>
          <a:p>
            <a:r>
              <a:rPr lang="en-US" dirty="0"/>
              <a:t>        kraken--new</a:t>
            </a:r>
          </a:p>
          <a:p>
            <a:r>
              <a:rPr lang="en-US" dirty="0"/>
              <a:t>        make trivial change</a:t>
            </a:r>
          </a:p>
          <a:p>
            <a:r>
              <a:rPr lang="en-US" dirty="0"/>
              <a:t>        stage</a:t>
            </a:r>
          </a:p>
          <a:p>
            <a:r>
              <a:rPr lang="en-US" dirty="0"/>
              <a:t>        commit</a:t>
            </a:r>
          </a:p>
          <a:p>
            <a:r>
              <a:rPr lang="en-US" dirty="0"/>
              <a:t>        </a:t>
            </a:r>
            <a:r>
              <a:rPr lang="en-US" dirty="0" err="1"/>
              <a:t>pussh</a:t>
            </a:r>
            <a:endParaRPr lang="en-US" dirty="0"/>
          </a:p>
          <a:p>
            <a:r>
              <a:rPr lang="en-US" dirty="0"/>
              <a:t>        note # of commits on </a:t>
            </a:r>
            <a:r>
              <a:rPr lang="en-US" dirty="0" err="1"/>
              <a:t>rpardee</a:t>
            </a:r>
            <a:r>
              <a:rPr lang="en-US" dirty="0"/>
              <a:t>/VDW-Census</a:t>
            </a:r>
          </a:p>
          <a:p>
            <a:r>
              <a:rPr lang="en-US" dirty="0"/>
              <a:t>        then refresh</a:t>
            </a:r>
          </a:p>
          <a:p>
            <a:r>
              <a:rPr lang="en-US" dirty="0"/>
              <a:t>        hit create pull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FB24FB-C028-4D75-BF49-03BF0418F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4E405-5C00-4ADC-8D13-BA908BF2A9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36DA2ED-C07F-4477-96FA-F76AB396E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35AC717-6326-4E46-9560-21F01A890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Let’s do the demo.</a:t>
            </a:r>
          </a:p>
          <a:p>
            <a:endParaRPr lang="en-US" altLang="en-US" dirty="0"/>
          </a:p>
          <a:p>
            <a:r>
              <a:rPr lang="en-US" altLang="en-US" dirty="0"/>
              <a:t>Source: Pro Git, by Scott Chacon. </a:t>
            </a:r>
            <a:r>
              <a:rPr lang="en-US" dirty="0">
                <a:hlinkClick r:id="rId3"/>
              </a:rPr>
              <a:t>https://git-scm.com/book/en/v2/Git-Basics-Recording-Changes-to-the-Repository</a:t>
            </a: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06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181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mt_bak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0" b="33799"/>
          <a:stretch/>
        </p:blipFill>
        <p:spPr>
          <a:xfrm>
            <a:off x="0" y="63140"/>
            <a:ext cx="12192000" cy="3389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08400"/>
            <a:ext cx="10363200" cy="86741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16120"/>
            <a:ext cx="10363200" cy="10515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75300"/>
            <a:ext cx="12192000" cy="1444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8086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2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4" y="2483557"/>
            <a:ext cx="10706301" cy="2114070"/>
          </a:xfrm>
        </p:spPr>
        <p:txBody>
          <a:bodyPr anchor="b" anchorCtr="0">
            <a:normAutofit/>
          </a:bodyPr>
          <a:lstStyle>
            <a:lvl1pPr algn="l">
              <a:defRPr sz="30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756713"/>
            <a:ext cx="12192000" cy="751345"/>
          </a:xfrm>
          <a:prstGeom prst="rect">
            <a:avLst/>
          </a:prstGeom>
          <a:solidFill>
            <a:srgbClr val="006B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6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67" y="1170215"/>
            <a:ext cx="5343725" cy="51616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8038" y="1170215"/>
            <a:ext cx="5354700" cy="51616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25" y="1142995"/>
            <a:ext cx="5383331" cy="41677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32465" indent="0">
              <a:buNone/>
              <a:defRPr sz="1900" b="1"/>
            </a:lvl2pPr>
            <a:lvl3pPr marL="864931" indent="0">
              <a:buNone/>
              <a:defRPr sz="1700" b="1"/>
            </a:lvl3pPr>
            <a:lvl4pPr marL="1297396" indent="0">
              <a:buNone/>
              <a:defRPr sz="1500" b="1"/>
            </a:lvl4pPr>
            <a:lvl5pPr marL="1729862" indent="0">
              <a:buNone/>
              <a:defRPr sz="1500" b="1"/>
            </a:lvl5pPr>
            <a:lvl6pPr marL="2162327" indent="0">
              <a:buNone/>
              <a:defRPr sz="1500" b="1"/>
            </a:lvl6pPr>
            <a:lvl7pPr marL="2594793" indent="0">
              <a:buNone/>
              <a:defRPr sz="1500" b="1"/>
            </a:lvl7pPr>
            <a:lvl8pPr marL="3027258" indent="0">
              <a:buNone/>
              <a:defRPr sz="1500" b="1"/>
            </a:lvl8pPr>
            <a:lvl9pPr marL="345972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25" y="1571674"/>
            <a:ext cx="5383331" cy="476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789" y="1133924"/>
            <a:ext cx="5396232" cy="41677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32465" indent="0">
              <a:buNone/>
              <a:defRPr sz="1900" b="1"/>
            </a:lvl2pPr>
            <a:lvl3pPr marL="864931" indent="0">
              <a:buNone/>
              <a:defRPr sz="1700" b="1"/>
            </a:lvl3pPr>
            <a:lvl4pPr marL="1297396" indent="0">
              <a:buNone/>
              <a:defRPr sz="1500" b="1"/>
            </a:lvl4pPr>
            <a:lvl5pPr marL="1729862" indent="0">
              <a:buNone/>
              <a:defRPr sz="1500" b="1"/>
            </a:lvl5pPr>
            <a:lvl6pPr marL="2162327" indent="0">
              <a:buNone/>
              <a:defRPr sz="1500" b="1"/>
            </a:lvl6pPr>
            <a:lvl7pPr marL="2594793" indent="0">
              <a:buNone/>
              <a:defRPr sz="1500" b="1"/>
            </a:lvl7pPr>
            <a:lvl8pPr marL="3027258" indent="0">
              <a:buNone/>
              <a:defRPr sz="1500" b="1"/>
            </a:lvl8pPr>
            <a:lvl9pPr marL="345972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789" y="1562603"/>
            <a:ext cx="5396232" cy="476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37" y="157759"/>
            <a:ext cx="11748512" cy="797537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 rot="5400000" flipH="1">
            <a:off x="-914450" y="1943016"/>
            <a:ext cx="5291356" cy="3462463"/>
          </a:xfrm>
          <a:prstGeom prst="round2SameRect">
            <a:avLst>
              <a:gd name="adj1" fmla="val 9364"/>
              <a:gd name="adj2" fmla="val 0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214" y="1028571"/>
            <a:ext cx="8238647" cy="52851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587" y="1159541"/>
            <a:ext cx="2923015" cy="501171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32465" indent="0">
              <a:buNone/>
              <a:defRPr sz="1100"/>
            </a:lvl2pPr>
            <a:lvl3pPr marL="864931" indent="0">
              <a:buNone/>
              <a:defRPr sz="900"/>
            </a:lvl3pPr>
            <a:lvl4pPr marL="1297396" indent="0">
              <a:buNone/>
              <a:defRPr sz="900"/>
            </a:lvl4pPr>
            <a:lvl5pPr marL="1729862" indent="0">
              <a:buNone/>
              <a:defRPr sz="900"/>
            </a:lvl5pPr>
            <a:lvl6pPr marL="2162327" indent="0">
              <a:buNone/>
              <a:defRPr sz="900"/>
            </a:lvl6pPr>
            <a:lvl7pPr marL="2594793" indent="0">
              <a:buNone/>
              <a:defRPr sz="900"/>
            </a:lvl7pPr>
            <a:lvl8pPr marL="3027258" indent="0">
              <a:buNone/>
              <a:defRPr sz="900"/>
            </a:lvl8pPr>
            <a:lvl9pPr marL="345972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BA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061" y="157758"/>
            <a:ext cx="11596751" cy="797272"/>
          </a:xfrm>
          <a:prstGeom prst="rect">
            <a:avLst/>
          </a:prstGeom>
        </p:spPr>
        <p:txBody>
          <a:bodyPr vert="horz" lIns="86493" tIns="43247" rIns="86493" bIns="43247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59" y="1111895"/>
            <a:ext cx="11596751" cy="5268585"/>
          </a:xfrm>
          <a:prstGeom prst="rect">
            <a:avLst/>
          </a:prstGeom>
        </p:spPr>
        <p:txBody>
          <a:bodyPr vert="horz" lIns="86493" tIns="43247" rIns="86493" bIns="432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6668" y="6588484"/>
            <a:ext cx="4642261" cy="168175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642" y="6588483"/>
            <a:ext cx="502217" cy="168176"/>
          </a:xfrm>
          <a:prstGeom prst="rect">
            <a:avLst/>
          </a:prstGeom>
        </p:spPr>
        <p:txBody>
          <a:bodyPr vert="horz" lIns="86493" tIns="43247" rIns="86493" bIns="43247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64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KPhor_307pc_4in_wide_300dpi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950" y="6507692"/>
            <a:ext cx="2626860" cy="2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l" defTabSz="432465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432465" rtl="0" eaLnBrk="1" latinLnBrk="0" hangingPunct="1">
        <a:spcBef>
          <a:spcPts val="378"/>
        </a:spcBef>
        <a:spcAft>
          <a:spcPts val="568"/>
        </a:spcAft>
        <a:buClr>
          <a:srgbClr val="78BE20"/>
        </a:buClr>
        <a:buSzPct val="90000"/>
        <a:buFont typeface="Wingdings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76297" indent="-168181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582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815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73047" indent="-156168" algn="l" defTabSz="432465" rtl="0" eaLnBrk="1" latinLnBrk="0" hangingPunct="1">
        <a:spcBef>
          <a:spcPts val="378"/>
        </a:spcBef>
        <a:spcAft>
          <a:spcPts val="568"/>
        </a:spcAft>
        <a:buClr>
          <a:schemeClr val="accent2">
            <a:lumMod val="60000"/>
            <a:lumOff val="40000"/>
          </a:schemeClr>
        </a:buClr>
        <a:buSzPct val="80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78560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1026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3491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5957" indent="-216233" algn="l" defTabSz="4324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465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931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396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9862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327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793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7258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9724" algn="l" defTabSz="4324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whr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whri/VDW-Censu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kp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78B0-CE27-4DF8-8324-E7BF0FFC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for Non(traditional)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9684-1CF4-454A-B6D2-6235E4D69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Pardee</a:t>
            </a:r>
          </a:p>
        </p:txBody>
      </p:sp>
    </p:spTree>
    <p:extLst>
      <p:ext uri="{BB962C8B-B14F-4D97-AF65-F5344CB8AC3E}">
        <p14:creationId xmlns:p14="http://schemas.microsoft.com/office/powerpoint/2010/main" val="55177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57679E-9900-418A-8F89-727590AFD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tracking is opt-in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419E3E-0AF0-49E3-83EF-EB58842A4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Files can have one of a few statuses:</a:t>
            </a:r>
          </a:p>
          <a:p>
            <a:pPr lvl="1"/>
            <a:r>
              <a:rPr lang="en-US" altLang="en-US" sz="2800" dirty="0"/>
              <a:t>Untracked: git is ignoring them, will not touch them.</a:t>
            </a:r>
          </a:p>
          <a:p>
            <a:pPr lvl="1"/>
            <a:r>
              <a:rPr lang="en-US" altLang="en-US" sz="2800" dirty="0"/>
              <a:t>Modified: git is tracking the file; the version in working </a:t>
            </a:r>
            <a:r>
              <a:rPr lang="en-US" altLang="en-US" sz="2800" dirty="0" err="1"/>
              <a:t>dir</a:t>
            </a:r>
            <a:r>
              <a:rPr lang="en-US" altLang="en-US" sz="2800" dirty="0"/>
              <a:t> is different from the last version in the repository.</a:t>
            </a:r>
          </a:p>
          <a:p>
            <a:pPr lvl="1"/>
            <a:r>
              <a:rPr lang="en-US" altLang="en-US" sz="2800" dirty="0"/>
              <a:t>Staged: copy is added to the cache for bundling into the next commit.</a:t>
            </a:r>
          </a:p>
          <a:p>
            <a:pPr lvl="1"/>
            <a:r>
              <a:rPr lang="en-US" altLang="en-US" sz="2800" dirty="0"/>
              <a:t>Unmodified: version in the working </a:t>
            </a:r>
            <a:r>
              <a:rPr lang="en-US" altLang="en-US" sz="2800" dirty="0" err="1"/>
              <a:t>dir</a:t>
            </a:r>
            <a:r>
              <a:rPr lang="en-US" altLang="en-US" sz="2800" dirty="0"/>
              <a:t> = current version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1255339317"/>
      </p:ext>
    </p:extLst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D5D-71FE-4E39-BF71-64FF4A3B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file statuses</a:t>
            </a:r>
          </a:p>
        </p:txBody>
      </p:sp>
      <p:pic>
        <p:nvPicPr>
          <p:cNvPr id="1026" name="Picture 2" descr="The lifecycle of the status of your files.">
            <a:extLst>
              <a:ext uri="{FF2B5EF4-FFF2-40B4-BE49-F238E27FC236}">
                <a16:creationId xmlns:a16="http://schemas.microsoft.com/office/drawing/2014/main" id="{7718CA82-5222-40E5-BDCD-E17BA795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55" y="1690688"/>
            <a:ext cx="10259290" cy="42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14107"/>
      </p:ext>
    </p:extLst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3D65-9503-4DEA-8E5B-72E60BC1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So—useful safety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B4A0-D70D-43ED-8007-D53696DA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you're the only one ever touching the code. </a:t>
            </a:r>
          </a:p>
          <a:p>
            <a:r>
              <a:rPr lang="en-US" dirty="0"/>
              <a:t>When something is minimally functional--you save the state with a commit.</a:t>
            </a:r>
          </a:p>
          <a:p>
            <a:r>
              <a:rPr lang="en-US" dirty="0"/>
              <a:t>And now--you can be </a:t>
            </a:r>
            <a:r>
              <a:rPr lang="en-US" b="1" dirty="0"/>
              <a:t>bold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 dead-ends in your code that increase the burden of reading it later</a:t>
            </a:r>
          </a:p>
          <a:p>
            <a:pPr lvl="1"/>
            <a:r>
              <a:rPr lang="en-US" dirty="0"/>
              <a:t>try something </a:t>
            </a:r>
            <a:r>
              <a:rPr lang="en-US" i="1" dirty="0"/>
              <a:t>completely</a:t>
            </a:r>
            <a:r>
              <a:rPr lang="en-US" dirty="0"/>
              <a:t> different</a:t>
            </a:r>
          </a:p>
          <a:p>
            <a:pPr lvl="1"/>
            <a:r>
              <a:rPr lang="en-US" dirty="0"/>
              <a:t>Re-org—consolidate all your formats in a separate ‘</a:t>
            </a:r>
            <a:r>
              <a:rPr lang="en-US" dirty="0" err="1"/>
              <a:t>formats.sas</a:t>
            </a:r>
            <a:r>
              <a:rPr lang="en-US" dirty="0"/>
              <a:t>’ file, say.</a:t>
            </a:r>
          </a:p>
          <a:p>
            <a:r>
              <a:rPr lang="en-US" dirty="0"/>
              <a:t>You can always get back to your previous functional state (all of them!)</a:t>
            </a:r>
          </a:p>
          <a:p>
            <a:r>
              <a:rPr lang="en-US" dirty="0"/>
              <a:t>It's like saving in a video game right before you open the door to the boss monster’s lair</a:t>
            </a:r>
          </a:p>
          <a:p>
            <a:r>
              <a:rPr lang="en-US" dirty="0">
                <a:hlinkClick r:id="rId2"/>
              </a:rPr>
              <a:t>BUT THERE’S MORE</a:t>
            </a:r>
            <a:r>
              <a:rPr lang="en-US" dirty="0"/>
              <a:t>! Let’s share some code.</a:t>
            </a:r>
          </a:p>
        </p:txBody>
      </p:sp>
    </p:spTree>
    <p:extLst>
      <p:ext uri="{BB962C8B-B14F-4D97-AF65-F5344CB8AC3E}">
        <p14:creationId xmlns:p14="http://schemas.microsoft.com/office/powerpoint/2010/main" val="413751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5493-9E33-4F3F-B776-B68479AD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Code Distribution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FFCA-B057-4987-A452-366452C2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see the code in their browser</a:t>
            </a:r>
          </a:p>
          <a:p>
            <a:r>
              <a:rPr lang="en-US" dirty="0"/>
              <a:t>Very easy to make sure you have the very latest version</a:t>
            </a:r>
          </a:p>
          <a:p>
            <a:r>
              <a:rPr lang="en-US" dirty="0"/>
              <a:t>And to see what’s changed, who changed it, etc. etc.</a:t>
            </a:r>
          </a:p>
          <a:p>
            <a:r>
              <a:rPr lang="en-US" dirty="0"/>
              <a:t>Plus now the code is backed 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(Now you know what those readme.md files are about)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WAIT—THERE’S MORE! Let’s </a:t>
            </a:r>
            <a:r>
              <a:rPr lang="en-US" i="1" dirty="0">
                <a:hlinkClick r:id="rId2"/>
              </a:rPr>
              <a:t>Collaborate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0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D22-CFE6-4014-8DA3-60C65CDF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Civilized!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E986-06AA-456E-8A6D-DEA8DBB4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Fork is your alternate universe, if you want it.</a:t>
            </a:r>
          </a:p>
          <a:p>
            <a:r>
              <a:rPr lang="en-US" dirty="0"/>
              <a:t>Sometimes it’s just useful for getting a code change you want over to the author.</a:t>
            </a:r>
          </a:p>
          <a:p>
            <a:r>
              <a:rPr lang="en-US" dirty="0"/>
              <a:t>Makes it maximally easy for the person whose code you’ve forked.</a:t>
            </a:r>
          </a:p>
        </p:txBody>
      </p:sp>
    </p:spTree>
    <p:extLst>
      <p:ext uri="{BB962C8B-B14F-4D97-AF65-F5344CB8AC3E}">
        <p14:creationId xmlns:p14="http://schemas.microsoft.com/office/powerpoint/2010/main" val="109982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35F6-36EB-42EB-93D9-5570EC4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C7DF-3139-4909-B6A3-C8A91976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 staff can get at a KP-internal install of </a:t>
            </a:r>
            <a:r>
              <a:rPr lang="en-US" dirty="0" err="1"/>
              <a:t>BitBucket</a:t>
            </a:r>
            <a:r>
              <a:rPr lang="en-US" dirty="0"/>
              <a:t> (a </a:t>
            </a:r>
            <a:r>
              <a:rPr lang="en-US" dirty="0" err="1"/>
              <a:t>github</a:t>
            </a:r>
            <a:r>
              <a:rPr lang="en-US" dirty="0"/>
              <a:t>-workalike) at </a:t>
            </a:r>
            <a:r>
              <a:rPr lang="en-US" dirty="0">
                <a:hlinkClick r:id="rId2"/>
              </a:rPr>
              <a:t>https://stash.kp.org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Perfect for CESR code!</a:t>
            </a:r>
          </a:p>
          <a:p>
            <a:r>
              <a:rPr lang="en-US" dirty="0"/>
              <a:t>Git is awesome for text files, but less so for binaries.</a:t>
            </a:r>
          </a:p>
          <a:p>
            <a:pPr lvl="1"/>
            <a:r>
              <a:rPr lang="en-US" dirty="0"/>
              <a:t>No diff functionality. </a:t>
            </a:r>
          </a:p>
          <a:p>
            <a:pPr lvl="1"/>
            <a:r>
              <a:rPr lang="en-US" dirty="0"/>
              <a:t>If any bit changes, it saves a new version of the file.</a:t>
            </a:r>
          </a:p>
          <a:p>
            <a:pPr lvl="1"/>
            <a:r>
              <a:rPr lang="en-US" dirty="0"/>
              <a:t>Can bulk up an otherwise trim repo.</a:t>
            </a:r>
          </a:p>
        </p:txBody>
      </p:sp>
    </p:spTree>
    <p:extLst>
      <p:ext uri="{BB962C8B-B14F-4D97-AF65-F5344CB8AC3E}">
        <p14:creationId xmlns:p14="http://schemas.microsoft.com/office/powerpoint/2010/main" val="395406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9361D-9014-43B5-94C4-430DAE58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E6320-DCE9-4256-948D-1628BE58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75D0-935F-47A2-9ED2-072AD0F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seen a directory listing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FC8F-E2CB-4CEB-8E81-657108B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03"/>
            <a:ext cx="10515600" cy="4988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dirty="0"/>
              <a:t>/</a:t>
            </a:r>
            <a:r>
              <a:rPr lang="en-US" altLang="en-US" sz="1800" dirty="0" err="1"/>
              <a:t>my_study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/programming</a:t>
            </a:r>
          </a:p>
          <a:p>
            <a:pPr marL="0" indent="0">
              <a:buNone/>
            </a:pPr>
            <a:r>
              <a:rPr lang="en-US" altLang="en-US" sz="1800" dirty="0"/>
              <a:t>    /programs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pull_data2.sas</a:t>
            </a:r>
          </a:p>
          <a:p>
            <a:pPr marL="0" indent="0">
              <a:buNone/>
            </a:pPr>
            <a:r>
              <a:rPr lang="en-US" altLang="en-US" sz="1800" dirty="0"/>
              <a:t>      pull_data3.sas</a:t>
            </a:r>
          </a:p>
          <a:p>
            <a:pPr marL="0" indent="0">
              <a:buNone/>
            </a:pPr>
            <a:r>
              <a:rPr lang="en-US" altLang="en-US" sz="1800" dirty="0"/>
              <a:t>      pull_data4.sas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pull_data_final.sas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pull_data_final2.sas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pull_data_final_kill_me.sas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die_die_die.sas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die_die_die2.sas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pull_data_new.sas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27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2640F4-BE69-4FA3-B779-6BEE152A2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sales job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703E7D5-3B24-4B6E-A988-0727AA2C6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 maybe you’ve seen programs with huge swaths of commented-out code, or macros with “_old” or “_</a:t>
            </a:r>
            <a:r>
              <a:rPr lang="en-US" altLang="en-US" dirty="0" err="1"/>
              <a:t>dontuse</a:t>
            </a:r>
            <a:r>
              <a:rPr lang="en-US" altLang="en-US" dirty="0"/>
              <a:t>” in their names?</a:t>
            </a:r>
          </a:p>
          <a:p>
            <a:r>
              <a:rPr lang="en-US" altLang="en-US" dirty="0"/>
              <a:t>It gets in the way.</a:t>
            </a:r>
          </a:p>
          <a:p>
            <a:r>
              <a:rPr lang="en-US" altLang="en-US" dirty="0"/>
              <a:t>Makes things hard to understand, and to explain.</a:t>
            </a:r>
          </a:p>
          <a:p>
            <a:pPr lvl="1"/>
            <a:r>
              <a:rPr lang="en-US" altLang="en-US" dirty="0"/>
              <a:t>And code is already harder to read than it is to write.</a:t>
            </a:r>
          </a:p>
          <a:p>
            <a:r>
              <a:rPr lang="en-US" altLang="en-US" dirty="0"/>
              <a:t>But we just can’t give that old code up, can we?</a:t>
            </a:r>
          </a:p>
          <a:p>
            <a:pPr lvl="1"/>
            <a:r>
              <a:rPr lang="en-US" altLang="en-US" dirty="0"/>
              <a:t>What if the new thing doesn’t work?</a:t>
            </a:r>
          </a:p>
          <a:p>
            <a:pPr lvl="1"/>
            <a:r>
              <a:rPr lang="en-US" altLang="en-US" dirty="0"/>
              <a:t>What if I need to see how this used to work?</a:t>
            </a:r>
          </a:p>
          <a:p>
            <a:r>
              <a:rPr lang="en-US" altLang="en-US" dirty="0"/>
              <a:t>My programs are like my children.  My horribly, horribly deformed children.</a:t>
            </a:r>
          </a:p>
        </p:txBody>
      </p:sp>
    </p:spTree>
    <p:extLst>
      <p:ext uri="{BB962C8B-B14F-4D97-AF65-F5344CB8AC3E}">
        <p14:creationId xmlns:p14="http://schemas.microsoft.com/office/powerpoint/2010/main" val="2500466273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hoto&#10;&#10;Description generated with high confidence">
            <a:extLst>
              <a:ext uri="{FF2B5EF4-FFF2-40B4-BE49-F238E27FC236}">
                <a16:creationId xmlns:a16="http://schemas.microsoft.com/office/drawing/2014/main" id="{D8858889-DCAA-482E-B385-4E0DA795C7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76" y="301625"/>
            <a:ext cx="5838825" cy="6254750"/>
          </a:xfrm>
        </p:spPr>
      </p:pic>
    </p:spTree>
    <p:extLst>
      <p:ext uri="{BB962C8B-B14F-4D97-AF65-F5344CB8AC3E}">
        <p14:creationId xmlns:p14="http://schemas.microsoft.com/office/powerpoint/2010/main" val="2172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D64-FDD5-4824-B5E9-D39B3CA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Source Code Control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D80D-2A34-4B6A-8910-0CC2D881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“Version Control”</a:t>
            </a:r>
          </a:p>
          <a:p>
            <a:r>
              <a:rPr lang="en-US" dirty="0"/>
              <a:t>Tools for storing changes to files (programs, spreadsheets, etc.) over time, so that you can</a:t>
            </a:r>
          </a:p>
          <a:p>
            <a:pPr lvl="1"/>
            <a:r>
              <a:rPr lang="en-US" dirty="0"/>
              <a:t>See exactly </a:t>
            </a:r>
          </a:p>
          <a:p>
            <a:pPr lvl="2"/>
            <a:r>
              <a:rPr lang="en-US" dirty="0"/>
              <a:t>What changed,</a:t>
            </a:r>
          </a:p>
          <a:p>
            <a:pPr lvl="2"/>
            <a:r>
              <a:rPr lang="en-US" dirty="0"/>
              <a:t>When it changed, and</a:t>
            </a:r>
          </a:p>
          <a:p>
            <a:pPr lvl="2"/>
            <a:r>
              <a:rPr lang="en-US" dirty="0"/>
              <a:t>Who changed it.</a:t>
            </a:r>
          </a:p>
          <a:p>
            <a:pPr lvl="1"/>
            <a:r>
              <a:rPr lang="en-US" dirty="0"/>
              <a:t>Reverse any changes that turned out to be bad</a:t>
            </a:r>
          </a:p>
          <a:p>
            <a:pPr lvl="1"/>
            <a:r>
              <a:rPr lang="en-US" dirty="0"/>
              <a:t>Travel back and forth in time to see how program changes affect output</a:t>
            </a:r>
          </a:p>
          <a:p>
            <a:r>
              <a:rPr lang="en-US" dirty="0"/>
              <a:t>It’s like </a:t>
            </a:r>
            <a:r>
              <a:rPr lang="en-US" dirty="0" err="1"/>
              <a:t>winword’s</a:t>
            </a:r>
            <a:r>
              <a:rPr lang="en-US" dirty="0"/>
              <a:t> “Track Changes”, except for </a:t>
            </a:r>
            <a:r>
              <a:rPr lang="en-US" b="1" dirty="0"/>
              <a:t>sets of files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other words, it’s a big-ass “undo” button that works across files.</a:t>
            </a:r>
          </a:p>
        </p:txBody>
      </p:sp>
    </p:spTree>
    <p:extLst>
      <p:ext uri="{BB962C8B-B14F-4D97-AF65-F5344CB8AC3E}">
        <p14:creationId xmlns:p14="http://schemas.microsoft.com/office/powerpoint/2010/main" val="271742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3C919D-5210-4E52-A90C-133DBF31C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VC Gives you the best of both worlds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76AE09D-FFB1-4B4E-BCC5-9FDA62BB7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don’t have to lose your old code, but</a:t>
            </a:r>
          </a:p>
          <a:p>
            <a:r>
              <a:rPr lang="en-US" altLang="en-US" dirty="0"/>
              <a:t>You also don’t have to clutter up your current code.</a:t>
            </a:r>
          </a:p>
          <a:p>
            <a:r>
              <a:rPr lang="en-US" altLang="en-US" dirty="0"/>
              <a:t>VC is like a porch to keep my deformed kids under.  Nobody has to see them but me.</a:t>
            </a:r>
          </a:p>
          <a:p>
            <a:endParaRPr lang="en-US" altLang="en-US" dirty="0"/>
          </a:p>
          <a:p>
            <a:r>
              <a:rPr lang="en-US" altLang="en-US" dirty="0"/>
              <a:t>End sales job.</a:t>
            </a:r>
          </a:p>
        </p:txBody>
      </p:sp>
    </p:spTree>
    <p:extLst>
      <p:ext uri="{BB962C8B-B14F-4D97-AF65-F5344CB8AC3E}">
        <p14:creationId xmlns:p14="http://schemas.microsoft.com/office/powerpoint/2010/main" val="2842003537"/>
      </p:ext>
    </p:extLst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EAA-AD96-4A41-B52E-F0A4DDDD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6FA6-02A7-417E-BD2D-56B681D7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multi-platform, free and open-source software package for doing version control.</a:t>
            </a:r>
          </a:p>
          <a:p>
            <a:r>
              <a:rPr lang="en-US" dirty="0"/>
              <a:t>Developed for the people working on the </a:t>
            </a:r>
            <a:r>
              <a:rPr lang="en-US" dirty="0" err="1"/>
              <a:t>linux</a:t>
            </a:r>
            <a:r>
              <a:rPr lang="en-US" dirty="0"/>
              <a:t> kernel.</a:t>
            </a:r>
          </a:p>
          <a:p>
            <a:r>
              <a:rPr lang="en-US" dirty="0"/>
              <a:t>Wildly popular.</a:t>
            </a:r>
          </a:p>
          <a:p>
            <a:r>
              <a:rPr lang="en-US" dirty="0"/>
              <a:t>Back in the day, a command-line </a:t>
            </a:r>
            <a:r>
              <a:rPr lang="en-US" strike="sngStrike" dirty="0"/>
              <a:t>nightmare</a:t>
            </a:r>
            <a:r>
              <a:rPr lang="en-US" dirty="0"/>
              <a:t> experience.</a:t>
            </a:r>
          </a:p>
          <a:p>
            <a:r>
              <a:rPr lang="en-US" dirty="0"/>
              <a:t>Now—lovely GUI tools!</a:t>
            </a:r>
          </a:p>
          <a:p>
            <a:pPr lvl="1"/>
            <a:r>
              <a:rPr lang="en-US" dirty="0"/>
              <a:t>I’m going to show </a:t>
            </a:r>
            <a:r>
              <a:rPr lang="en-US" dirty="0" err="1"/>
              <a:t>GitKraken</a:t>
            </a:r>
            <a:endParaRPr lang="en-US" dirty="0"/>
          </a:p>
          <a:p>
            <a:pPr lvl="1"/>
            <a:r>
              <a:rPr lang="en-US" dirty="0" err="1"/>
              <a:t>SourceTree</a:t>
            </a:r>
            <a:r>
              <a:rPr lang="en-US" dirty="0"/>
              <a:t> also popular (esp. at Kaiser)</a:t>
            </a:r>
          </a:p>
        </p:txBody>
      </p:sp>
    </p:spTree>
    <p:extLst>
      <p:ext uri="{BB962C8B-B14F-4D97-AF65-F5344CB8AC3E}">
        <p14:creationId xmlns:p14="http://schemas.microsoft.com/office/powerpoint/2010/main" val="7345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D79-3BCE-4853-853E-E021D04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great about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8CDF-1694-4158-AA80-6B927B21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lightweight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No server necessary</a:t>
            </a:r>
          </a:p>
          <a:p>
            <a:pPr lvl="1"/>
            <a:r>
              <a:rPr lang="en-US" dirty="0"/>
              <a:t>Installs w/out admin permissions</a:t>
            </a:r>
          </a:p>
          <a:p>
            <a:r>
              <a:rPr lang="en-US" dirty="0"/>
              <a:t>Attaches people’s names to changes</a:t>
            </a:r>
          </a:p>
          <a:p>
            <a:r>
              <a:rPr lang="en-US" dirty="0"/>
              <a:t>Easily copy just the changed files from one place to another</a:t>
            </a:r>
          </a:p>
          <a:p>
            <a:pPr lvl="1"/>
            <a:r>
              <a:rPr lang="en-US" dirty="0"/>
              <a:t>So good for deployment</a:t>
            </a:r>
          </a:p>
          <a:p>
            <a:pPr lvl="1"/>
            <a:r>
              <a:rPr lang="en-US" dirty="0"/>
              <a:t>And see exactly what’s different</a:t>
            </a:r>
          </a:p>
          <a:p>
            <a:pPr lvl="1"/>
            <a:r>
              <a:rPr lang="en-US" dirty="0"/>
              <a:t>And reject changes you don’t like</a:t>
            </a:r>
          </a:p>
          <a:p>
            <a:r>
              <a:rPr lang="en-US" b="1" dirty="0"/>
              <a:t>Really</a:t>
            </a:r>
            <a:r>
              <a:rPr lang="en-US" dirty="0"/>
              <a:t> good for collaborating with external 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926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0D2C9C-725D-4DDB-9639-074F40DE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concepts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3286DFD-AC9A-4FF3-B8B2-86994F01A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3 “places” for a file to be:</a:t>
            </a:r>
          </a:p>
          <a:p>
            <a:pPr lvl="1"/>
            <a:r>
              <a:rPr lang="en-US" altLang="en-US" dirty="0"/>
              <a:t>working directory: where you make your edits &amp; save, just as you would if you weren’t using VC.</a:t>
            </a:r>
          </a:p>
          <a:p>
            <a:pPr lvl="1"/>
            <a:r>
              <a:rPr lang="en-US" altLang="en-US" dirty="0"/>
              <a:t>The “cache”—a staging area where you load your changes, in preparation to commit them to the…</a:t>
            </a:r>
          </a:p>
          <a:p>
            <a:pPr lvl="1"/>
            <a:r>
              <a:rPr lang="en-US" altLang="en-US" dirty="0"/>
              <a:t>repository: the “vault” where all committed versions of all files are kept.</a:t>
            </a:r>
          </a:p>
          <a:p>
            <a:r>
              <a:rPr lang="en-US" altLang="en-US" dirty="0"/>
              <a:t>The staging area is what lets you combine changes in multiple files into a single unit that you can roll back from.</a:t>
            </a:r>
          </a:p>
          <a:p>
            <a:r>
              <a:rPr lang="en-US" altLang="en-US" dirty="0"/>
              <a:t>Kind of like an airlock.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4930025"/>
      </p:ext>
    </p:extLst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Custom Design">
  <a:themeElements>
    <a:clrScheme name="kp - ghc washington">
      <a:dk1>
        <a:sysClr val="windowText" lastClr="000000"/>
      </a:dk1>
      <a:lt1>
        <a:sysClr val="window" lastClr="FFFFFF"/>
      </a:lt1>
      <a:dk2>
        <a:srgbClr val="E6762F"/>
      </a:dk2>
      <a:lt2>
        <a:srgbClr val="FAB439"/>
      </a:lt2>
      <a:accent1>
        <a:srgbClr val="559D37"/>
      </a:accent1>
      <a:accent2>
        <a:srgbClr val="40A2A0"/>
      </a:accent2>
      <a:accent3>
        <a:srgbClr val="92CCF0"/>
      </a:accent3>
      <a:accent4>
        <a:srgbClr val="0078B3"/>
      </a:accent4>
      <a:accent5>
        <a:srgbClr val="003B71"/>
      </a:accent5>
      <a:accent6>
        <a:srgbClr val="633C8C"/>
      </a:accent6>
      <a:hlink>
        <a:srgbClr val="0078B3"/>
      </a:hlink>
      <a:folHlink>
        <a:srgbClr val="0078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2016-12_KPWA_Templates_LAKE</Template>
  <TotalTime>891</TotalTime>
  <Words>2394</Words>
  <Application>Microsoft Office PowerPoint</Application>
  <PresentationFormat>Widescreen</PresentationFormat>
  <Paragraphs>286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Custom Design</vt:lpstr>
      <vt:lpstr>Git for Non(traditional) Programmers</vt:lpstr>
      <vt:lpstr>Ever seen a directory listing like this?</vt:lpstr>
      <vt:lpstr>More sales job</vt:lpstr>
      <vt:lpstr>PowerPoint Presentation</vt:lpstr>
      <vt:lpstr>What is Source Code Control?</vt:lpstr>
      <vt:lpstr>VC Gives you the best of both worlds</vt:lpstr>
      <vt:lpstr>What is git?</vt:lpstr>
      <vt:lpstr>What’s so great about git?</vt:lpstr>
      <vt:lpstr>A few concepts</vt:lpstr>
      <vt:lpstr>File tracking is opt-in</vt:lpstr>
      <vt:lpstr>Life cycle of file statuses</vt:lpstr>
      <vt:lpstr>So—useful safety net</vt:lpstr>
      <vt:lpstr>Excellent Code Distribution Method</vt:lpstr>
      <vt:lpstr>So Civilized!</vt:lpstr>
      <vt:lpstr>Details &amp; Caveats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VDW Work</dc:title>
  <dc:creator>Pardee, Roy</dc:creator>
  <cp:lastModifiedBy>Roy E. Pardee</cp:lastModifiedBy>
  <cp:revision>43</cp:revision>
  <dcterms:created xsi:type="dcterms:W3CDTF">2018-10-04T19:12:30Z</dcterms:created>
  <dcterms:modified xsi:type="dcterms:W3CDTF">2019-07-19T20:58:34Z</dcterms:modified>
</cp:coreProperties>
</file>