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8"/>
  </p:notesMasterIdLst>
  <p:sldIdLst>
    <p:sldId id="256" r:id="rId2"/>
    <p:sldId id="257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42" autoAdjust="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28B49B6-FBC9-4363-B06C-093F7A88A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A85BEF-D803-4442-B62E-39CEEE1FFB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6153566-C2DD-49ED-AF6A-A69223F93F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E1BFBCE-D8D2-4F28-B830-B2A4D8388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F3F262A-FEE7-47A0-B9FD-AD6E71DEE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ACF4E42-D48D-4D49-BE45-9836206AA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84070B4C-C436-43D6-A343-C8C899F369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I first gave this talk at the VIG meeting in 2011 (Boston, I think)</a:t>
            </a:r>
          </a:p>
          <a:p>
            <a:endParaRPr lang="en-US" dirty="0"/>
          </a:p>
          <a:p>
            <a:r>
              <a:rPr lang="en-US" dirty="0"/>
              <a:t>I still think you should use 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0B4C-C436-43D6-A343-C8C899F3692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66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666CE9-32A5-4AA0-A283-0BB572FFE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215CD-7BCD-4529-96FB-67DAF817C4A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98B2B2B-D8D1-40C8-AEA3-133539876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2862D7-9181-4783-9FA1-6F02F71B6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pretty.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https://geek-and-poke.com/?offset=1352247302000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0B4C-C436-43D6-A343-C8C899F3692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9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3129C0-5016-4D03-AE8C-D57D1457E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06B6A-10F8-4891-A35B-D9523347483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4855EF5-B047-43A5-B918-AA4C900D4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F44E4C-622B-45E8-9173-43242177F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Source: Pro Git, by Scott Chacon. http://progit.org/book/ch2-2.html</a:t>
            </a:r>
          </a:p>
          <a:p>
            <a:endParaRPr lang="en-US" altLang="en-US"/>
          </a:p>
          <a:p>
            <a:r>
              <a:rPr lang="en-US" altLang="en-US"/>
              <a:t>Adding an untracked file actually puts it in ‘staged’ status I believe.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EB8B47-9A77-40CF-9A30-931946060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F690-266F-4FF8-8A01-51A4D7343D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8C4E36A-1CAE-40BB-A373-6BBF96698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791E51-AB8E-40F1-BA7C-1EA14E950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800"/>
              <a:t>Demo script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mkdir -p my_study/programming/programs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cd into that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init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new (master) at end of prompt--that's cue you're in a version controlled folder.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get_cohort.sas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libname my_study 'blah blah blah'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** We want anybody enrolled on June 30th.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data cohort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set vdw.enroll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where '30jun2004'd between enr_start and enr_end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run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formats.sas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proc format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value $gen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'F' = 'Female'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'M' = 'Male'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quit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status--see--both files untracked.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get_cohort.sas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status--see that one file is now staged for commit.  Git will monitor this file forevermore.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formats.sas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git pops your favorite editor for you to hold forth on the heroic programming you just did.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change get_cohort.sas &amp; formats.sas (change 'male' to 'boy' say; add age 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proc sql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table my_study.cohort 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select c.mrn, d.gender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from  cohort as c INNER JOIN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vdw.demog as d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on    c.mrn = d.mrn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quit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diff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you get changes reported for all files.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comparison is last committed version vs what's in working dir right now.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do git diff &lt;&lt;filename&gt;&gt; for just the changes to &lt;&lt;filename&gt;&gt;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Now we want to commit these changes--you use the same command as for adding new files to track--git add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a shortcut that says "add every file in here to the repo (changed or new)"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Now we have 2 commits--let's look at our history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log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Notice that each commit is identified by an ugly-ass hex number--that's a SHA1 hash value.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it is possible to add a 'tag' to particular commits so you can use those to refer to a particular commit.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but the good news is that you really only need to use the first four chars of the hash to refer to a particular commit.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go back in time temporarily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- generally (git checkout &lt;&lt;hash&gt;&gt;)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undo is git checkout master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- per file (git checkout &lt;&lt;hash&gt;&gt; filename)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notice that git considers the file to be changed--you can commit this change to effectively revert just a single file.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undo is git checkout filename</a:t>
            </a:r>
          </a:p>
          <a:p>
            <a:pPr>
              <a:lnSpc>
                <a:spcPct val="80000"/>
              </a:lnSpc>
            </a:pPr>
            <a:endParaRPr lang="en-US" altLang="en-US" sz="800"/>
          </a:p>
          <a:p>
            <a:pPr>
              <a:lnSpc>
                <a:spcPct val="80000"/>
              </a:lnSpc>
            </a:pPr>
            <a:r>
              <a:rPr lang="en-US" altLang="en-US" sz="800"/>
              <a:t>  go back in time permanently by reverting a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git revert &lt;&lt;hash&gt;&gt;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you get a brand new commit for the reversion--which means you can even un-do the un-do if you want.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In general, it's tough to get git to actually discard data.  Not impossible, just tough.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81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t_bak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0" b="33799"/>
          <a:stretch/>
        </p:blipFill>
        <p:spPr>
          <a:xfrm>
            <a:off x="0" y="63140"/>
            <a:ext cx="9144000" cy="3389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08400"/>
            <a:ext cx="7772400" cy="86741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16120"/>
            <a:ext cx="7772400" cy="10515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75299"/>
            <a:ext cx="9144000" cy="1444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22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10" y="2483557"/>
            <a:ext cx="8029726" cy="2114070"/>
          </a:xfrm>
        </p:spPr>
        <p:txBody>
          <a:bodyPr anchor="b" anchorCtr="0">
            <a:normAutofit/>
          </a:bodyPr>
          <a:lstStyle>
            <a:lvl1pPr algn="l">
              <a:defRPr sz="30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756712"/>
            <a:ext cx="9144000" cy="751345"/>
          </a:xfrm>
          <a:prstGeom prst="rect">
            <a:avLst/>
          </a:prstGeom>
          <a:solidFill>
            <a:srgbClr val="006B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6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25" y="1170214"/>
            <a:ext cx="4007794" cy="51616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028" y="1170214"/>
            <a:ext cx="4016025" cy="51616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35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994" y="1142995"/>
            <a:ext cx="4037498" cy="41677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32465" indent="0">
              <a:buNone/>
              <a:defRPr sz="1900" b="1"/>
            </a:lvl2pPr>
            <a:lvl3pPr marL="864931" indent="0">
              <a:buNone/>
              <a:defRPr sz="1700" b="1"/>
            </a:lvl3pPr>
            <a:lvl4pPr marL="1297396" indent="0">
              <a:buNone/>
              <a:defRPr sz="1500" b="1"/>
            </a:lvl4pPr>
            <a:lvl5pPr marL="1729862" indent="0">
              <a:buNone/>
              <a:defRPr sz="1500" b="1"/>
            </a:lvl5pPr>
            <a:lvl6pPr marL="2162327" indent="0">
              <a:buNone/>
              <a:defRPr sz="1500" b="1"/>
            </a:lvl6pPr>
            <a:lvl7pPr marL="2594793" indent="0">
              <a:buNone/>
              <a:defRPr sz="1500" b="1"/>
            </a:lvl7pPr>
            <a:lvl8pPr marL="3027258" indent="0">
              <a:buNone/>
              <a:defRPr sz="1500" b="1"/>
            </a:lvl8pPr>
            <a:lvl9pPr marL="345972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994" y="1571674"/>
            <a:ext cx="4037498" cy="476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2092" y="1133924"/>
            <a:ext cx="4047174" cy="41677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32465" indent="0">
              <a:buNone/>
              <a:defRPr sz="1900" b="1"/>
            </a:lvl2pPr>
            <a:lvl3pPr marL="864931" indent="0">
              <a:buNone/>
              <a:defRPr sz="1700" b="1"/>
            </a:lvl3pPr>
            <a:lvl4pPr marL="1297396" indent="0">
              <a:buNone/>
              <a:defRPr sz="1500" b="1"/>
            </a:lvl4pPr>
            <a:lvl5pPr marL="1729862" indent="0">
              <a:buNone/>
              <a:defRPr sz="1500" b="1"/>
            </a:lvl5pPr>
            <a:lvl6pPr marL="2162327" indent="0">
              <a:buNone/>
              <a:defRPr sz="1500" b="1"/>
            </a:lvl6pPr>
            <a:lvl7pPr marL="2594793" indent="0">
              <a:buNone/>
              <a:defRPr sz="1500" b="1"/>
            </a:lvl7pPr>
            <a:lvl8pPr marL="3027258" indent="0">
              <a:buNone/>
              <a:defRPr sz="1500" b="1"/>
            </a:lvl8pPr>
            <a:lvl9pPr marL="345972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092" y="1562603"/>
            <a:ext cx="4047174" cy="476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1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" y="157758"/>
            <a:ext cx="8811384" cy="797537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5400000" flipH="1">
            <a:off x="-1347257" y="2375823"/>
            <a:ext cx="5291356" cy="2596847"/>
          </a:xfrm>
          <a:prstGeom prst="round2SameRect">
            <a:avLst>
              <a:gd name="adj1" fmla="val 9364"/>
              <a:gd name="adj2" fmla="val 0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160" y="1028571"/>
            <a:ext cx="6178985" cy="5285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690" y="1159541"/>
            <a:ext cx="2192261" cy="501171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32465" indent="0">
              <a:buNone/>
              <a:defRPr sz="1100"/>
            </a:lvl2pPr>
            <a:lvl3pPr marL="864931" indent="0">
              <a:buNone/>
              <a:defRPr sz="900"/>
            </a:lvl3pPr>
            <a:lvl4pPr marL="1297396" indent="0">
              <a:buNone/>
              <a:defRPr sz="900"/>
            </a:lvl4pPr>
            <a:lvl5pPr marL="1729862" indent="0">
              <a:buNone/>
              <a:defRPr sz="900"/>
            </a:lvl5pPr>
            <a:lvl6pPr marL="2162327" indent="0">
              <a:buNone/>
              <a:defRPr sz="900"/>
            </a:lvl6pPr>
            <a:lvl7pPr marL="2594793" indent="0">
              <a:buNone/>
              <a:defRPr sz="900"/>
            </a:lvl7pPr>
            <a:lvl8pPr marL="3027258" indent="0">
              <a:buNone/>
              <a:defRPr sz="900"/>
            </a:lvl8pPr>
            <a:lvl9pPr marL="345972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295" y="157758"/>
            <a:ext cx="8697563" cy="797272"/>
          </a:xfrm>
          <a:prstGeom prst="rect">
            <a:avLst/>
          </a:prstGeom>
        </p:spPr>
        <p:txBody>
          <a:bodyPr vert="horz" lIns="86493" tIns="43247" rIns="86493" bIns="43247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294" y="1111895"/>
            <a:ext cx="8697563" cy="5268585"/>
          </a:xfrm>
          <a:prstGeom prst="rect">
            <a:avLst/>
          </a:prstGeom>
        </p:spPr>
        <p:txBody>
          <a:bodyPr vert="horz" lIns="86493" tIns="43247" rIns="86493" bIns="4324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001" y="6588483"/>
            <a:ext cx="3481696" cy="168175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31" y="6588483"/>
            <a:ext cx="376663" cy="168176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4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KPhor_307pc_4in_wide_300dp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12" y="6507691"/>
            <a:ext cx="1970145" cy="2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txStyles>
    <p:titleStyle>
      <a:lvl1pPr algn="l" defTabSz="432465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432465" rtl="0" eaLnBrk="1" latinLnBrk="0" hangingPunct="1">
        <a:spcBef>
          <a:spcPts val="378"/>
        </a:spcBef>
        <a:spcAft>
          <a:spcPts val="568"/>
        </a:spcAft>
        <a:buClr>
          <a:srgbClr val="78BE20"/>
        </a:buClr>
        <a:buSzPct val="90000"/>
        <a:buFont typeface="Wingdings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76297" indent="-168181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582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815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73047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78560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1026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3491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5957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65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931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96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9862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327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793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7258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724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765139-6E82-4605-AE76-9CC4E83DA7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1650" y="2819400"/>
            <a:ext cx="5600700" cy="1700213"/>
          </a:xfrm>
        </p:spPr>
        <p:txBody>
          <a:bodyPr>
            <a:normAutofit/>
          </a:bodyPr>
          <a:lstStyle/>
          <a:p>
            <a:r>
              <a:rPr lang="en-US" altLang="en-US" dirty="0"/>
              <a:t>Git for VDW Programmers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889125-F801-4669-957A-0D517952D7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60738" y="4391025"/>
            <a:ext cx="4010025" cy="1854200"/>
          </a:xfrm>
        </p:spPr>
        <p:txBody>
          <a:bodyPr/>
          <a:lstStyle/>
          <a:p>
            <a:r>
              <a:rPr lang="en-US" altLang="en-US"/>
              <a:t>Roy Pardee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071D-C80E-49A7-82D6-97246680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version control site:geek-and-poke.com">
            <a:extLst>
              <a:ext uri="{FF2B5EF4-FFF2-40B4-BE49-F238E27FC236}">
                <a16:creationId xmlns:a16="http://schemas.microsoft.com/office/drawing/2014/main" id="{9E74027A-EF03-4E63-AE3C-C10BB04A3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5115901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3B061AF-FBAA-4076-8050-CDCF4FF6E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concepts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35E40AD-8FF3-4701-BA19-9369DADF8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3 “places” for a file to be:</a:t>
            </a:r>
          </a:p>
          <a:p>
            <a:pPr lvl="1"/>
            <a:r>
              <a:rPr lang="en-US" altLang="en-US"/>
              <a:t>working directory: where you make your edits &amp; save, just as you would if you weren’t using VC.</a:t>
            </a:r>
          </a:p>
          <a:p>
            <a:pPr lvl="1"/>
            <a:r>
              <a:rPr lang="en-US" altLang="en-US"/>
              <a:t>staging area: where you stash changed files, in preparation to </a:t>
            </a:r>
            <a:r>
              <a:rPr lang="en-US" altLang="en-US" i="1"/>
              <a:t>commit</a:t>
            </a:r>
            <a:r>
              <a:rPr lang="en-US" altLang="en-US"/>
              <a:t> them to the…</a:t>
            </a:r>
          </a:p>
          <a:p>
            <a:pPr lvl="1"/>
            <a:r>
              <a:rPr lang="en-US" altLang="en-US"/>
              <a:t>repository: the “vault” where all versions of all files are kept.</a:t>
            </a:r>
          </a:p>
          <a:p>
            <a:r>
              <a:rPr lang="en-US" altLang="en-US"/>
              <a:t>The staging area is what lets you combine changes in multiple files into a single unit that you can roll back from.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086B9C6-A27A-49EE-AEEA-CD67E700A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tracking is opt-in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8DA5A2-1E80-4F1A-BBD9-D2F434A52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Files can have one of a few statuses: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Untracked: git is ignoring them, will not touch them.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Modified: git is tracking the file; the version in working dir is different from current version in repository.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Staged: put into a holding area for bundling into the next commit.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Unmodified: version in the working dir = current version in the repository.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git_file_status_lifecycle">
            <a:extLst>
              <a:ext uri="{FF2B5EF4-FFF2-40B4-BE49-F238E27FC236}">
                <a16:creationId xmlns:a16="http://schemas.microsoft.com/office/drawing/2014/main" id="{18212886-9523-4B2B-990E-97F1A6FC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6338"/>
            <a:ext cx="8001000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A4B859-6BE6-400A-8B8C-3079BCFCD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F5086C-27D4-4442-AC72-CE6D10FB9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Pssst—Roy! Refer to the cheat sheet in the slide comments.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4D9D88-875D-4295-BDAE-2D18B5BA3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Things git can do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D7ECE4-7046-43ED-A992-6D7EB0C34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Branching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create alternate realities of a project &amp; switch back and forth between realities.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Merge changes back into the production code.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Cloning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Create a perfect copy of a repo (with all history)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Side development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Backup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Deployment 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Pull/push changes between clones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Act as a subversion client.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B2B236-3415-455D-B9C4-2C62DD025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 More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77262D5-A356-43FB-AF97-8FD2F8414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Progit.org/book</a:t>
            </a:r>
          </a:p>
          <a:p>
            <a:r>
              <a:rPr lang="en-US" altLang="en-US"/>
              <a:t>Git Immersion</a:t>
            </a:r>
            <a:br>
              <a:rPr lang="en-US" altLang="en-US"/>
            </a:br>
            <a:r>
              <a:rPr lang="en-US" altLang="en-US"/>
              <a:t>http://library.edgecase.com/git_immersion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4AABEA-65B4-4986-B361-C267CD6FE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1587808-EBEC-4C93-AA9B-9A1F3AB95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Disclaimer</a:t>
            </a:r>
          </a:p>
          <a:p>
            <a:r>
              <a:rPr lang="en-US" altLang="en-US" dirty="0"/>
              <a:t>Sell you on the concept</a:t>
            </a:r>
          </a:p>
          <a:p>
            <a:r>
              <a:rPr lang="en-US" altLang="en-US" dirty="0"/>
              <a:t>Git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single-programmer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collaboration (</a:t>
            </a:r>
            <a:r>
              <a:rPr lang="en-US" altLang="en-US" dirty="0" err="1"/>
              <a:t>github</a:t>
            </a:r>
            <a:r>
              <a:rPr lang="en-US" altLang="en-US" dirty="0"/>
              <a:t>/bitbucket)</a:t>
            </a:r>
          </a:p>
          <a:p>
            <a:r>
              <a:rPr lang="en-US" altLang="en-US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D9D9B8-832E-4633-9527-78F19135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Version Control?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67D35B-BBA9-44A7-9066-75659F860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163" y="1349375"/>
            <a:ext cx="7956550" cy="4594225"/>
          </a:xfrm>
        </p:spPr>
        <p:txBody>
          <a:bodyPr/>
          <a:lstStyle/>
          <a:p>
            <a:pPr marL="0" indent="0"/>
            <a:r>
              <a:rPr lang="en-US" altLang="en-US" dirty="0"/>
              <a:t>“A system that records changes to a file or set of files over time, so you can recall specific versions later.”  -Scott Chacon, </a:t>
            </a:r>
            <a:r>
              <a:rPr lang="en-US" altLang="en-US" u="sng" dirty="0"/>
              <a:t>Pro Git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In other words—it’s a big-ass ‘undo’ button that works across files.</a:t>
            </a:r>
          </a:p>
          <a:p>
            <a:pPr eaLnBrk="1" hangingPunct="1"/>
            <a:r>
              <a:rPr lang="en-US" altLang="en-US" sz="1800" dirty="0"/>
              <a:t>Also includes means for:</a:t>
            </a:r>
          </a:p>
          <a:p>
            <a:pPr lvl="1" eaLnBrk="1" hangingPunct="1"/>
            <a:r>
              <a:rPr lang="en-US" altLang="en-US" sz="1700" dirty="0"/>
              <a:t>Calling out differences between versions of files (</a:t>
            </a:r>
            <a:r>
              <a:rPr lang="en-US" altLang="en-US" sz="1700" i="1" dirty="0"/>
              <a:t>what</a:t>
            </a:r>
            <a:r>
              <a:rPr lang="en-US" altLang="en-US" sz="1700" dirty="0"/>
              <a:t> did I/she change?)</a:t>
            </a:r>
          </a:p>
          <a:p>
            <a:pPr lvl="1" eaLnBrk="1" hangingPunct="1"/>
            <a:r>
              <a:rPr lang="en-US" altLang="en-US" sz="1700" dirty="0"/>
              <a:t>Attaching notes to changes (</a:t>
            </a:r>
            <a:r>
              <a:rPr lang="en-US" altLang="en-US" sz="1700" i="1" dirty="0"/>
              <a:t>why</a:t>
            </a:r>
            <a:r>
              <a:rPr lang="en-US" altLang="en-US" sz="1700" dirty="0"/>
              <a:t> did I/she make this change?)</a:t>
            </a:r>
          </a:p>
          <a:p>
            <a:pPr lvl="1" eaLnBrk="1" hangingPunct="1"/>
            <a:r>
              <a:rPr lang="en-US" altLang="en-US" sz="1700" dirty="0"/>
              <a:t>Managing multiple different versions of reality—bounce back and forth between versions to see what effect</a:t>
            </a:r>
          </a:p>
          <a:p>
            <a:pPr lvl="1" eaLnBrk="1" hangingPunct="1"/>
            <a:endParaRPr lang="en-US" altLang="en-US" sz="1700" dirty="0"/>
          </a:p>
          <a:p>
            <a:pPr marL="0" indent="0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1D2-0AA4-4E77-AE9D-685D747F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&lt;&gt; github.com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D6BB-45D6-4015-8797-8B65CDEE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</p:spTree>
    <p:extLst>
      <p:ext uri="{BB962C8B-B14F-4D97-AF65-F5344CB8AC3E}">
        <p14:creationId xmlns:p14="http://schemas.microsoft.com/office/powerpoint/2010/main" val="28512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AD986B-5F02-42C5-9DD5-18E95FC2C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should you bother?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781B8A-CCB9-4FA8-8F91-7095065FB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163" y="1349375"/>
            <a:ext cx="7956550" cy="715963"/>
          </a:xfrm>
        </p:spPr>
        <p:txBody>
          <a:bodyPr/>
          <a:lstStyle/>
          <a:p>
            <a:r>
              <a:rPr lang="en-US" altLang="en-US"/>
              <a:t>Ever seen a directory listing like this?</a:t>
            </a:r>
          </a:p>
          <a:p>
            <a:endParaRPr lang="en-US" alt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D1018DC8-B5D4-4F5F-8D65-B4ADC310A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433863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/my_study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/programming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/programs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pull_data3.sas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pull_data4.sas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pull_data_final_kill_me.sas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die_die_die.sas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die_die_die2.sas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pull_data_new.sas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D176A14-D2A1-43D1-ACA5-0DF24533D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sales job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760F2F-445D-4B55-A35C-95FD20AC2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Or maybe you’ve seen programs with huge swaths of commented-out code, or macros with “_old” or “_dontuse” in their names?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It gets in the way.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Makes things hard to understand, and to explain.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But we just can’t give that old code up, can we?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What if the new thing doesn’t work?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What if I need to see how this used to work?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My programs are like my children.  My horribly, horribly deformed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CB9FB2-D208-49F6-A15E-E8D26E838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SDMs are at particular risk for this sort of “code rot”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AAE81F-3CA2-4643-9DE1-63D43A843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With project work, you usually don’t have to maintain a set of code for very long.</a:t>
            </a:r>
          </a:p>
          <a:p>
            <a:r>
              <a:rPr lang="en-US" altLang="en-US" dirty="0"/>
              <a:t>Project-to-project re-use is mostly about copy/paste, and then adapting to the new.</a:t>
            </a:r>
          </a:p>
          <a:p>
            <a:r>
              <a:rPr lang="en-US" altLang="en-US" dirty="0"/>
              <a:t>But VDW ETL programs are much longer-lived.</a:t>
            </a:r>
          </a:p>
          <a:p>
            <a:pPr lvl="1"/>
            <a:r>
              <a:rPr lang="en-US" altLang="en-US" dirty="0"/>
              <a:t>May have to be handed-off at some point.  At the least it’s likely to need support while you’re off on vacation.</a:t>
            </a:r>
          </a:p>
          <a:p>
            <a:pPr lvl="1"/>
            <a:r>
              <a:rPr lang="en-US" altLang="en-US" dirty="0"/>
              <a:t>Reading code is hard.  Hard enough w/out keeping false starts around.</a:t>
            </a:r>
          </a:p>
          <a:p>
            <a:r>
              <a:rPr lang="en-US" altLang="en-US" dirty="0"/>
              <a:t>And you may find (as I did) that once you’ve got VC in your bag of tricks, it’s useful even for project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8E2635-481C-4426-BE44-25A18CC95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VC Gives you the best of both worlds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66D9C9-D81E-4D24-836C-B1E7E5053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don’t have to lose your old code, but</a:t>
            </a:r>
          </a:p>
          <a:p>
            <a:r>
              <a:rPr lang="en-US" altLang="en-US" dirty="0"/>
              <a:t>You also don’t have to clutter up your current code.</a:t>
            </a:r>
          </a:p>
          <a:p>
            <a:r>
              <a:rPr lang="en-US" altLang="en-US" dirty="0"/>
              <a:t>VC is like a porch to keep my deformed kids under.  Nobody has to see them but me.</a:t>
            </a:r>
          </a:p>
          <a:p>
            <a:endParaRPr lang="en-US" altLang="en-US" dirty="0"/>
          </a:p>
          <a:p>
            <a:r>
              <a:rPr lang="en-US" altLang="en-US" dirty="0"/>
              <a:t>End sales job.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1CA653D-0048-4BD8-BB49-CFEACB46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awesome about git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2AEE94D-B111-44CB-83AC-F1C55D294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Completely file-based—</a:t>
            </a:r>
            <a:r>
              <a:rPr lang="en-US" altLang="en-US" i="1" dirty="0"/>
              <a:t>no server required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Easy to clone</a:t>
            </a:r>
          </a:p>
          <a:p>
            <a:r>
              <a:rPr lang="en-US" altLang="en-US" dirty="0"/>
              <a:t>A “distributed” VCS—designed to handle projects where programmers are not all on the same network.</a:t>
            </a:r>
          </a:p>
          <a:p>
            <a:pPr lvl="1"/>
            <a:r>
              <a:rPr lang="en-US" altLang="en-US" dirty="0"/>
              <a:t>Created by Linus Torvalds &amp; used to maintain the </a:t>
            </a:r>
            <a:r>
              <a:rPr lang="en-US" altLang="en-US" dirty="0" err="1"/>
              <a:t>linux</a:t>
            </a:r>
            <a:r>
              <a:rPr lang="en-US" altLang="en-US" dirty="0"/>
              <a:t> kernel code.</a:t>
            </a:r>
          </a:p>
          <a:p>
            <a:pPr lvl="1"/>
            <a:r>
              <a:rPr lang="en-US" altLang="en-US" dirty="0"/>
              <a:t>Entire repositories are moved around, not just a particular version of a project.  So you get the entire commit history as well as the current state.</a:t>
            </a:r>
          </a:p>
          <a:p>
            <a:pPr lvl="1"/>
            <a:r>
              <a:rPr lang="en-US" altLang="en-US" dirty="0"/>
              <a:t>Popular in the ruby community (which is how I became aware of it).</a:t>
            </a:r>
          </a:p>
          <a:p>
            <a:r>
              <a:rPr lang="en-US" altLang="en-US" dirty="0"/>
              <a:t>Exceedingly fast.</a:t>
            </a:r>
          </a:p>
          <a:p>
            <a:r>
              <a:rPr lang="en-US" altLang="en-US" dirty="0"/>
              <a:t>Command-</a:t>
            </a:r>
            <a:r>
              <a:rPr lang="en-US" altLang="en-US" dirty="0" err="1"/>
              <a:t>liney</a:t>
            </a:r>
            <a:r>
              <a:rPr lang="en-US" altLang="en-US" dirty="0"/>
              <a:t> (though there are GUIs for it)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kp - ghc washington">
      <a:dk1>
        <a:sysClr val="windowText" lastClr="000000"/>
      </a:dk1>
      <a:lt1>
        <a:sysClr val="window" lastClr="FFFFFF"/>
      </a:lt1>
      <a:dk2>
        <a:srgbClr val="E6762F"/>
      </a:dk2>
      <a:lt2>
        <a:srgbClr val="FAB439"/>
      </a:lt2>
      <a:accent1>
        <a:srgbClr val="559D37"/>
      </a:accent1>
      <a:accent2>
        <a:srgbClr val="40A2A0"/>
      </a:accent2>
      <a:accent3>
        <a:srgbClr val="92CCF0"/>
      </a:accent3>
      <a:accent4>
        <a:srgbClr val="0078B3"/>
      </a:accent4>
      <a:accent5>
        <a:srgbClr val="003B71"/>
      </a:accent5>
      <a:accent6>
        <a:srgbClr val="633C8C"/>
      </a:accent6>
      <a:hlink>
        <a:srgbClr val="0078B3"/>
      </a:hlink>
      <a:folHlink>
        <a:srgbClr val="0078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2016-12_KPWA_Templates_LAKE</Template>
  <TotalTime>29971</TotalTime>
  <Words>1489</Words>
  <Application>Microsoft Office PowerPoint</Application>
  <PresentationFormat>On-screen Show (4:3)</PresentationFormat>
  <Paragraphs>169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Custom Design</vt:lpstr>
      <vt:lpstr>Git for VDW Programmers</vt:lpstr>
      <vt:lpstr>Overview</vt:lpstr>
      <vt:lpstr>What is Version Control?</vt:lpstr>
      <vt:lpstr>git &lt;&gt; github.com</vt:lpstr>
      <vt:lpstr>Why should you bother?</vt:lpstr>
      <vt:lpstr>More sales job</vt:lpstr>
      <vt:lpstr>SDMs are at particular risk for this sort of “code rot”</vt:lpstr>
      <vt:lpstr>VC Gives you the best of both worlds</vt:lpstr>
      <vt:lpstr>What’s awesome about git</vt:lpstr>
      <vt:lpstr>PowerPoint Presentation</vt:lpstr>
      <vt:lpstr>A few concepts</vt:lpstr>
      <vt:lpstr>File tracking is opt-in</vt:lpstr>
      <vt:lpstr>PowerPoint Presentation</vt:lpstr>
      <vt:lpstr>Demo</vt:lpstr>
      <vt:lpstr>Other Things git can do</vt:lpstr>
      <vt:lpstr>Learn More</vt:lpstr>
    </vt:vector>
  </TitlesOfParts>
  <Company>GHC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for SAS Programmers</dc:title>
  <dc:creator>Roy Pardee</dc:creator>
  <cp:lastModifiedBy>Pardee, Roy</cp:lastModifiedBy>
  <cp:revision>47</cp:revision>
  <dcterms:created xsi:type="dcterms:W3CDTF">2011-03-16T17:14:40Z</dcterms:created>
  <dcterms:modified xsi:type="dcterms:W3CDTF">2018-10-12T16:40:13Z</dcterms:modified>
</cp:coreProperties>
</file>