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1900" kern="1200">
        <a:solidFill>
          <a:srgbClr val="000000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1900" kern="1200">
        <a:solidFill>
          <a:srgbClr val="000000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1900" kern="1200">
        <a:solidFill>
          <a:srgbClr val="000000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1900" kern="1200">
        <a:solidFill>
          <a:srgbClr val="000000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1900" kern="1200">
        <a:solidFill>
          <a:srgbClr val="000000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1900" kern="1200">
        <a:solidFill>
          <a:srgbClr val="000000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1900" kern="1200">
        <a:solidFill>
          <a:srgbClr val="000000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1900" kern="1200">
        <a:solidFill>
          <a:srgbClr val="000000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1900" kern="1200">
        <a:solidFill>
          <a:srgbClr val="000000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42" autoAdjust="0"/>
  </p:normalViewPr>
  <p:slideViewPr>
    <p:cSldViewPr>
      <p:cViewPr varScale="1">
        <p:scale>
          <a:sx n="108" d="100"/>
          <a:sy n="108" d="100"/>
        </p:scale>
        <p:origin x="14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28B49B6-FBC9-4363-B06C-093F7A88A7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AA85BEF-D803-4442-B62E-39CEEE1FFB6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6153566-C2DD-49ED-AF6A-A69223F93FE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E1BFBCE-D8D2-4F28-B830-B2A4D83881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9F3F262A-FEE7-47A0-B9FD-AD6E71DEE5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1ACF4E42-D48D-4D49-BE45-9836206AA2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84070B4C-C436-43D6-A343-C8C899F369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666CE9-32A5-4AA0-A283-0BB572FFEB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215CD-7BCD-4529-96FB-67DAF817C4A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98B2B2B-D8D1-40C8-AEA3-1335398762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32862D7-9181-4783-9FA1-6F02F71B6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 pretty.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3129C0-5016-4D03-AE8C-D57D1457E3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06B6A-10F8-4891-A35B-D9523347483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4855EF5-B047-43A5-B918-AA4C900D4F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F44E4C-622B-45E8-9173-43242177F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Source: Pro Git, by Scott Chacon. http://progit.org/book/ch2-2.html</a:t>
            </a:r>
          </a:p>
          <a:p>
            <a:endParaRPr lang="en-US" altLang="en-US"/>
          </a:p>
          <a:p>
            <a:r>
              <a:rPr lang="en-US" altLang="en-US"/>
              <a:t>Adding an untracked file actually puts it in ‘staged’ status I believe.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EB8B47-9A77-40CF-9A30-931946060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DF690-266F-4FF8-8A01-51A4D7343D3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8C4E36A-1CAE-40BB-A373-6BBF966985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C791E51-AB8E-40F1-BA7C-1EA14E950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800"/>
              <a:t>Demo script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mkdir -p my_study/programming/programs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cd into that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init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notice new (master) at end of prompt--that's cue you're in a version controlled folder.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create get_cohort.sas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libname my_study 'blah blah blah'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** We want anybody enrolled on June 30th.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data cohort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set vdw.enroll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where '30jun2004'd between enr_start and enr_end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run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create formats.sas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proc format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value $gen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'F' = 'Female'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'M' = 'Male'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quit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status--see--both files untracked.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add get_cohort.sas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status--see that one file is now staged for commit.  Git will monitor this file forevermore.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add formats.sas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commit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git pops your favorite editor for you to hold forth on the heroic programming you just did.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change get_cohort.sas &amp; formats.sas (change 'male' to 'boy' say; add age )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proc sql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create table my_study.cohort as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select c.mrn, d.gender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from  cohort as c INNER JOIN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    vdw.demog as d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on    c.mrn = d.mrn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quit 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-------------------------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diff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notice you get changes reported for all files.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comparison is last committed version vs what's in working dir right now.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do git diff &lt;&lt;filename&gt;&gt; for just the changes to &lt;&lt;filename&gt;&gt;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Now we want to commit these changes--you use the same command as for adding new files to track--git add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add 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a shortcut that says "add every file in here to the repo (changed or new)"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commit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Now we have 2 commits--let's look at our history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git log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Notice that each commit is identified by an ugly-ass hex number--that's a SHA1 hash value.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it is possible to add a 'tag' to particular commits so you can use those to refer to a particular commit.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but the good news is that you really only need to use the first four chars of the hash to refer to a particular commit.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go back in time temporarily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- generally (git checkout &lt;&lt;hash&gt;&gt;)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    undo is git checkout master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- per file (git checkout &lt;&lt;hash&gt;&gt; filename)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    notice that git considers the file to be changed--you can commit this change to effectively revert just a single file.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    undo is git checkout filename</a:t>
            </a:r>
          </a:p>
          <a:p>
            <a:pPr>
              <a:lnSpc>
                <a:spcPct val="80000"/>
              </a:lnSpc>
            </a:pPr>
            <a:endParaRPr lang="en-US" altLang="en-US" sz="800"/>
          </a:p>
          <a:p>
            <a:pPr>
              <a:lnSpc>
                <a:spcPct val="80000"/>
              </a:lnSpc>
            </a:pPr>
            <a:r>
              <a:rPr lang="en-US" altLang="en-US" sz="800"/>
              <a:t>  go back in time permanently by reverting a commit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git revert &lt;&lt;hash&gt;&gt;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notice you get a brand new commit for the reversion--which means you can even un-do the un-do if you want.</a:t>
            </a:r>
          </a:p>
          <a:p>
            <a:pPr>
              <a:lnSpc>
                <a:spcPct val="80000"/>
              </a:lnSpc>
            </a:pPr>
            <a:r>
              <a:rPr lang="en-US" altLang="en-US" sz="800"/>
              <a:t>    In general, it's tough to get git to actually discard data.  Not impossible, just tough.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gh2_ppt_p2b_sectionmaster">
            <a:extLst>
              <a:ext uri="{FF2B5EF4-FFF2-40B4-BE49-F238E27FC236}">
                <a16:creationId xmlns:a16="http://schemas.microsoft.com/office/drawing/2014/main" id="{F6FBE6EE-FA6F-4AAA-B0EF-F59BAA164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1" name="Rectangle 3">
            <a:extLst>
              <a:ext uri="{FF2B5EF4-FFF2-40B4-BE49-F238E27FC236}">
                <a16:creationId xmlns:a16="http://schemas.microsoft.com/office/drawing/2014/main" id="{58C00AB0-D2B9-4959-9B0D-98A20D4F92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47988" y="1628775"/>
            <a:ext cx="5600700" cy="1700213"/>
          </a:xfrm>
        </p:spPr>
        <p:txBody>
          <a:bodyPr anchor="t"/>
          <a:lstStyle>
            <a:lvl1pPr>
              <a:defRPr sz="4800">
                <a:solidFill>
                  <a:srgbClr val="6C8093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183FADA8-FE45-41EB-935F-746E286210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37075" y="2794000"/>
            <a:ext cx="4010025" cy="2260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>
              <a:tabLst>
                <a:tab pos="3086100" algn="l"/>
              </a:tabLst>
              <a:defRPr sz="1900" b="0">
                <a:solidFill>
                  <a:srgbClr val="6C8093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  <p:transition spd="slow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6FC0-2AC2-4F3D-B8BE-8BF507B4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F29B-6D1F-4626-99D3-BCEB6E61D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86653-2E15-4E32-92C1-555D67FF55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521551"/>
      </p:ext>
    </p:extLst>
  </p:cSld>
  <p:clrMapOvr>
    <a:masterClrMapping/>
  </p:clrMapOvr>
  <p:transition spd="slow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01C53-8608-45C8-9AD6-5FF795CA1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30988" y="266700"/>
            <a:ext cx="1990725" cy="5803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477E8-96D7-4BBE-B9BA-E268C530C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4050" y="266700"/>
            <a:ext cx="5824538" cy="5803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F2CAD-46C9-4852-B395-CFC88A86F6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397054"/>
      </p:ext>
    </p:extLst>
  </p:cSld>
  <p:clrMapOvr>
    <a:masterClrMapping/>
  </p:clrMapOvr>
  <p:transition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2780-09CA-4E30-8A0E-09593BEE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395B-FA48-4365-BB86-3BE95FECC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18E00-CEFC-48FB-9621-C22D560364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375751"/>
      </p:ext>
    </p:extLst>
  </p:cSld>
  <p:clrMapOvr>
    <a:masterClrMapping/>
  </p:clrMapOvr>
  <p:transition spd="slow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A39F-D086-4A3C-82E4-534DDD01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9489-D7CC-4AC1-9F76-FA3D410B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A3E1B-1384-4ABF-B9F2-8C2CD2B520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913924"/>
      </p:ext>
    </p:extLst>
  </p:cSld>
  <p:clrMapOvr>
    <a:masterClrMapping/>
  </p:clrMapOvr>
  <p:transition spd="slow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63B1-B79B-47C6-B918-3F57BA39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D44B-E454-4A33-917D-3A58F2D0B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163" y="1349375"/>
            <a:ext cx="3902075" cy="4721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488B1-F97F-42EB-A794-B83124753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9638" y="1349375"/>
            <a:ext cx="3902075" cy="4721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3D73F-0ECB-4B59-AFEB-93952CB240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007865"/>
      </p:ext>
    </p:extLst>
  </p:cSld>
  <p:clrMapOvr>
    <a:masterClrMapping/>
  </p:clrMapOvr>
  <p:transition spd="slow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D458-5147-4319-A98B-3CF27A12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595B3-EDC1-4575-AB55-A6E91C80E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FA42D-1A41-48A4-AC62-41AE560F7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1C468-7EE0-42F1-9FBD-934613994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6508C-AE09-42D0-88BD-5DCB3FC7D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048FED-E8D3-4835-BBA3-F00FD87D8C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811421"/>
      </p:ext>
    </p:extLst>
  </p:cSld>
  <p:clrMapOvr>
    <a:masterClrMapping/>
  </p:clrMapOvr>
  <p:transition spd="slow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D55E-0468-4E5E-9911-83B04200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18E8A-6712-4894-AC2E-70355E6530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275632"/>
      </p:ext>
    </p:extLst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D0204F-EF2F-41BC-A620-DF2CB66CF5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031497"/>
      </p:ext>
    </p:extLst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1C07-CA9D-4C28-B7E4-F7AD9B43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D239-2168-407F-86FB-35077E0C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D0F03-A2EA-4E2D-B966-0E3697095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5FB50-9714-4E90-8241-5C404D173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690211"/>
      </p:ext>
    </p:extLst>
  </p:cSld>
  <p:clrMapOvr>
    <a:masterClrMapping/>
  </p:clrMapOvr>
  <p:transition spd="slow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FB6A-38E8-4C03-8BA8-9340791C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10C5C-75C6-4E0D-B006-BEDBE5B25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3CB11-1E10-4E06-95A4-9E7B508E3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E73C1-3B02-4A73-8B20-293E48294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088351"/>
      </p:ext>
    </p:extLst>
  </p:cSld>
  <p:clrMapOvr>
    <a:masterClrMapping/>
  </p:clrMapOvr>
  <p:transition spd="slow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gh2_ppt_p3_slidemaster">
            <a:extLst>
              <a:ext uri="{FF2B5EF4-FFF2-40B4-BE49-F238E27FC236}">
                <a16:creationId xmlns:a16="http://schemas.microsoft.com/office/drawing/2014/main" id="{2FD30745-79BD-4FC0-B9ED-B7B026FC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7" name="Rectangle 3">
            <a:extLst>
              <a:ext uri="{FF2B5EF4-FFF2-40B4-BE49-F238E27FC236}">
                <a16:creationId xmlns:a16="http://schemas.microsoft.com/office/drawing/2014/main" id="{3671183D-C80D-4D29-958F-3E360F741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4050" y="266700"/>
            <a:ext cx="574675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D1B5349D-9087-4FC0-B4C9-C9B1C2AD1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1349375"/>
            <a:ext cx="7956550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3EEDABA9-106C-4D72-8CB1-C965ADF523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65163" y="6400800"/>
            <a:ext cx="4270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rgbClr val="5E3464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8B531E6C-4B46-42A8-AF3D-190B24C4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76200"/>
            <a:ext cx="2071687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en-US" sz="1800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 advClick="0"/>
  <p:txStyles>
    <p:titleStyle>
      <a:lvl1pPr algn="l" rtl="0" fontAlgn="base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anose="020B0604020202020204" pitchFamily="34" charset="0"/>
          <a:ea typeface="ヒラギノ角ゴ Pro W3" charset="-128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anose="020B0604020202020204" pitchFamily="34" charset="0"/>
          <a:ea typeface="ヒラギノ角ゴ Pro W3" charset="-128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anose="020B0604020202020204" pitchFamily="34" charset="0"/>
          <a:ea typeface="ヒラギノ角ゴ Pro W3" charset="-128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anose="020B0604020202020204" pitchFamily="34" charset="0"/>
          <a:ea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anose="020B0604020202020204" pitchFamily="34" charset="0"/>
          <a:ea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anose="020B0604020202020204" pitchFamily="34" charset="0"/>
          <a:ea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anose="020B0604020202020204" pitchFamily="34" charset="0"/>
          <a:ea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anose="020B0604020202020204" pitchFamily="34" charset="0"/>
          <a:ea typeface="ヒラギノ角ゴ Pro W3" charset="-128"/>
        </a:defRPr>
      </a:lvl9pPr>
    </p:titleStyle>
    <p:bodyStyle>
      <a:lvl1pPr marL="3175" indent="-3175" algn="l" rtl="0" fontAlgn="base">
        <a:spcBef>
          <a:spcPct val="0"/>
        </a:spcBef>
        <a:spcAft>
          <a:spcPts val="2300"/>
        </a:spcAft>
        <a:tabLst>
          <a:tab pos="174625" algn="l"/>
        </a:tabLs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6688" algn="l" rtl="0" fontAlgn="base">
        <a:spcBef>
          <a:spcPct val="0"/>
        </a:spcBef>
        <a:spcAft>
          <a:spcPts val="2300"/>
        </a:spcAft>
        <a:buFont typeface="Times" panose="02020603050405020304" pitchFamily="18" charset="0"/>
        <a:buChar char="•"/>
        <a:tabLst>
          <a:tab pos="174625" algn="l"/>
        </a:tabLst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0"/>
        </a:spcBef>
        <a:spcAft>
          <a:spcPts val="2300"/>
        </a:spcAft>
        <a:tabLst>
          <a:tab pos="174625" algn="l"/>
        </a:tabLst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0"/>
        </a:spcBef>
        <a:spcAft>
          <a:spcPts val="2300"/>
        </a:spcAft>
        <a:tabLst>
          <a:tab pos="174625" algn="l"/>
        </a:tabLst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0"/>
        </a:spcBef>
        <a:spcAft>
          <a:spcPts val="2300"/>
        </a:spcAft>
        <a:buChar char="»"/>
        <a:tabLst>
          <a:tab pos="174625" algn="l"/>
        </a:tabLst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6765139-6E82-4605-AE76-9CC4E83DA7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71650" y="2819400"/>
            <a:ext cx="5600700" cy="1700213"/>
          </a:xfrm>
        </p:spPr>
        <p:txBody>
          <a:bodyPr/>
          <a:lstStyle/>
          <a:p>
            <a:r>
              <a:rPr lang="en-US" altLang="en-US"/>
              <a:t>Version Control for SAS Programmers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2889125-F801-4669-957A-0D517952D7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360738" y="4391025"/>
            <a:ext cx="4010025" cy="1854200"/>
          </a:xfrm>
        </p:spPr>
        <p:txBody>
          <a:bodyPr/>
          <a:lstStyle/>
          <a:p>
            <a:r>
              <a:rPr lang="en-US" altLang="en-US"/>
              <a:t>Roy Pardee</a:t>
            </a:r>
          </a:p>
        </p:txBody>
      </p:sp>
    </p:spTree>
  </p:cSld>
  <p:clrMapOvr>
    <a:masterClrMapping/>
  </p:clrMapOvr>
  <p:transition spd="slow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3B061AF-FBAA-4076-8050-CDCF4FF6E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few concepts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35E40AD-8FF3-4701-BA19-9369DADF8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are 3 “places” for a file to be:</a:t>
            </a:r>
          </a:p>
          <a:p>
            <a:pPr lvl="1"/>
            <a:r>
              <a:rPr lang="en-US" altLang="en-US"/>
              <a:t>working directory: where you make your edits &amp; save, just as you would if you weren’t using VC.</a:t>
            </a:r>
          </a:p>
          <a:p>
            <a:pPr lvl="1"/>
            <a:r>
              <a:rPr lang="en-US" altLang="en-US"/>
              <a:t>staging area: where you stash changed files, in preparation to </a:t>
            </a:r>
            <a:r>
              <a:rPr lang="en-US" altLang="en-US" i="1"/>
              <a:t>commit</a:t>
            </a:r>
            <a:r>
              <a:rPr lang="en-US" altLang="en-US"/>
              <a:t> them to the…</a:t>
            </a:r>
          </a:p>
          <a:p>
            <a:pPr lvl="1"/>
            <a:r>
              <a:rPr lang="en-US" altLang="en-US"/>
              <a:t>repository: the “vault” where all versions of all files are kept.</a:t>
            </a:r>
          </a:p>
          <a:p>
            <a:r>
              <a:rPr lang="en-US" altLang="en-US"/>
              <a:t>The staging area is what lets you combine changes in multiple files into a single unit that you can roll back from.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slow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086B9C6-A27A-49EE-AEEA-CD67E700A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tracking is opt-in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8DA5A2-1E80-4F1A-BBD9-D2F434A52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Files can have one of a few statuses: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Untracked: git is ignoring them, will not touch them.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Modified: git is tracking the file; the version in working dir is different from current version in repository.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Staged: put into a holding area for bundling into the next commit.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Unmodified: version in the working dir = current version in the repository.</a:t>
            </a:r>
          </a:p>
        </p:txBody>
      </p:sp>
    </p:spTree>
  </p:cSld>
  <p:clrMapOvr>
    <a:masterClrMapping/>
  </p:clrMapOvr>
  <p:transition spd="slow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git_file_status_lifecycle">
            <a:extLst>
              <a:ext uri="{FF2B5EF4-FFF2-40B4-BE49-F238E27FC236}">
                <a16:creationId xmlns:a16="http://schemas.microsoft.com/office/drawing/2014/main" id="{18212886-9523-4B2B-990E-97F1A6FC8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76338"/>
            <a:ext cx="8001000" cy="507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AA4B859-6BE6-400A-8B8C-3079BCFCD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8F5086C-27D4-4442-AC72-CE6D10FB9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Pssst—Roy! Refer to the cheat sheet in the slide comments.</a:t>
            </a:r>
          </a:p>
        </p:txBody>
      </p:sp>
    </p:spTree>
  </p:cSld>
  <p:clrMapOvr>
    <a:masterClrMapping/>
  </p:clrMapOvr>
  <p:transition spd="slow"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A4D9D88-875D-4295-BDAE-2D18B5BA3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Things git can do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AD7ECE4-7046-43ED-A992-6D7EB0C34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Branching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create alternate realities of a project &amp; switch back and forth between realities.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Merge changes back into the production code.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Cloning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Create a perfect copy of a repo (with all history)</a:t>
            </a:r>
          </a:p>
          <a:p>
            <a:pPr lvl="2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Side development</a:t>
            </a:r>
          </a:p>
          <a:p>
            <a:pPr lvl="2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Backup</a:t>
            </a:r>
          </a:p>
          <a:p>
            <a:pPr lvl="2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Deployment 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Pull/push changes between clones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Act as a subversion client.</a:t>
            </a:r>
          </a:p>
        </p:txBody>
      </p:sp>
    </p:spTree>
  </p:cSld>
  <p:clrMapOvr>
    <a:masterClrMapping/>
  </p:clrMapOvr>
  <p:transition spd="slow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FB2B236-3415-455D-B9C4-2C62DD025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 More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77262D5-A356-43FB-AF97-8FD2F8414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Progit.org/book</a:t>
            </a:r>
          </a:p>
          <a:p>
            <a:r>
              <a:rPr lang="en-US" altLang="en-US"/>
              <a:t>Git Immersion</a:t>
            </a:r>
            <a:br>
              <a:rPr lang="en-US" altLang="en-US"/>
            </a:br>
            <a:r>
              <a:rPr lang="en-US" altLang="en-US"/>
              <a:t>http://library.edgecase.com/git_immersion</a:t>
            </a:r>
          </a:p>
        </p:txBody>
      </p:sp>
    </p:spTree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E4AABEA-65B4-4986-B361-C267CD6FE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1587808-EBEC-4C93-AA9B-9A1F3AB95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Disclaimer</a:t>
            </a:r>
          </a:p>
          <a:p>
            <a:r>
              <a:rPr lang="en-US" altLang="en-US"/>
              <a:t>Define</a:t>
            </a:r>
          </a:p>
          <a:p>
            <a:r>
              <a:rPr lang="en-US" altLang="en-US"/>
              <a:t>Sell you on the concept</a:t>
            </a:r>
          </a:p>
          <a:p>
            <a:r>
              <a:rPr lang="en-US" altLang="en-US"/>
              <a:t>Describe the tool I’m familiar with: git</a:t>
            </a:r>
          </a:p>
          <a:p>
            <a:r>
              <a:rPr lang="en-US" altLang="en-US"/>
              <a:t>Demo</a:t>
            </a:r>
          </a:p>
        </p:txBody>
      </p:sp>
    </p:spTree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1EDE2FB-3DEC-4A06-A90D-3117E53A0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Disclaimer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64883F-601D-41B6-A4C2-1B8DA49EC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 not confuse me with an expert.  </a:t>
            </a:r>
          </a:p>
          <a:p>
            <a:pPr lvl="1"/>
            <a:r>
              <a:rPr lang="en-US" altLang="en-US"/>
              <a:t>Just something of a recent convert.</a:t>
            </a:r>
          </a:p>
          <a:p>
            <a:pPr lvl="1"/>
            <a:r>
              <a:rPr lang="en-US" altLang="en-US"/>
              <a:t>Very much a noob.</a:t>
            </a:r>
          </a:p>
          <a:p>
            <a:r>
              <a:rPr lang="en-US" altLang="en-US"/>
              <a:t>There are a bunch of good VC systems out there.  I only learned one (partway).</a:t>
            </a:r>
          </a:p>
          <a:p>
            <a:r>
              <a:rPr lang="en-US" altLang="en-US"/>
              <a:t>I like the one I learned a lot, but you may want to look at a few before deciding on one for yourself.</a:t>
            </a:r>
          </a:p>
        </p:txBody>
      </p:sp>
    </p:spTree>
  </p:cSld>
  <p:clrMapOvr>
    <a:masterClrMapping/>
  </p:clrMapOvr>
  <p:transition spd="slow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AD9D9B8-832E-4633-9527-78F19135A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Version Control?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667D35B-BBA9-44A7-9066-75659F860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1349375"/>
            <a:ext cx="7956550" cy="2225675"/>
          </a:xfrm>
        </p:spPr>
        <p:txBody>
          <a:bodyPr/>
          <a:lstStyle/>
          <a:p>
            <a:pPr marL="0" indent="0"/>
            <a:r>
              <a:rPr lang="en-US" altLang="en-US"/>
              <a:t>“A system that records changes to a file or set of files over time, so you can recall specific versions later.”  -Scott Chacon, </a:t>
            </a:r>
            <a:r>
              <a:rPr lang="en-US" altLang="en-US" u="sng"/>
              <a:t>Pro Git</a:t>
            </a:r>
            <a:r>
              <a:rPr lang="en-US" altLang="en-US"/>
              <a:t>.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415212E-AF76-4C89-836C-322C6888A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822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1313" indent="-233363" algn="l">
              <a:spcAft>
                <a:spcPts val="2300"/>
              </a:spcAft>
              <a:tabLst>
                <a:tab pos="174625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284163" indent="-166688" algn="l">
              <a:spcAft>
                <a:spcPts val="2300"/>
              </a:spcAft>
              <a:buFont typeface="Times" panose="02020603050405020304" pitchFamily="18" charset="0"/>
              <a:buChar char="•"/>
              <a:tabLst>
                <a:tab pos="174625" algn="l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algn="l">
              <a:spcAft>
                <a:spcPts val="2300"/>
              </a:spcAft>
              <a:tabLst>
                <a:tab pos="174625" algn="l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algn="l">
              <a:spcAft>
                <a:spcPts val="2300"/>
              </a:spcAft>
              <a:tabLst>
                <a:tab pos="174625" algn="l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algn="l">
              <a:spcAft>
                <a:spcPts val="2300"/>
              </a:spcAft>
              <a:buChar char="»"/>
              <a:tabLst>
                <a:tab pos="174625" algn="l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fontAlgn="base">
              <a:spcBef>
                <a:spcPct val="0"/>
              </a:spcBef>
              <a:spcAft>
                <a:spcPts val="2300"/>
              </a:spcAft>
              <a:buChar char="»"/>
              <a:tabLst>
                <a:tab pos="174625" algn="l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fontAlgn="base">
              <a:spcBef>
                <a:spcPct val="0"/>
              </a:spcBef>
              <a:spcAft>
                <a:spcPts val="2300"/>
              </a:spcAft>
              <a:buChar char="»"/>
              <a:tabLst>
                <a:tab pos="174625" algn="l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fontAlgn="base">
              <a:spcBef>
                <a:spcPct val="0"/>
              </a:spcBef>
              <a:spcAft>
                <a:spcPts val="2300"/>
              </a:spcAft>
              <a:buChar char="»"/>
              <a:tabLst>
                <a:tab pos="174625" algn="l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fontAlgn="base">
              <a:spcBef>
                <a:spcPct val="0"/>
              </a:spcBef>
              <a:spcAft>
                <a:spcPts val="2300"/>
              </a:spcAft>
              <a:buChar char="»"/>
              <a:tabLst>
                <a:tab pos="174625" algn="l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800"/>
              <a:t>In other words—it’s a big-ass ‘undo’ button that works across files.</a:t>
            </a:r>
          </a:p>
          <a:p>
            <a:pPr eaLnBrk="1" hangingPunct="1"/>
            <a:r>
              <a:rPr lang="en-US" altLang="en-US" sz="1800"/>
              <a:t>Also includes means for:</a:t>
            </a:r>
          </a:p>
          <a:p>
            <a:pPr lvl="1" eaLnBrk="1" hangingPunct="1"/>
            <a:r>
              <a:rPr lang="en-US" altLang="en-US" sz="1700"/>
              <a:t>Calling out differences between versions of files (</a:t>
            </a:r>
            <a:r>
              <a:rPr lang="en-US" altLang="en-US" sz="1700" i="1"/>
              <a:t>what</a:t>
            </a:r>
            <a:r>
              <a:rPr lang="en-US" altLang="en-US" sz="1700"/>
              <a:t> did I/she change?)</a:t>
            </a:r>
          </a:p>
          <a:p>
            <a:pPr lvl="1" eaLnBrk="1" hangingPunct="1"/>
            <a:r>
              <a:rPr lang="en-US" altLang="en-US" sz="1700"/>
              <a:t>Attaching notes to changes (</a:t>
            </a:r>
            <a:r>
              <a:rPr lang="en-US" altLang="en-US" sz="1700" i="1"/>
              <a:t>why</a:t>
            </a:r>
            <a:r>
              <a:rPr lang="en-US" altLang="en-US" sz="1700"/>
              <a:t> did I/she make this change?)</a:t>
            </a:r>
          </a:p>
          <a:p>
            <a:pPr lvl="1" eaLnBrk="1" hangingPunct="1"/>
            <a:endParaRPr lang="en-US" altLang="en-US" sz="1700"/>
          </a:p>
        </p:txBody>
      </p:sp>
    </p:spTree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8AD986B-5F02-42C5-9DD5-18E95FC2C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should you bother?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781B8A-CCB9-4FA8-8F91-7095065FB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1349375"/>
            <a:ext cx="7956550" cy="715963"/>
          </a:xfrm>
        </p:spPr>
        <p:txBody>
          <a:bodyPr/>
          <a:lstStyle/>
          <a:p>
            <a:r>
              <a:rPr lang="en-US" altLang="en-US"/>
              <a:t>Ever seen a directory listing like this?</a:t>
            </a:r>
          </a:p>
          <a:p>
            <a:endParaRPr lang="en-US" altLang="en-US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D1018DC8-B5D4-4F5F-8D65-B4ADC310A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4338638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/my_study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/programming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/programs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pull_data.sas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pull_data2.sas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pull_data3.sas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pull_data4.sas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pull_data_final.sas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pull_data_final2.sas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pull_data_final_kill_me.sas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die_die_die.sas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die_die_die2.sas</a:t>
            </a:r>
          </a:p>
          <a:p>
            <a:pPr algn="l" eaLnBrk="1" hangingPunct="1"/>
            <a:r>
              <a:rPr lang="en-US" altLang="en-US" sz="2400">
                <a:solidFill>
                  <a:schemeClr val="tx1"/>
                </a:solidFill>
              </a:rPr>
              <a:t>      pull_data_new.sas</a:t>
            </a:r>
          </a:p>
        </p:txBody>
      </p:sp>
    </p:spTree>
  </p:cSld>
  <p:clrMapOvr>
    <a:masterClrMapping/>
  </p:clrMapOvr>
  <p:transition spd="slow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D176A14-D2A1-43D1-ACA5-0DF24533D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sales job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A760F2F-445D-4B55-A35C-95FD20AC2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/>
              <a:t>Or maybe you’ve seen programs with huge swaths of commented-out code, or macros with “_old” or “_dontuse” in their names?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It gets in the way.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Makes things hard to understand, and to explain.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But we just can’t give that old code up, can we?</a:t>
            </a:r>
          </a:p>
          <a:p>
            <a:pPr lvl="1">
              <a:lnSpc>
                <a:spcPct val="80000"/>
              </a:lnSpc>
            </a:pPr>
            <a:r>
              <a:rPr lang="en-US" altLang="en-US" sz="1700"/>
              <a:t>What if the new thing doesn’t work?</a:t>
            </a:r>
          </a:p>
          <a:p>
            <a:pPr lvl="1">
              <a:lnSpc>
                <a:spcPct val="80000"/>
              </a:lnSpc>
            </a:pPr>
            <a:r>
              <a:rPr lang="en-US" altLang="en-US" sz="1700"/>
              <a:t>What if I need to see how this used to work?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My programs are like my children.  My horribly, horribly deformed children.</a:t>
            </a:r>
          </a:p>
        </p:txBody>
      </p:sp>
    </p:spTree>
  </p:cSld>
  <p:clrMapOvr>
    <a:masterClrMapping/>
  </p:clrMapOvr>
  <p:transition spd="slow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ACB9FB2-D208-49F6-A15E-E8D26E838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SDMs are at particular risk for this sort of “code rot”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2AAE81F-3CA2-4643-9DE1-63D43A843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With project work, you usually don’t have to maintain a set of code for very long.</a:t>
            </a:r>
          </a:p>
          <a:p>
            <a:r>
              <a:rPr lang="en-US" altLang="en-US"/>
              <a:t>Project-to-project re-use is mostly about copy/paste, and then adapting to the new.</a:t>
            </a:r>
          </a:p>
          <a:p>
            <a:r>
              <a:rPr lang="en-US" altLang="en-US"/>
              <a:t>But VDW creation programs are (we hope!) much longer-lived.</a:t>
            </a:r>
          </a:p>
          <a:p>
            <a:pPr lvl="1"/>
            <a:r>
              <a:rPr lang="en-US" altLang="en-US"/>
              <a:t>May have to be handed-off at some point.</a:t>
            </a:r>
          </a:p>
          <a:p>
            <a:pPr lvl="1"/>
            <a:r>
              <a:rPr lang="en-US" altLang="en-US"/>
              <a:t>Reading code is hard enough w/out keeping false starts around.</a:t>
            </a:r>
          </a:p>
          <a:p>
            <a:r>
              <a:rPr lang="en-US" altLang="en-US"/>
              <a:t>And you may find (as I did) that once you’ve got VC in your bag of tricks, it’s useful even for project work.</a:t>
            </a:r>
          </a:p>
        </p:txBody>
      </p:sp>
    </p:spTree>
  </p:cSld>
  <p:clrMapOvr>
    <a:masterClrMapping/>
  </p:clrMapOvr>
  <p:transition spd="slow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08E2635-481C-4426-BE44-25A18CC95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VC Gives you the best of both worlds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966D9C9-D81E-4D24-836C-B1E7E5053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You don’t have to lose your old code, but</a:t>
            </a:r>
          </a:p>
          <a:p>
            <a:r>
              <a:rPr lang="en-US" altLang="en-US"/>
              <a:t>You also don’t have to clutter up your current code.</a:t>
            </a:r>
          </a:p>
          <a:p>
            <a:r>
              <a:rPr lang="en-US" altLang="en-US"/>
              <a:t>VC is like a porch to keep my deformed kids under.  Nobody has to see them but me.</a:t>
            </a:r>
          </a:p>
          <a:p>
            <a:endParaRPr lang="en-US" altLang="en-US"/>
          </a:p>
          <a:p>
            <a:r>
              <a:rPr lang="en-US" altLang="en-US"/>
              <a:t>End sales job.</a:t>
            </a:r>
          </a:p>
        </p:txBody>
      </p:sp>
    </p:spTree>
  </p:cSld>
  <p:clrMapOvr>
    <a:masterClrMapping/>
  </p:clrMapOvr>
  <p:transition spd="slow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1CA653D-0048-4BD8-BB49-CFEACB466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I’m Using: git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2AEE94D-B111-44CB-83AC-F1C55D294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Completely file-based—no server required.</a:t>
            </a:r>
          </a:p>
          <a:p>
            <a:r>
              <a:rPr lang="en-US" altLang="en-US"/>
              <a:t>A “distributed” VCS—designed to handle projects where programmers are not all on the same network.</a:t>
            </a:r>
          </a:p>
          <a:p>
            <a:pPr lvl="1"/>
            <a:r>
              <a:rPr lang="en-US" altLang="en-US"/>
              <a:t>Created by Linus Torvalds &amp; used to maintain the linux kernel code.</a:t>
            </a:r>
          </a:p>
          <a:p>
            <a:pPr lvl="1"/>
            <a:r>
              <a:rPr lang="en-US" altLang="en-US"/>
              <a:t>Entire repositories are moved around, not just a particular version of a project.  So you get the entire commit history as well as the current state.</a:t>
            </a:r>
          </a:p>
          <a:p>
            <a:pPr lvl="1"/>
            <a:r>
              <a:rPr lang="en-US" altLang="en-US"/>
              <a:t>Popular in the ruby community (which is how I became aware of it).</a:t>
            </a:r>
          </a:p>
          <a:p>
            <a:r>
              <a:rPr lang="en-US" altLang="en-US"/>
              <a:t>Exceedingly fast.</a:t>
            </a:r>
          </a:p>
          <a:p>
            <a:r>
              <a:rPr lang="en-US" altLang="en-US"/>
              <a:t>Command-liney (though there are GUIs for it)</a:t>
            </a:r>
          </a:p>
        </p:txBody>
      </p:sp>
    </p:spTree>
  </p:cSld>
  <p:clrMapOvr>
    <a:masterClrMapping/>
  </p:clrMapOvr>
  <p:transition spd="slow" advClick="0"/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6C8093"/>
      </a:dk2>
      <a:lt2>
        <a:srgbClr val="808080"/>
      </a:lt2>
      <a:accent1>
        <a:srgbClr val="8F9FAD"/>
      </a:accent1>
      <a:accent2>
        <a:srgbClr val="6C8093"/>
      </a:accent2>
      <a:accent3>
        <a:srgbClr val="FFFFFF"/>
      </a:accent3>
      <a:accent4>
        <a:srgbClr val="000000"/>
      </a:accent4>
      <a:accent5>
        <a:srgbClr val="C6CDD3"/>
      </a:accent5>
      <a:accent6>
        <a:srgbClr val="617385"/>
      </a:accent6>
      <a:hlink>
        <a:srgbClr val="A3A295"/>
      </a:hlink>
      <a:folHlink>
        <a:srgbClr val="61604E"/>
      </a:folHlink>
    </a:clrScheme>
    <a:fontScheme name="Blank Pre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9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9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6C8093"/>
        </a:dk1>
        <a:lt1>
          <a:srgbClr val="FFFFFF"/>
        </a:lt1>
        <a:dk2>
          <a:srgbClr val="6C8093"/>
        </a:dk2>
        <a:lt2>
          <a:srgbClr val="808080"/>
        </a:lt2>
        <a:accent1>
          <a:srgbClr val="7090B7"/>
        </a:accent1>
        <a:accent2>
          <a:srgbClr val="686450"/>
        </a:accent2>
        <a:accent3>
          <a:srgbClr val="FFFFFF"/>
        </a:accent3>
        <a:accent4>
          <a:srgbClr val="5B6C7D"/>
        </a:accent4>
        <a:accent5>
          <a:srgbClr val="BBC6D8"/>
        </a:accent5>
        <a:accent6>
          <a:srgbClr val="5E5A48"/>
        </a:accent6>
        <a:hlink>
          <a:srgbClr val="686450"/>
        </a:hlink>
        <a:folHlink>
          <a:srgbClr val="68645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6C8093"/>
        </a:dk2>
        <a:lt2>
          <a:srgbClr val="808080"/>
        </a:lt2>
        <a:accent1>
          <a:srgbClr val="C4D9DC"/>
        </a:accent1>
        <a:accent2>
          <a:srgbClr val="6C8093"/>
        </a:accent2>
        <a:accent3>
          <a:srgbClr val="FFFFFF"/>
        </a:accent3>
        <a:accent4>
          <a:srgbClr val="000000"/>
        </a:accent4>
        <a:accent5>
          <a:srgbClr val="DEE9EB"/>
        </a:accent5>
        <a:accent6>
          <a:srgbClr val="617385"/>
        </a:accent6>
        <a:hlink>
          <a:srgbClr val="61604E"/>
        </a:hlink>
        <a:folHlink>
          <a:srgbClr val="5590A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gh2_p3</Template>
  <TotalTime>2689</TotalTime>
  <Words>1474</Words>
  <Application>Microsoft Office PowerPoint</Application>
  <PresentationFormat>On-screen Show (4:3)</PresentationFormat>
  <Paragraphs>163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ヒラギノ角ゴ Pro W3</vt:lpstr>
      <vt:lpstr>Times</vt:lpstr>
      <vt:lpstr>Blank Presentation</vt:lpstr>
      <vt:lpstr>Version Control for SAS Programmers</vt:lpstr>
      <vt:lpstr>Overview</vt:lpstr>
      <vt:lpstr>Disclaimer</vt:lpstr>
      <vt:lpstr>What is Version Control?</vt:lpstr>
      <vt:lpstr>Why should you bother?</vt:lpstr>
      <vt:lpstr>More sales job</vt:lpstr>
      <vt:lpstr>SDMs are at particular risk for this sort of “code rot”</vt:lpstr>
      <vt:lpstr>VC Gives you the best of both worlds</vt:lpstr>
      <vt:lpstr>What I’m Using: git</vt:lpstr>
      <vt:lpstr>A few concepts</vt:lpstr>
      <vt:lpstr>File tracking is opt-in</vt:lpstr>
      <vt:lpstr>PowerPoint Presentation</vt:lpstr>
      <vt:lpstr>Demo</vt:lpstr>
      <vt:lpstr>Other Things git can do</vt:lpstr>
      <vt:lpstr>Learn More</vt:lpstr>
    </vt:vector>
  </TitlesOfParts>
  <Company>GHC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for SAS Programmers</dc:title>
  <dc:creator>Roy Pardee</dc:creator>
  <cp:lastModifiedBy>Pardee, Roy</cp:lastModifiedBy>
  <cp:revision>35</cp:revision>
  <dcterms:created xsi:type="dcterms:W3CDTF">2011-03-16T17:14:40Z</dcterms:created>
  <dcterms:modified xsi:type="dcterms:W3CDTF">2018-09-13T18:18:06Z</dcterms:modified>
</cp:coreProperties>
</file>