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69" r:id="rId1"/>
  </p:sldMasterIdLst>
  <p:notesMasterIdLst>
    <p:notesMasterId r:id="rId23"/>
  </p:notesMasterIdLst>
  <p:sldIdLst>
    <p:sldId id="256" r:id="rId2"/>
    <p:sldId id="257" r:id="rId3"/>
    <p:sldId id="258" r:id="rId4"/>
    <p:sldId id="260" r:id="rId5"/>
    <p:sldId id="261" r:id="rId6"/>
    <p:sldId id="262" r:id="rId7"/>
    <p:sldId id="263" r:id="rId8"/>
    <p:sldId id="264" r:id="rId9"/>
    <p:sldId id="265" r:id="rId10"/>
    <p:sldId id="271" r:id="rId11"/>
    <p:sldId id="272" r:id="rId12"/>
    <p:sldId id="266" r:id="rId13"/>
    <p:sldId id="267" r:id="rId14"/>
    <p:sldId id="268" r:id="rId15"/>
    <p:sldId id="270" r:id="rId16"/>
    <p:sldId id="273" r:id="rId17"/>
    <p:sldId id="269" r:id="rId18"/>
    <p:sldId id="274" r:id="rId19"/>
    <p:sldId id="275" r:id="rId20"/>
    <p:sldId id="27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1" autoAdjust="0"/>
    <p:restoredTop sz="87346" autoAdjust="0"/>
  </p:normalViewPr>
  <p:slideViewPr>
    <p:cSldViewPr snapToGrid="0">
      <p:cViewPr varScale="1">
        <p:scale>
          <a:sx n="101" d="100"/>
          <a:sy n="101"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C5EEA-7032-467B-8A0B-6007C50F181E}"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C0A38-DBDE-460A-8530-8E0C13833A00}" type="slidenum">
              <a:rPr lang="en-US" smtClean="0"/>
              <a:t>‹#›</a:t>
            </a:fld>
            <a:endParaRPr lang="en-US"/>
          </a:p>
        </p:txBody>
      </p:sp>
    </p:spTree>
    <p:extLst>
      <p:ext uri="{BB962C8B-B14F-4D97-AF65-F5344CB8AC3E}">
        <p14:creationId xmlns:p14="http://schemas.microsoft.com/office/powerpoint/2010/main" val="474089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http://incontext.ghc.org/lhs/index.html</a:t>
            </a:r>
          </a:p>
        </p:txBody>
      </p:sp>
      <p:sp>
        <p:nvSpPr>
          <p:cNvPr id="4" name="Slide Number Placeholder 3"/>
          <p:cNvSpPr>
            <a:spLocks noGrp="1"/>
          </p:cNvSpPr>
          <p:nvPr>
            <p:ph type="sldNum" sz="quarter" idx="10"/>
          </p:nvPr>
        </p:nvSpPr>
        <p:spPr/>
        <p:txBody>
          <a:bodyPr/>
          <a:lstStyle/>
          <a:p>
            <a:fld id="{69FC0A38-DBDE-460A-8530-8E0C13833A00}" type="slidenum">
              <a:rPr lang="en-US" smtClean="0"/>
              <a:t>2</a:t>
            </a:fld>
            <a:endParaRPr lang="en-US"/>
          </a:p>
        </p:txBody>
      </p:sp>
    </p:spTree>
    <p:extLst>
      <p:ext uri="{BB962C8B-B14F-4D97-AF65-F5344CB8AC3E}">
        <p14:creationId xmlns:p14="http://schemas.microsoft.com/office/powerpoint/2010/main" val="1687544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sort everybody based on a given classifier score, highest to lowest, and then go down the line and add up the cumulative number of people who were in fact hospitalized as we go, we can get a sense of the quality of the predictors.  To the extent that a score packs the head of the line with people who were ultimately hospitalized, we should see the Y values in the following ‘number needed to treat’ (NNT) graph shoot up precipitously.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graph answers the question ‘how many people do we have to intervene on in order to detect (and hopefully prevent) a total of Y hospitalizations?’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Couple of lines of particular interest: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purple ‘cheating’ line is what we get if we order people by their true status—we put everyone who was in fact hospitalized up to the beginning of the line, and have godlike, perfect ‘prediction’.  That represents the absolute best that any predictor could possibly do.  Nobody is in that neighborhood—not even ACG.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dull yellow-green 45-degree line in the middle is what we get if we order people randomly.  That’s what we should expect to see from a complete bullshit, snake-oil predictor.  Astoundingly, Naïve Bayes manages to be worse than this.  Possibly I’m using it incorrectly somehow—not sure.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turquoise line is of course ACG—that’s what we’re shooting at. It’s a pretty clear favorite over the entire range of the development sample here.  Pre-2,500 people there are two candidates that give ACG a run for its money, but after that ACG pulls away.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BUT! On the left hand side of the axis, we have two candidate scores that look pretty darn good—SVC and Random Forest.  That’s a pretty important part of the graph actually, because just like you don’t normally have time to page through the 2d,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4</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pages of google results that you get on a search, CM folks don’t have time to get involved with 2500 people.  So we can scale back our goal again! If we can deliver say, the top 300 people most likely to be hospitalized, we’ve got a win.</a:t>
            </a:r>
          </a:p>
          <a:p>
            <a:endParaRPr lang="en-US" dirty="0"/>
          </a:p>
          <a:p>
            <a:r>
              <a:rPr lang="en-US" dirty="0"/>
              <a:t>So, this took a fair bit of time to get to.  I started out just with coded data, used NDCs rather than </a:t>
            </a:r>
            <a:r>
              <a:rPr lang="en-US" dirty="0" err="1"/>
              <a:t>RxCUIs</a:t>
            </a:r>
            <a:r>
              <a:rPr lang="en-US" dirty="0"/>
              <a:t>,, tried lots of different predictors, pushed the lookback out to 3 months (I started out w/one month) and eventually elaborated things until something started to look respectable.  So am I just telling myself a pretty story here? Have I overfit my data?  There’s only one way to find out.</a:t>
            </a:r>
          </a:p>
          <a:p>
            <a:endParaRPr lang="en-US" dirty="0"/>
          </a:p>
          <a:p>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14</a:t>
            </a:fld>
            <a:endParaRPr lang="en-US"/>
          </a:p>
        </p:txBody>
      </p:sp>
    </p:spTree>
    <p:extLst>
      <p:ext uri="{BB962C8B-B14F-4D97-AF65-F5344CB8AC3E}">
        <p14:creationId xmlns:p14="http://schemas.microsoft.com/office/powerpoint/2010/main" val="2933105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SCORE!  Results are pretty much the same as development. If anything, random forest looks a little bit better here.</a:t>
            </a:r>
          </a:p>
        </p:txBody>
      </p:sp>
      <p:sp>
        <p:nvSpPr>
          <p:cNvPr id="4" name="Slide Number Placeholder 3"/>
          <p:cNvSpPr>
            <a:spLocks noGrp="1"/>
          </p:cNvSpPr>
          <p:nvPr>
            <p:ph type="sldNum" sz="quarter" idx="10"/>
          </p:nvPr>
        </p:nvSpPr>
        <p:spPr/>
        <p:txBody>
          <a:bodyPr/>
          <a:lstStyle/>
          <a:p>
            <a:fld id="{69FC0A38-DBDE-460A-8530-8E0C13833A00}" type="slidenum">
              <a:rPr lang="en-US" smtClean="0"/>
              <a:t>15</a:t>
            </a:fld>
            <a:endParaRPr lang="en-US"/>
          </a:p>
        </p:txBody>
      </p:sp>
    </p:spTree>
    <p:extLst>
      <p:ext uri="{BB962C8B-B14F-4D97-AF65-F5344CB8AC3E}">
        <p14:creationId xmlns:p14="http://schemas.microsoft.com/office/powerpoint/2010/main" val="3389300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Zooming in to x &lt;= 300, which is much closer to the number of people that CM could actually try to engage with in a month, we can see that Random Forest and SVC are both a tad better than ACG.  Of these two, Random Forest is way more computationally efficient (SVC took multiple days to train unfortunately, though that’s potentially a problem that we could throw hardware at).  So that one’s my favorite, even if it’s second best here.</a:t>
            </a:r>
          </a:p>
        </p:txBody>
      </p:sp>
      <p:sp>
        <p:nvSpPr>
          <p:cNvPr id="4" name="Slide Number Placeholder 3"/>
          <p:cNvSpPr>
            <a:spLocks noGrp="1"/>
          </p:cNvSpPr>
          <p:nvPr>
            <p:ph type="sldNum" sz="quarter" idx="10"/>
          </p:nvPr>
        </p:nvSpPr>
        <p:spPr/>
        <p:txBody>
          <a:bodyPr/>
          <a:lstStyle/>
          <a:p>
            <a:fld id="{69FC0A38-DBDE-460A-8530-8E0C13833A00}" type="slidenum">
              <a:rPr lang="en-US" smtClean="0"/>
              <a:t>16</a:t>
            </a:fld>
            <a:endParaRPr lang="en-US"/>
          </a:p>
        </p:txBody>
      </p:sp>
    </p:spTree>
    <p:extLst>
      <p:ext uri="{BB962C8B-B14F-4D97-AF65-F5344CB8AC3E}">
        <p14:creationId xmlns:p14="http://schemas.microsoft.com/office/powerpoint/2010/main" val="660269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18</a:t>
            </a:fld>
            <a:endParaRPr lang="en-US"/>
          </a:p>
        </p:txBody>
      </p:sp>
    </p:spTree>
    <p:extLst>
      <p:ext uri="{BB962C8B-B14F-4D97-AF65-F5344CB8AC3E}">
        <p14:creationId xmlns:p14="http://schemas.microsoft.com/office/powerpoint/2010/main" val="1916392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possible interest—scatterplots of the RF predictors against ACG’s 12-month inpatient risk scores (both rescaled so they each take up </a:t>
            </a:r>
            <a:r>
              <a:rPr lang="en-US"/>
              <a:t>the full range of values from 0 to 1).</a:t>
            </a:r>
            <a:endParaRPr lang="en-US" dirty="0"/>
          </a:p>
          <a:p>
            <a:endParaRPr lang="en-US" dirty="0"/>
          </a:p>
          <a:p>
            <a:r>
              <a:rPr lang="en-US" dirty="0"/>
              <a:t>It would be interesting to see NNT diagrams that were stratified by delivery system.</a:t>
            </a:r>
          </a:p>
        </p:txBody>
      </p:sp>
      <p:sp>
        <p:nvSpPr>
          <p:cNvPr id="4" name="Slide Number Placeholder 3"/>
          <p:cNvSpPr>
            <a:spLocks noGrp="1"/>
          </p:cNvSpPr>
          <p:nvPr>
            <p:ph type="sldNum" sz="quarter" idx="10"/>
          </p:nvPr>
        </p:nvSpPr>
        <p:spPr/>
        <p:txBody>
          <a:bodyPr/>
          <a:lstStyle/>
          <a:p>
            <a:fld id="{69FC0A38-DBDE-460A-8530-8E0C13833A00}" type="slidenum">
              <a:rPr lang="en-US" smtClean="0"/>
              <a:t>20</a:t>
            </a:fld>
            <a:endParaRPr lang="en-US"/>
          </a:p>
        </p:txBody>
      </p:sp>
    </p:spTree>
    <p:extLst>
      <p:ext uri="{BB962C8B-B14F-4D97-AF65-F5344CB8AC3E}">
        <p14:creationId xmlns:p14="http://schemas.microsoft.com/office/powerpoint/2010/main" val="1881167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https://onlinecourses.science.psu.edu/stat857/node/22/ </a:t>
            </a:r>
          </a:p>
          <a:p>
            <a:endParaRPr lang="en-US" dirty="0"/>
          </a:p>
          <a:p>
            <a:r>
              <a:rPr lang="en-US" dirty="0"/>
              <a:t>In my case I accepted the default number of trees, which is 10.  Thinking on it I should probably switch to an odd number of trees so there’s no chance of ties.</a:t>
            </a:r>
          </a:p>
        </p:txBody>
      </p:sp>
      <p:sp>
        <p:nvSpPr>
          <p:cNvPr id="4" name="Slide Number Placeholder 3"/>
          <p:cNvSpPr>
            <a:spLocks noGrp="1"/>
          </p:cNvSpPr>
          <p:nvPr>
            <p:ph type="sldNum" sz="quarter" idx="10"/>
          </p:nvPr>
        </p:nvSpPr>
        <p:spPr/>
        <p:txBody>
          <a:bodyPr/>
          <a:lstStyle/>
          <a:p>
            <a:fld id="{69FC0A38-DBDE-460A-8530-8E0C13833A00}" type="slidenum">
              <a:rPr lang="en-US" smtClean="0"/>
              <a:t>21</a:t>
            </a:fld>
            <a:endParaRPr lang="en-US"/>
          </a:p>
        </p:txBody>
      </p:sp>
    </p:spTree>
    <p:extLst>
      <p:ext uri="{BB962C8B-B14F-4D97-AF65-F5344CB8AC3E}">
        <p14:creationId xmlns:p14="http://schemas.microsoft.com/office/powerpoint/2010/main" val="301972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Cohort is pretty much the same data I was gathering for the validity assessment.</a:t>
            </a:r>
          </a:p>
        </p:txBody>
      </p:sp>
      <p:sp>
        <p:nvSpPr>
          <p:cNvPr id="4" name="Slide Number Placeholder 3"/>
          <p:cNvSpPr>
            <a:spLocks noGrp="1"/>
          </p:cNvSpPr>
          <p:nvPr>
            <p:ph type="sldNum" sz="quarter" idx="10"/>
          </p:nvPr>
        </p:nvSpPr>
        <p:spPr/>
        <p:txBody>
          <a:bodyPr/>
          <a:lstStyle/>
          <a:p>
            <a:fld id="{69FC0A38-DBDE-460A-8530-8E0C13833A00}" type="slidenum">
              <a:rPr lang="en-US" smtClean="0"/>
              <a:t>4</a:t>
            </a:fld>
            <a:endParaRPr lang="en-US"/>
          </a:p>
        </p:txBody>
      </p:sp>
    </p:spTree>
    <p:extLst>
      <p:ext uri="{BB962C8B-B14F-4D97-AF65-F5344CB8AC3E}">
        <p14:creationId xmlns:p14="http://schemas.microsoft.com/office/powerpoint/2010/main" val="94864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all those ‘all’s.  Note the lack of concern over the underlying medical science that might otherwise be brought to bear on this problem.  </a:t>
            </a:r>
          </a:p>
          <a:p>
            <a:endParaRPr lang="en-US" dirty="0"/>
          </a:p>
          <a:p>
            <a:r>
              <a:rPr lang="en-US" dirty="0"/>
              <a:t>Like Click &amp; Clack used to say: we are “unencumbered by the thought process” here.</a:t>
            </a:r>
          </a:p>
        </p:txBody>
      </p:sp>
      <p:sp>
        <p:nvSpPr>
          <p:cNvPr id="4" name="Slide Number Placeholder 3"/>
          <p:cNvSpPr>
            <a:spLocks noGrp="1"/>
          </p:cNvSpPr>
          <p:nvPr>
            <p:ph type="sldNum" sz="quarter" idx="10"/>
          </p:nvPr>
        </p:nvSpPr>
        <p:spPr/>
        <p:txBody>
          <a:bodyPr/>
          <a:lstStyle/>
          <a:p>
            <a:fld id="{69FC0A38-DBDE-460A-8530-8E0C13833A00}" type="slidenum">
              <a:rPr lang="en-US" smtClean="0"/>
              <a:t>5</a:t>
            </a:fld>
            <a:endParaRPr lang="en-US"/>
          </a:p>
        </p:txBody>
      </p:sp>
    </p:spTree>
    <p:extLst>
      <p:ext uri="{BB962C8B-B14F-4D97-AF65-F5344CB8AC3E}">
        <p14:creationId xmlns:p14="http://schemas.microsoft.com/office/powerpoint/2010/main" val="3979874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Harken back to your stats professors railing against stepwise regression.  That was one of the first iterative, automated model selection techniques. The primary reason that was bad was that it involved doing </a:t>
            </a:r>
            <a:r>
              <a:rPr lang="en-US" dirty="0" err="1"/>
              <a:t>waaaay</a:t>
            </a:r>
            <a:r>
              <a:rPr lang="en-US" dirty="0"/>
              <a:t> too many significance tests w/out protecting the overall experiment-wise error rate.</a:t>
            </a:r>
          </a:p>
        </p:txBody>
      </p:sp>
      <p:sp>
        <p:nvSpPr>
          <p:cNvPr id="4" name="Slide Number Placeholder 3"/>
          <p:cNvSpPr>
            <a:spLocks noGrp="1"/>
          </p:cNvSpPr>
          <p:nvPr>
            <p:ph type="sldNum" sz="quarter" idx="10"/>
          </p:nvPr>
        </p:nvSpPr>
        <p:spPr/>
        <p:txBody>
          <a:bodyPr/>
          <a:lstStyle/>
          <a:p>
            <a:fld id="{69FC0A38-DBDE-460A-8530-8E0C13833A00}" type="slidenum">
              <a:rPr lang="en-US" smtClean="0"/>
              <a:t>6</a:t>
            </a:fld>
            <a:endParaRPr lang="en-US"/>
          </a:p>
        </p:txBody>
      </p:sp>
    </p:spTree>
    <p:extLst>
      <p:ext uri="{BB962C8B-B14F-4D97-AF65-F5344CB8AC3E}">
        <p14:creationId xmlns:p14="http://schemas.microsoft.com/office/powerpoint/2010/main" val="27614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dev and 20% validation.</a:t>
            </a:r>
          </a:p>
          <a:p>
            <a:r>
              <a:rPr lang="en-US" dirty="0"/>
              <a:t>Note that 12% of our cohort has been hospitalized. These are pretty sick people.</a:t>
            </a:r>
          </a:p>
          <a:p>
            <a:endParaRPr lang="en-US" dirty="0"/>
          </a:p>
          <a:p>
            <a:r>
              <a:rPr lang="en-US" dirty="0"/>
              <a:t>So—dev is the playground. We can torture that for as long as we like, wreak whatever statistical malpractice we want on it.  Validation is our safety net—that’s the basis of our argument later on that whatever we put together to predict in dev will be useful beyond that set of data.</a:t>
            </a:r>
          </a:p>
        </p:txBody>
      </p:sp>
      <p:sp>
        <p:nvSpPr>
          <p:cNvPr id="4" name="Slide Number Placeholder 3"/>
          <p:cNvSpPr>
            <a:spLocks noGrp="1"/>
          </p:cNvSpPr>
          <p:nvPr>
            <p:ph type="sldNum" sz="quarter" idx="10"/>
          </p:nvPr>
        </p:nvSpPr>
        <p:spPr/>
        <p:txBody>
          <a:bodyPr/>
          <a:lstStyle/>
          <a:p>
            <a:fld id="{69FC0A38-DBDE-460A-8530-8E0C13833A00}" type="slidenum">
              <a:rPr lang="en-US" smtClean="0"/>
              <a:t>7</a:t>
            </a:fld>
            <a:endParaRPr lang="en-US"/>
          </a:p>
        </p:txBody>
      </p:sp>
    </p:spTree>
    <p:extLst>
      <p:ext uri="{BB962C8B-B14F-4D97-AF65-F5344CB8AC3E}">
        <p14:creationId xmlns:p14="http://schemas.microsoft.com/office/powerpoint/2010/main" val="79252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we’re not bringing any actual clinical or even statistical knowledge to bear on this problem.  This is very much a throw-it-against-the-wall-and-see-what-sticks approach.</a:t>
            </a:r>
          </a:p>
          <a:p>
            <a:endParaRPr lang="en-US" dirty="0"/>
          </a:p>
          <a:p>
            <a:r>
              <a:rPr lang="en-US" dirty="0"/>
              <a:t>One very nice thing about the </a:t>
            </a:r>
            <a:r>
              <a:rPr lang="en-US" dirty="0" err="1"/>
              <a:t>scikit</a:t>
            </a:r>
            <a:r>
              <a:rPr lang="en-US" dirty="0"/>
              <a:t>-learn libs I was able to use is that their interfaces are pretty uniform.  So I was able to write a single function that accepted</a:t>
            </a:r>
          </a:p>
        </p:txBody>
      </p:sp>
      <p:sp>
        <p:nvSpPr>
          <p:cNvPr id="4" name="Slide Number Placeholder 3"/>
          <p:cNvSpPr>
            <a:spLocks noGrp="1"/>
          </p:cNvSpPr>
          <p:nvPr>
            <p:ph type="sldNum" sz="quarter" idx="10"/>
          </p:nvPr>
        </p:nvSpPr>
        <p:spPr/>
        <p:txBody>
          <a:bodyPr/>
          <a:lstStyle/>
          <a:p>
            <a:fld id="{69FC0A38-DBDE-460A-8530-8E0C13833A00}" type="slidenum">
              <a:rPr lang="en-US" smtClean="0"/>
              <a:t>9</a:t>
            </a:fld>
            <a:endParaRPr lang="en-US"/>
          </a:p>
        </p:txBody>
      </p:sp>
    </p:spTree>
    <p:extLst>
      <p:ext uri="{BB962C8B-B14F-4D97-AF65-F5344CB8AC3E}">
        <p14:creationId xmlns:p14="http://schemas.microsoft.com/office/powerpoint/2010/main" val="3405502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generic function I wrote to put a classifier through its paces.  It takes a classifier as part of the inputs, calls its .fit() and .predict() methods, and assesses/records the results.</a:t>
            </a:r>
          </a:p>
          <a:p>
            <a:endParaRPr lang="en-US" dirty="0"/>
          </a:p>
          <a:p>
            <a:r>
              <a:rPr lang="en-US" dirty="0"/>
              <a:t>The one difference is whether the classifier was capable of returning individual probabilities rather than just whole number will-the-or-won’t-they scores.</a:t>
            </a:r>
          </a:p>
          <a:p>
            <a:endParaRPr lang="en-US" dirty="0"/>
          </a:p>
          <a:p>
            <a:r>
              <a:rPr lang="en-US" dirty="0"/>
              <a:t>Note that we save the trained predictor to a file for future use on line 112 there.</a:t>
            </a:r>
          </a:p>
        </p:txBody>
      </p:sp>
      <p:sp>
        <p:nvSpPr>
          <p:cNvPr id="4" name="Slide Number Placeholder 3"/>
          <p:cNvSpPr>
            <a:spLocks noGrp="1"/>
          </p:cNvSpPr>
          <p:nvPr>
            <p:ph type="sldNum" sz="quarter" idx="10"/>
          </p:nvPr>
        </p:nvSpPr>
        <p:spPr/>
        <p:txBody>
          <a:bodyPr/>
          <a:lstStyle/>
          <a:p>
            <a:fld id="{69FC0A38-DBDE-460A-8530-8E0C13833A00}" type="slidenum">
              <a:rPr lang="en-US" smtClean="0"/>
              <a:t>10</a:t>
            </a:fld>
            <a:endParaRPr lang="en-US"/>
          </a:p>
        </p:txBody>
      </p:sp>
    </p:spTree>
    <p:extLst>
      <p:ext uri="{BB962C8B-B14F-4D97-AF65-F5344CB8AC3E}">
        <p14:creationId xmlns:p14="http://schemas.microsoft.com/office/powerpoint/2010/main" val="393492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bit of the main function that instantiates a bunch of predictors from </a:t>
            </a:r>
            <a:r>
              <a:rPr lang="en-US" dirty="0" err="1"/>
              <a:t>sklearn</a:t>
            </a:r>
            <a:r>
              <a:rPr lang="en-US" dirty="0"/>
              <a:t>, and then hands them off to the aforementioned </a:t>
            </a:r>
            <a:r>
              <a:rPr lang="en-US" dirty="0" err="1"/>
              <a:t>try_pred</a:t>
            </a:r>
            <a:r>
              <a:rPr lang="en-US" dirty="0"/>
              <a:t>() function.</a:t>
            </a:r>
          </a:p>
          <a:p>
            <a:endParaRPr lang="en-US" dirty="0"/>
          </a:p>
          <a:p>
            <a:r>
              <a:rPr lang="en-US" dirty="0"/>
              <a:t>As you can tell from that TODO comment—I did not trouble myself overmuch with knowledge of the underlying statistical processes here. That pragmatic approach is part and parcel of data science, the way I think about it.  If something works and you can prove it works, the soundness of the underlying math is frankly secondary.</a:t>
            </a:r>
          </a:p>
          <a:p>
            <a:endParaRPr lang="en-US" dirty="0"/>
          </a:p>
          <a:p>
            <a:r>
              <a:rPr lang="en-US" dirty="0"/>
              <a:t>I skipped LDA early on b/c it took a zillion years to run.</a:t>
            </a:r>
          </a:p>
          <a:p>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11</a:t>
            </a:fld>
            <a:endParaRPr lang="en-US"/>
          </a:p>
        </p:txBody>
      </p:sp>
    </p:spTree>
    <p:extLst>
      <p:ext uri="{BB962C8B-B14F-4D97-AF65-F5344CB8AC3E}">
        <p14:creationId xmlns:p14="http://schemas.microsoft.com/office/powerpoint/2010/main" val="16187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SVC ties for top accuracy just by predicting that nobody will be hospitalized. Which is not useful and sad.</a:t>
            </a:r>
          </a:p>
          <a:p>
            <a:r>
              <a:rPr lang="en-US" dirty="0"/>
              <a:t>Naive Bayes has the most true positives, but at the cost of the most false positives too—by a lot. Not going to be useful either.</a:t>
            </a:r>
          </a:p>
        </p:txBody>
      </p:sp>
      <p:sp>
        <p:nvSpPr>
          <p:cNvPr id="4" name="Slide Number Placeholder 3"/>
          <p:cNvSpPr>
            <a:spLocks noGrp="1"/>
          </p:cNvSpPr>
          <p:nvPr>
            <p:ph type="sldNum" sz="quarter" idx="10"/>
          </p:nvPr>
        </p:nvSpPr>
        <p:spPr/>
        <p:txBody>
          <a:bodyPr/>
          <a:lstStyle/>
          <a:p>
            <a:fld id="{69FC0A38-DBDE-460A-8530-8E0C13833A00}" type="slidenum">
              <a:rPr lang="en-US" smtClean="0"/>
              <a:t>12</a:t>
            </a:fld>
            <a:endParaRPr lang="en-US"/>
          </a:p>
        </p:txBody>
      </p:sp>
    </p:spTree>
    <p:extLst>
      <p:ext uri="{BB962C8B-B14F-4D97-AF65-F5344CB8AC3E}">
        <p14:creationId xmlns:p14="http://schemas.microsoft.com/office/powerpoint/2010/main" val="3499589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6/26/2019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08198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794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141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86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982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612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257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319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890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591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756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6/26/2019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778623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860C-2C22-4669-80B0-B16F9D4C8689}"/>
              </a:ext>
            </a:extLst>
          </p:cNvPr>
          <p:cNvSpPr>
            <a:spLocks noGrp="1"/>
          </p:cNvSpPr>
          <p:nvPr>
            <p:ph type="ctrTitle"/>
          </p:nvPr>
        </p:nvSpPr>
        <p:spPr/>
        <p:txBody>
          <a:bodyPr/>
          <a:lstStyle/>
          <a:p>
            <a:r>
              <a:rPr lang="en-US" dirty="0"/>
              <a:t>Data Science Analytics for HMOs</a:t>
            </a:r>
          </a:p>
        </p:txBody>
      </p:sp>
      <p:sp>
        <p:nvSpPr>
          <p:cNvPr id="3" name="Subtitle 2">
            <a:extLst>
              <a:ext uri="{FF2B5EF4-FFF2-40B4-BE49-F238E27FC236}">
                <a16:creationId xmlns:a16="http://schemas.microsoft.com/office/drawing/2014/main" id="{6D0E493F-DB0D-44B4-B008-DD4BB8006490}"/>
              </a:ext>
            </a:extLst>
          </p:cNvPr>
          <p:cNvSpPr>
            <a:spLocks noGrp="1"/>
          </p:cNvSpPr>
          <p:nvPr>
            <p:ph type="subTitle" idx="1"/>
          </p:nvPr>
        </p:nvSpPr>
        <p:spPr/>
        <p:txBody>
          <a:bodyPr/>
          <a:lstStyle/>
          <a:p>
            <a:r>
              <a:rPr lang="en-US" dirty="0"/>
              <a:t>How You Can, And Why You Should</a:t>
            </a:r>
          </a:p>
        </p:txBody>
      </p:sp>
    </p:spTree>
    <p:extLst>
      <p:ext uri="{BB962C8B-B14F-4D97-AF65-F5344CB8AC3E}">
        <p14:creationId xmlns:p14="http://schemas.microsoft.com/office/powerpoint/2010/main" val="356759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666C-61C4-442C-B814-B621077C027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DC6D645A-69F3-4FD2-897A-030EF793C86C}"/>
              </a:ext>
            </a:extLst>
          </p:cNvPr>
          <p:cNvPicPr>
            <a:picLocks noChangeAspect="1"/>
          </p:cNvPicPr>
          <p:nvPr/>
        </p:nvPicPr>
        <p:blipFill>
          <a:blip r:embed="rId3"/>
          <a:stretch>
            <a:fillRect/>
          </a:stretch>
        </p:blipFill>
        <p:spPr>
          <a:xfrm>
            <a:off x="1417177" y="0"/>
            <a:ext cx="9357645" cy="6858000"/>
          </a:xfrm>
          <a:prstGeom prst="rect">
            <a:avLst/>
          </a:prstGeom>
        </p:spPr>
      </p:pic>
    </p:spTree>
    <p:extLst>
      <p:ext uri="{BB962C8B-B14F-4D97-AF65-F5344CB8AC3E}">
        <p14:creationId xmlns:p14="http://schemas.microsoft.com/office/powerpoint/2010/main" val="342804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C516-310B-4A6E-BE6F-51BB30F158B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8F9AF28D-FAF3-453A-9787-742DCDD55206}"/>
              </a:ext>
            </a:extLst>
          </p:cNvPr>
          <p:cNvPicPr>
            <a:picLocks noChangeAspect="1"/>
          </p:cNvPicPr>
          <p:nvPr/>
        </p:nvPicPr>
        <p:blipFill>
          <a:blip r:embed="rId3"/>
          <a:stretch>
            <a:fillRect/>
          </a:stretch>
        </p:blipFill>
        <p:spPr>
          <a:xfrm>
            <a:off x="195262" y="747712"/>
            <a:ext cx="11801475" cy="5362575"/>
          </a:xfrm>
          <a:prstGeom prst="rect">
            <a:avLst/>
          </a:prstGeom>
        </p:spPr>
      </p:pic>
    </p:spTree>
    <p:extLst>
      <p:ext uri="{BB962C8B-B14F-4D97-AF65-F5344CB8AC3E}">
        <p14:creationId xmlns:p14="http://schemas.microsoft.com/office/powerpoint/2010/main" val="288672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698A-1396-4D9F-9B64-C384286CFD69}"/>
              </a:ext>
            </a:extLst>
          </p:cNvPr>
          <p:cNvSpPr>
            <a:spLocks noGrp="1"/>
          </p:cNvSpPr>
          <p:nvPr>
            <p:ph type="title"/>
          </p:nvPr>
        </p:nvSpPr>
        <p:spPr/>
        <p:txBody>
          <a:bodyPr/>
          <a:lstStyle/>
          <a:p>
            <a:r>
              <a:rPr lang="en-US" dirty="0"/>
              <a:t>Script Output</a:t>
            </a:r>
          </a:p>
        </p:txBody>
      </p:sp>
      <p:sp>
        <p:nvSpPr>
          <p:cNvPr id="3" name="Content Placeholder 2">
            <a:extLst>
              <a:ext uri="{FF2B5EF4-FFF2-40B4-BE49-F238E27FC236}">
                <a16:creationId xmlns:a16="http://schemas.microsoft.com/office/drawing/2014/main" id="{4E0CF77D-39DB-497A-93C1-79E8F5065AE1}"/>
              </a:ext>
            </a:extLst>
          </p:cNvPr>
          <p:cNvSpPr>
            <a:spLocks noGrp="1"/>
          </p:cNvSpPr>
          <p:nvPr>
            <p:ph idx="1"/>
          </p:nvPr>
        </p:nvSpPr>
        <p:spPr>
          <a:xfrm>
            <a:off x="387664" y="1969477"/>
            <a:ext cx="10474604" cy="2723104"/>
          </a:xfrm>
          <a:solidFill>
            <a:schemeClr val="tx1"/>
          </a:solidFill>
        </p:spPr>
        <p:txBody>
          <a:bodyPr>
            <a:normAutofit fontScale="92500"/>
          </a:bodyPr>
          <a:lstStyle/>
          <a:p>
            <a:pPr marL="0" indent="0">
              <a:buNone/>
            </a:pPr>
            <a:r>
              <a:rPr lang="en-US" sz="1400" dirty="0">
                <a:solidFill>
                  <a:schemeClr val="accent3"/>
                </a:solidFill>
                <a:latin typeface="Consolas" panose="020B0609020204030204" pitchFamily="49" charset="0"/>
                <a:cs typeface="Consolas" panose="020B0609020204030204" pitchFamily="49" charset="0"/>
              </a:rPr>
              <a:t>Training has 37,648 people in it, 4,543 of whom have been hospitalized.</a:t>
            </a:r>
          </a:p>
          <a:p>
            <a:pPr marL="0" indent="0">
              <a:buNone/>
            </a:pPr>
            <a:r>
              <a:rPr lang="en-US" sz="1400" dirty="0">
                <a:solidFill>
                  <a:schemeClr val="accent3"/>
                </a:solidFill>
                <a:latin typeface="Consolas" panose="020B0609020204030204" pitchFamily="49" charset="0"/>
                <a:cs typeface="Consolas" panose="020B0609020204030204" pitchFamily="49" charset="0"/>
              </a:rPr>
              <a:t>Test has     18,544 people in it, 2,238 of whom have been hospitalized.</a:t>
            </a:r>
          </a:p>
          <a:p>
            <a:pPr marL="0" indent="0">
              <a:buNone/>
            </a:pPr>
            <a:r>
              <a:rPr lang="en-US" sz="1400" dirty="0">
                <a:solidFill>
                  <a:schemeClr val="accent3"/>
                </a:solidFill>
                <a:latin typeface="Consolas" panose="020B0609020204030204" pitchFamily="49" charset="0"/>
                <a:cs typeface="Consolas" panose="020B0609020204030204" pitchFamily="49" charset="0"/>
              </a:rPr>
              <a:t>classifier: perceptron , true neg: 14,904 false neg: 1,836, false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1,402, true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402, accuracy:0.83</a:t>
            </a:r>
          </a:p>
          <a:p>
            <a:pPr marL="0" indent="0">
              <a:buNone/>
            </a:pPr>
            <a:r>
              <a:rPr lang="en-US" sz="1400" dirty="0">
                <a:solidFill>
                  <a:schemeClr val="accent3"/>
                </a:solidFill>
                <a:latin typeface="Consolas" panose="020B0609020204030204" pitchFamily="49" charset="0"/>
                <a:cs typeface="Consolas" panose="020B0609020204030204" pitchFamily="49" charset="0"/>
              </a:rPr>
              <a:t>classifier: </a:t>
            </a:r>
            <a:r>
              <a:rPr lang="en-US" sz="1400" dirty="0" err="1">
                <a:solidFill>
                  <a:schemeClr val="accent3"/>
                </a:solidFill>
                <a:latin typeface="Consolas" panose="020B0609020204030204" pitchFamily="49" charset="0"/>
                <a:cs typeface="Consolas" panose="020B0609020204030204" pitchFamily="49" charset="0"/>
              </a:rPr>
              <a:t>LinearSVC</a:t>
            </a:r>
            <a:r>
              <a:rPr lang="en-US" sz="1400" dirty="0">
                <a:solidFill>
                  <a:schemeClr val="accent3"/>
                </a:solidFill>
                <a:latin typeface="Consolas" panose="020B0609020204030204" pitchFamily="49" charset="0"/>
                <a:cs typeface="Consolas" panose="020B0609020204030204" pitchFamily="49" charset="0"/>
              </a:rPr>
              <a:t>  , true neg: 15,217 false neg: 1,748, false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1,089, true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490, accuracy:0.85</a:t>
            </a:r>
          </a:p>
          <a:p>
            <a:pPr marL="0" indent="0">
              <a:buNone/>
            </a:pPr>
            <a:r>
              <a:rPr lang="en-US" sz="1400" dirty="0">
                <a:solidFill>
                  <a:schemeClr val="accent3"/>
                </a:solidFill>
                <a:latin typeface="Consolas" panose="020B0609020204030204" pitchFamily="49" charset="0"/>
                <a:cs typeface="Consolas" panose="020B0609020204030204" pitchFamily="49" charset="0"/>
              </a:rPr>
              <a:t>classifier: </a:t>
            </a:r>
            <a:r>
              <a:rPr lang="en-US" sz="1400" dirty="0" err="1">
                <a:solidFill>
                  <a:schemeClr val="accent3"/>
                </a:solidFill>
                <a:latin typeface="Consolas" panose="020B0609020204030204" pitchFamily="49" charset="0"/>
                <a:cs typeface="Consolas" panose="020B0609020204030204" pitchFamily="49" charset="0"/>
              </a:rPr>
              <a:t>RandmForest</a:t>
            </a:r>
            <a:r>
              <a:rPr lang="en-US" sz="1400" dirty="0">
                <a:solidFill>
                  <a:schemeClr val="accent3"/>
                </a:solidFill>
                <a:latin typeface="Consolas" panose="020B0609020204030204" pitchFamily="49" charset="0"/>
                <a:cs typeface="Consolas" panose="020B0609020204030204" pitchFamily="49" charset="0"/>
              </a:rPr>
              <a:t>, true neg: 16,299 false neg: 2,225, false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7, true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13, accuracy:0.88</a:t>
            </a:r>
          </a:p>
          <a:p>
            <a:pPr marL="0" indent="0">
              <a:buNone/>
            </a:pPr>
            <a:r>
              <a:rPr lang="en-US" sz="1400" dirty="0">
                <a:solidFill>
                  <a:schemeClr val="accent3"/>
                </a:solidFill>
                <a:latin typeface="Consolas" panose="020B0609020204030204" pitchFamily="49" charset="0"/>
                <a:cs typeface="Consolas" panose="020B0609020204030204" pitchFamily="49" charset="0"/>
              </a:rPr>
              <a:t>classifier: naive </a:t>
            </a:r>
            <a:r>
              <a:rPr lang="en-US" sz="1400" dirty="0" err="1">
                <a:solidFill>
                  <a:schemeClr val="accent3"/>
                </a:solidFill>
                <a:latin typeface="Consolas" panose="020B0609020204030204" pitchFamily="49" charset="0"/>
                <a:cs typeface="Consolas" panose="020B0609020204030204" pitchFamily="49" charset="0"/>
              </a:rPr>
              <a:t>bayes</a:t>
            </a:r>
            <a:r>
              <a:rPr lang="en-US" sz="1400" dirty="0">
                <a:solidFill>
                  <a:schemeClr val="accent3"/>
                </a:solidFill>
                <a:latin typeface="Consolas" panose="020B0609020204030204" pitchFamily="49" charset="0"/>
                <a:cs typeface="Consolas" panose="020B0609020204030204" pitchFamily="49" charset="0"/>
              </a:rPr>
              <a:t>, true neg:  3,655 false neg:   727, false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12,651, true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1,511, accuracy:0.28</a:t>
            </a:r>
          </a:p>
          <a:p>
            <a:pPr marL="0" indent="0">
              <a:buNone/>
            </a:pPr>
            <a:r>
              <a:rPr lang="en-US" sz="1400" dirty="0">
                <a:solidFill>
                  <a:schemeClr val="accent3"/>
                </a:solidFill>
                <a:latin typeface="Consolas" panose="020B0609020204030204" pitchFamily="49" charset="0"/>
                <a:cs typeface="Consolas" panose="020B0609020204030204" pitchFamily="49" charset="0"/>
              </a:rPr>
              <a:t>classifier: SVC        , true neg: 16,306 false neg: 2,238, false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0, true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0, accuracy:0.88</a:t>
            </a:r>
          </a:p>
          <a:p>
            <a:pPr marL="0" indent="0">
              <a:buNone/>
            </a:pPr>
            <a:endParaRPr lang="en-US" sz="2800" dirty="0">
              <a:solidFill>
                <a:schemeClr val="accent3"/>
              </a:solidFill>
            </a:endParaRPr>
          </a:p>
        </p:txBody>
      </p:sp>
      <p:sp>
        <p:nvSpPr>
          <p:cNvPr id="4" name="Content Placeholder 2">
            <a:extLst>
              <a:ext uri="{FF2B5EF4-FFF2-40B4-BE49-F238E27FC236}">
                <a16:creationId xmlns:a16="http://schemas.microsoft.com/office/drawing/2014/main" id="{658E11AD-A3C6-4FE2-9207-D715BABBD0D8}"/>
              </a:ext>
            </a:extLst>
          </p:cNvPr>
          <p:cNvSpPr txBox="1">
            <a:spLocks/>
          </p:cNvSpPr>
          <p:nvPr/>
        </p:nvSpPr>
        <p:spPr>
          <a:xfrm>
            <a:off x="719263" y="4873451"/>
            <a:ext cx="8595360" cy="1306686"/>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a:t>All above + individual-level predictions written back to database for posterity.</a:t>
            </a:r>
          </a:p>
          <a:p>
            <a:pPr marL="0" indent="0">
              <a:buNone/>
            </a:pPr>
            <a:r>
              <a:rPr lang="en-US" sz="2400" dirty="0"/>
              <a:t>But they’re all crap!</a:t>
            </a:r>
          </a:p>
        </p:txBody>
      </p:sp>
    </p:spTree>
    <p:extLst>
      <p:ext uri="{BB962C8B-B14F-4D97-AF65-F5344CB8AC3E}">
        <p14:creationId xmlns:p14="http://schemas.microsoft.com/office/powerpoint/2010/main" val="3156505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BD41-967A-457D-9E6C-173D6F3B9416}"/>
              </a:ext>
            </a:extLst>
          </p:cNvPr>
          <p:cNvSpPr>
            <a:spLocks noGrp="1"/>
          </p:cNvSpPr>
          <p:nvPr>
            <p:ph type="title"/>
          </p:nvPr>
        </p:nvSpPr>
        <p:spPr/>
        <p:txBody>
          <a:bodyPr/>
          <a:lstStyle/>
          <a:p>
            <a:r>
              <a:rPr lang="en-US" dirty="0"/>
              <a:t>Fortunately, this is a </a:t>
            </a:r>
            <a:r>
              <a:rPr lang="en-US" i="1" dirty="0"/>
              <a:t>Triage</a:t>
            </a:r>
            <a:r>
              <a:rPr lang="en-US" dirty="0"/>
              <a:t> problem</a:t>
            </a:r>
          </a:p>
        </p:txBody>
      </p:sp>
      <p:sp>
        <p:nvSpPr>
          <p:cNvPr id="3" name="Content Placeholder 2">
            <a:extLst>
              <a:ext uri="{FF2B5EF4-FFF2-40B4-BE49-F238E27FC236}">
                <a16:creationId xmlns:a16="http://schemas.microsoft.com/office/drawing/2014/main" id="{0BE7AE95-89F3-4D2C-B27D-AE157319383E}"/>
              </a:ext>
            </a:extLst>
          </p:cNvPr>
          <p:cNvSpPr>
            <a:spLocks noGrp="1"/>
          </p:cNvSpPr>
          <p:nvPr>
            <p:ph idx="1"/>
          </p:nvPr>
        </p:nvSpPr>
        <p:spPr/>
        <p:txBody>
          <a:bodyPr>
            <a:normAutofit lnSpcReduction="10000"/>
          </a:bodyPr>
          <a:lstStyle/>
          <a:p>
            <a:r>
              <a:rPr lang="en-US" dirty="0"/>
              <a:t>We can still be helpful to Care Management even if we can’t say with confidence whether Patty Patient will individually be hospitalized.</a:t>
            </a:r>
          </a:p>
          <a:p>
            <a:r>
              <a:rPr lang="en-US" dirty="0"/>
              <a:t>CM has limited resources—they can’t engage with everyone.</a:t>
            </a:r>
          </a:p>
          <a:p>
            <a:r>
              <a:rPr lang="en-US" dirty="0"/>
              <a:t>But if we can help them </a:t>
            </a:r>
            <a:r>
              <a:rPr lang="en-US" i="1" dirty="0"/>
              <a:t>prioritize</a:t>
            </a:r>
            <a:r>
              <a:rPr lang="en-US" dirty="0"/>
              <a:t> their efforts—steer them toward a set of people who are more likely to be hospitalized than the rest, that would be a win. </a:t>
            </a:r>
          </a:p>
          <a:p>
            <a:r>
              <a:rPr lang="en-US" dirty="0"/>
              <a:t>So can we do a good ranking?</a:t>
            </a:r>
          </a:p>
          <a:p>
            <a:r>
              <a:rPr lang="en-US" dirty="0"/>
              <a:t>To visualize results:</a:t>
            </a:r>
          </a:p>
          <a:p>
            <a:pPr marL="617220" lvl="1" indent="-342900">
              <a:buFont typeface="+mj-lt"/>
              <a:buAutoNum type="arabicPeriod"/>
            </a:pPr>
            <a:r>
              <a:rPr lang="en-US" dirty="0"/>
              <a:t>Pick a classifier and sort the cohort by descending values (so—most likely to be hospitalized first).</a:t>
            </a:r>
          </a:p>
          <a:p>
            <a:pPr marL="617220" lvl="1" indent="-342900">
              <a:buFont typeface="+mj-lt"/>
              <a:buAutoNum type="arabicPeriod"/>
            </a:pPr>
            <a:r>
              <a:rPr lang="en-US" dirty="0"/>
              <a:t>Run down the line counting the cumulative number of people who were in fact hospitalized.</a:t>
            </a:r>
          </a:p>
          <a:p>
            <a:pPr marL="617220" lvl="1" indent="-342900">
              <a:buFont typeface="+mj-lt"/>
              <a:buAutoNum type="arabicPeriod"/>
            </a:pPr>
            <a:r>
              <a:rPr lang="en-US" dirty="0"/>
              <a:t>How many people do we have to go through in order to find Y people hospitalized?</a:t>
            </a:r>
          </a:p>
          <a:p>
            <a:pPr marL="274320" lvl="1" indent="0">
              <a:buNone/>
            </a:pPr>
            <a:r>
              <a:rPr lang="en-US" dirty="0"/>
              <a:t>The faster the Y values climb, the better the predictor.</a:t>
            </a:r>
          </a:p>
        </p:txBody>
      </p:sp>
    </p:spTree>
    <p:extLst>
      <p:ext uri="{BB962C8B-B14F-4D97-AF65-F5344CB8AC3E}">
        <p14:creationId xmlns:p14="http://schemas.microsoft.com/office/powerpoint/2010/main" val="3094198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400" dirty="0">
                <a:solidFill>
                  <a:srgbClr val="FFFFFF"/>
                </a:solidFill>
              </a:rPr>
              <a:t>Final Development Results</a:t>
            </a:r>
          </a:p>
        </p:txBody>
      </p:sp>
      <p:sp useBgFill="1">
        <p:nvSpPr>
          <p:cNvPr id="15" name="Rectangle 1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4C199F3-1D0B-48BB-A45C-03D5EBEF1889}"/>
              </a:ext>
            </a:extLst>
          </p:cNvPr>
          <p:cNvPicPr/>
          <p:nvPr/>
        </p:nvPicPr>
        <p:blipFill>
          <a:blip r:embed="rId3">
            <a:extLst>
              <a:ext uri="{28A0092B-C50C-407E-A947-70E740481C1C}">
                <a14:useLocalDpi xmlns:a14="http://schemas.microsoft.com/office/drawing/2010/main" val="0"/>
              </a:ext>
            </a:extLst>
          </a:blip>
          <a:stretch>
            <a:fillRect/>
          </a:stretch>
        </p:blipFill>
        <p:spPr>
          <a:xfrm>
            <a:off x="460945" y="684992"/>
            <a:ext cx="7546049" cy="5577260"/>
          </a:xfrm>
          <a:prstGeom prst="rect">
            <a:avLst/>
          </a:prstGeom>
        </p:spPr>
      </p:pic>
      <p:sp>
        <p:nvSpPr>
          <p:cNvPr id="17" name="Rectangle 1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425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400" dirty="0">
                <a:solidFill>
                  <a:srgbClr val="FFFFFF"/>
                </a:solidFill>
              </a:rPr>
              <a:t>Validation Results</a:t>
            </a:r>
          </a:p>
        </p:txBody>
      </p:sp>
      <p:sp useBgFill="1">
        <p:nvSpPr>
          <p:cNvPr id="15" name="Rectangle 1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map&#10;&#10;Description generated with high confidence">
            <a:extLst>
              <a:ext uri="{FF2B5EF4-FFF2-40B4-BE49-F238E27FC236}">
                <a16:creationId xmlns:a16="http://schemas.microsoft.com/office/drawing/2014/main" id="{8E1588E0-AA76-4BEB-9331-287357EF8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82" y="362506"/>
            <a:ext cx="7561007" cy="5025098"/>
          </a:xfrm>
          <a:prstGeom prst="rect">
            <a:avLst/>
          </a:prstGeom>
        </p:spPr>
      </p:pic>
    </p:spTree>
    <p:extLst>
      <p:ext uri="{BB962C8B-B14F-4D97-AF65-F5344CB8AC3E}">
        <p14:creationId xmlns:p14="http://schemas.microsoft.com/office/powerpoint/2010/main" val="404957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400" dirty="0">
                <a:solidFill>
                  <a:srgbClr val="FFFFFF"/>
                </a:solidFill>
              </a:rPr>
              <a:t>ENHANCE!</a:t>
            </a:r>
          </a:p>
        </p:txBody>
      </p:sp>
      <p:sp useBgFill="1">
        <p:nvSpPr>
          <p:cNvPr id="15" name="Rectangle 1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map&#10;&#10;Description generated with very high confidence">
            <a:extLst>
              <a:ext uri="{FF2B5EF4-FFF2-40B4-BE49-F238E27FC236}">
                <a16:creationId xmlns:a16="http://schemas.microsoft.com/office/drawing/2014/main" id="{DEDFDE5C-343F-420D-B232-596E8CAD9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20" y="523875"/>
            <a:ext cx="7557251" cy="4857750"/>
          </a:xfrm>
          <a:prstGeom prst="rect">
            <a:avLst/>
          </a:prstGeom>
        </p:spPr>
      </p:pic>
    </p:spTree>
    <p:extLst>
      <p:ext uri="{BB962C8B-B14F-4D97-AF65-F5344CB8AC3E}">
        <p14:creationId xmlns:p14="http://schemas.microsoft.com/office/powerpoint/2010/main" val="2342196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B693-84A1-4CBC-BA56-5FF9A193AA5D}"/>
              </a:ext>
            </a:extLst>
          </p:cNvPr>
          <p:cNvSpPr>
            <a:spLocks noGrp="1"/>
          </p:cNvSpPr>
          <p:nvPr>
            <p:ph type="title"/>
          </p:nvPr>
        </p:nvSpPr>
        <p:spPr/>
        <p:txBody>
          <a:bodyPr/>
          <a:lstStyle/>
          <a:p>
            <a:r>
              <a:rPr lang="en-US" dirty="0"/>
              <a:t>Conclusions and Caveats</a:t>
            </a:r>
          </a:p>
        </p:txBody>
      </p:sp>
      <p:sp>
        <p:nvSpPr>
          <p:cNvPr id="8" name="Content Placeholder 7">
            <a:extLst>
              <a:ext uri="{FF2B5EF4-FFF2-40B4-BE49-F238E27FC236}">
                <a16:creationId xmlns:a16="http://schemas.microsoft.com/office/drawing/2014/main" id="{01348890-9006-4308-9B95-2401AE998340}"/>
              </a:ext>
            </a:extLst>
          </p:cNvPr>
          <p:cNvSpPr>
            <a:spLocks noGrp="1"/>
          </p:cNvSpPr>
          <p:nvPr>
            <p:ph sz="half" idx="1"/>
          </p:nvPr>
        </p:nvSpPr>
        <p:spPr/>
        <p:txBody>
          <a:bodyPr/>
          <a:lstStyle/>
          <a:p>
            <a:r>
              <a:rPr lang="en-US" dirty="0"/>
              <a:t>This is fun!</a:t>
            </a:r>
          </a:p>
          <a:p>
            <a:r>
              <a:rPr lang="en-US" dirty="0"/>
              <a:t>We can create our own predictive processes without too much trouble.</a:t>
            </a:r>
          </a:p>
          <a:p>
            <a:r>
              <a:rPr lang="en-US" dirty="0"/>
              <a:t>As an HMO, we have both clinical and insurance data—and we should use both!</a:t>
            </a:r>
          </a:p>
          <a:p>
            <a:pPr lvl="1"/>
            <a:r>
              <a:rPr lang="en-US" dirty="0"/>
              <a:t>3</a:t>
            </a:r>
            <a:r>
              <a:rPr lang="en-US" baseline="30000" dirty="0"/>
              <a:t>rd</a:t>
            </a:r>
            <a:r>
              <a:rPr lang="en-US" dirty="0"/>
              <a:t> party tools tend to be marketed to either insurers or providers, and so focus on only one type of data.</a:t>
            </a:r>
          </a:p>
          <a:p>
            <a:r>
              <a:rPr lang="en-US" dirty="0"/>
              <a:t>Here we were able to create a predictor just as good (for our purposes) as an expensive third party tool, using fewer months of lookback data.</a:t>
            </a:r>
          </a:p>
        </p:txBody>
      </p:sp>
      <p:sp>
        <p:nvSpPr>
          <p:cNvPr id="9" name="Content Placeholder 8">
            <a:extLst>
              <a:ext uri="{FF2B5EF4-FFF2-40B4-BE49-F238E27FC236}">
                <a16:creationId xmlns:a16="http://schemas.microsoft.com/office/drawing/2014/main" id="{2C940EB1-1989-4A7E-BF81-3C28EAC5B7F5}"/>
              </a:ext>
            </a:extLst>
          </p:cNvPr>
          <p:cNvSpPr>
            <a:spLocks noGrp="1"/>
          </p:cNvSpPr>
          <p:nvPr>
            <p:ph sz="half" idx="2"/>
          </p:nvPr>
        </p:nvSpPr>
        <p:spPr/>
        <p:txBody>
          <a:bodyPr/>
          <a:lstStyle/>
          <a:p>
            <a:r>
              <a:rPr lang="en-US" dirty="0"/>
              <a:t>But are the hospitalizations in fact </a:t>
            </a:r>
            <a:r>
              <a:rPr lang="en-US" i="1" dirty="0"/>
              <a:t>preventable</a:t>
            </a:r>
            <a:r>
              <a:rPr lang="en-US" dirty="0"/>
              <a:t>?</a:t>
            </a:r>
          </a:p>
          <a:p>
            <a:pPr lvl="1"/>
            <a:r>
              <a:rPr lang="en-US" dirty="0"/>
              <a:t>We don’t—for either score.</a:t>
            </a:r>
          </a:p>
          <a:p>
            <a:r>
              <a:rPr lang="en-US" dirty="0"/>
              <a:t>Even if RF predictions are comparable to ACGs overall, it may be that RF is great for Group Practice (HMO) enrollees, but not Contracted Network enrollees (where we are much more like an insurance co.).</a:t>
            </a:r>
          </a:p>
        </p:txBody>
      </p:sp>
    </p:spTree>
    <p:extLst>
      <p:ext uri="{BB962C8B-B14F-4D97-AF65-F5344CB8AC3E}">
        <p14:creationId xmlns:p14="http://schemas.microsoft.com/office/powerpoint/2010/main" val="35198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C212-A423-49D2-99A2-0CFFB9139CF3}"/>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3E2DE287-CB92-4B45-90F1-E8D2F1F543B5}"/>
              </a:ext>
            </a:extLst>
          </p:cNvPr>
          <p:cNvSpPr>
            <a:spLocks noGrp="1"/>
          </p:cNvSpPr>
          <p:nvPr>
            <p:ph idx="1"/>
          </p:nvPr>
        </p:nvSpPr>
        <p:spPr/>
        <p:txBody>
          <a:bodyPr>
            <a:normAutofit/>
          </a:bodyPr>
          <a:lstStyle/>
          <a:p>
            <a:r>
              <a:rPr lang="en-US" dirty="0"/>
              <a:t>Switch to ingredient-level </a:t>
            </a:r>
            <a:r>
              <a:rPr lang="en-US" dirty="0" err="1"/>
              <a:t>RxCUIs</a:t>
            </a:r>
            <a:r>
              <a:rPr lang="en-US" dirty="0"/>
              <a:t> (from semantic drug).</a:t>
            </a:r>
          </a:p>
          <a:p>
            <a:r>
              <a:rPr lang="en-US" dirty="0"/>
              <a:t>Switch to lower-latency data for dx/</a:t>
            </a:r>
            <a:r>
              <a:rPr lang="en-US" dirty="0" err="1"/>
              <a:t>px</a:t>
            </a:r>
            <a:r>
              <a:rPr lang="en-US" dirty="0"/>
              <a:t> (other sources are already daily).</a:t>
            </a:r>
          </a:p>
          <a:p>
            <a:r>
              <a:rPr lang="en-US" dirty="0"/>
              <a:t>Try additional classifiers.</a:t>
            </a:r>
          </a:p>
          <a:p>
            <a:r>
              <a:rPr lang="en-US" dirty="0"/>
              <a:t>Investigate which particular features are important/actually used by the RF—narrow in on just the features that are predictive.</a:t>
            </a:r>
          </a:p>
          <a:p>
            <a:r>
              <a:rPr lang="en-US" dirty="0"/>
              <a:t>Expand population, either to additional diseases, or to the general population.</a:t>
            </a:r>
          </a:p>
          <a:p>
            <a:r>
              <a:rPr lang="en-US" dirty="0"/>
              <a:t>Try to enhance predicted outcome by factoring in (somehow?) Care Managers’ ratings of how useful they thought they were to improving a patient’s life.</a:t>
            </a:r>
          </a:p>
        </p:txBody>
      </p:sp>
    </p:spTree>
    <p:extLst>
      <p:ext uri="{BB962C8B-B14F-4D97-AF65-F5344CB8AC3E}">
        <p14:creationId xmlns:p14="http://schemas.microsoft.com/office/powerpoint/2010/main" val="3441954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8EE7F1-036D-4EB9-B7A0-574C48CAE735}"/>
              </a:ext>
            </a:extLst>
          </p:cNvPr>
          <p:cNvSpPr>
            <a:spLocks noGrp="1"/>
          </p:cNvSpPr>
          <p:nvPr>
            <p:ph type="title"/>
          </p:nvPr>
        </p:nvSpPr>
        <p:spPr/>
        <p:txBody>
          <a:bodyPr/>
          <a:lstStyle/>
          <a:p>
            <a:r>
              <a:rPr lang="en-US" dirty="0"/>
              <a:t>Thanks!</a:t>
            </a:r>
          </a:p>
        </p:txBody>
      </p:sp>
      <p:sp>
        <p:nvSpPr>
          <p:cNvPr id="5" name="Text Placeholder 4">
            <a:extLst>
              <a:ext uri="{FF2B5EF4-FFF2-40B4-BE49-F238E27FC236}">
                <a16:creationId xmlns:a16="http://schemas.microsoft.com/office/drawing/2014/main" id="{2C38CAA3-3E33-4096-BACA-0B54C9CFEE1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510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9877-F335-44B9-89D3-6D20ED0EFF5F}"/>
              </a:ext>
            </a:extLst>
          </p:cNvPr>
          <p:cNvSpPr>
            <a:spLocks noGrp="1"/>
          </p:cNvSpPr>
          <p:nvPr>
            <p:ph type="title"/>
          </p:nvPr>
        </p:nvSpPr>
        <p:spPr/>
        <p:txBody>
          <a:bodyPr/>
          <a:lstStyle/>
          <a:p>
            <a:r>
              <a:rPr lang="en-US" dirty="0"/>
              <a:t>Context: Learning Health</a:t>
            </a:r>
          </a:p>
        </p:txBody>
      </p:sp>
      <p:sp>
        <p:nvSpPr>
          <p:cNvPr id="3" name="Content Placeholder 2">
            <a:extLst>
              <a:ext uri="{FF2B5EF4-FFF2-40B4-BE49-F238E27FC236}">
                <a16:creationId xmlns:a16="http://schemas.microsoft.com/office/drawing/2014/main" id="{E15AD907-B87D-4DDE-9C94-3376EF729460}"/>
              </a:ext>
            </a:extLst>
          </p:cNvPr>
          <p:cNvSpPr>
            <a:spLocks noGrp="1"/>
          </p:cNvSpPr>
          <p:nvPr>
            <p:ph idx="1"/>
          </p:nvPr>
        </p:nvSpPr>
        <p:spPr/>
        <p:txBody>
          <a:bodyPr/>
          <a:lstStyle/>
          <a:p>
            <a:r>
              <a:rPr lang="en-US" dirty="0"/>
              <a:t>The Learning Health System initiative is an explicit partnership between Research and Care Delivery aimed at cutting out the middle layers of the Research </a:t>
            </a:r>
            <a:r>
              <a:rPr lang="en-US" dirty="0">
                <a:sym typeface="Wingdings" panose="05000000000000000000" pitchFamily="2" charset="2"/>
              </a:rPr>
              <a:t> Dissemination  Practice cycle.</a:t>
            </a:r>
          </a:p>
          <a:p>
            <a:pPr lvl="1"/>
            <a:r>
              <a:rPr lang="en-US" dirty="0">
                <a:sym typeface="Wingdings" panose="05000000000000000000" pitchFamily="2" charset="2"/>
              </a:rPr>
              <a:t>Is Not Research</a:t>
            </a:r>
          </a:p>
          <a:p>
            <a:pPr lvl="1"/>
            <a:r>
              <a:rPr lang="en-US" dirty="0">
                <a:sym typeface="Wingdings" panose="05000000000000000000" pitchFamily="2" charset="2"/>
              </a:rPr>
              <a:t>Aims at leveraging data to optimize care delivery</a:t>
            </a:r>
          </a:p>
          <a:p>
            <a:pPr lvl="1"/>
            <a:r>
              <a:rPr lang="en-US" dirty="0">
                <a:sym typeface="Wingdings" panose="05000000000000000000" pitchFamily="2" charset="2"/>
              </a:rPr>
              <a:t>Multi-Pronged approach</a:t>
            </a:r>
          </a:p>
          <a:p>
            <a:pPr lvl="2"/>
            <a:r>
              <a:rPr lang="en-US" dirty="0">
                <a:sym typeface="Wingdings" panose="05000000000000000000" pitchFamily="2" charset="2"/>
              </a:rPr>
              <a:t>So many prongs!</a:t>
            </a:r>
          </a:p>
          <a:p>
            <a:pPr lvl="2"/>
            <a:r>
              <a:rPr lang="en-US" dirty="0"/>
              <a:t>Medication Assisted Treatment for Opiate Use Disorder</a:t>
            </a:r>
          </a:p>
          <a:p>
            <a:pPr lvl="2"/>
            <a:r>
              <a:rPr lang="en-US" dirty="0"/>
              <a:t>Care Management</a:t>
            </a:r>
          </a:p>
          <a:p>
            <a:r>
              <a:rPr lang="en-US" dirty="0"/>
              <a:t>Care Management “ensures patients receive timely and appropriate care and supports utilization management activities.”</a:t>
            </a:r>
          </a:p>
          <a:p>
            <a:pPr lvl="1"/>
            <a:r>
              <a:rPr lang="en-US" dirty="0"/>
              <a:t>KP Goal: reduce inpatient admissions by 2%</a:t>
            </a:r>
          </a:p>
        </p:txBody>
      </p:sp>
    </p:spTree>
    <p:extLst>
      <p:ext uri="{BB962C8B-B14F-4D97-AF65-F5344CB8AC3E}">
        <p14:creationId xmlns:p14="http://schemas.microsoft.com/office/powerpoint/2010/main" val="293419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A screenshot of a computer&#10;&#10;Description generated with high confidence">
            <a:extLst>
              <a:ext uri="{FF2B5EF4-FFF2-40B4-BE49-F238E27FC236}">
                <a16:creationId xmlns:a16="http://schemas.microsoft.com/office/drawing/2014/main" id="{CF79ED03-1C52-4D04-B61B-F3851525E67E}"/>
              </a:ext>
            </a:extLst>
          </p:cNvPr>
          <p:cNvPicPr>
            <a:picLocks noGrp="1" noChangeAspect="1"/>
          </p:cNvPicPr>
          <p:nvPr>
            <p:ph idx="1"/>
          </p:nvPr>
        </p:nvPicPr>
        <p:blipFill rotWithShape="1">
          <a:blip r:embed="rId3"/>
          <a:srcRect t="1975" b="7412"/>
          <a:stretch/>
        </p:blipFill>
        <p:spPr>
          <a:xfrm>
            <a:off x="1100667" y="746765"/>
            <a:ext cx="9548706" cy="5364470"/>
          </a:xfrm>
          <a:prstGeom prst="rect">
            <a:avLst/>
          </a:prstGeom>
        </p:spPr>
      </p:pic>
    </p:spTree>
    <p:extLst>
      <p:ext uri="{BB962C8B-B14F-4D97-AF65-F5344CB8AC3E}">
        <p14:creationId xmlns:p14="http://schemas.microsoft.com/office/powerpoint/2010/main" val="2831399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489EE3-EA8C-466F-9A2E-C6A21073D75C}"/>
              </a:ext>
            </a:extLst>
          </p:cNvPr>
          <p:cNvSpPr>
            <a:spLocks noGrp="1"/>
          </p:cNvSpPr>
          <p:nvPr>
            <p:ph type="title"/>
          </p:nvPr>
        </p:nvSpPr>
        <p:spPr>
          <a:xfrm>
            <a:off x="643831" y="640080"/>
            <a:ext cx="3690425" cy="1325562"/>
          </a:xfrm>
        </p:spPr>
        <p:txBody>
          <a:bodyPr>
            <a:normAutofit/>
          </a:bodyPr>
          <a:lstStyle/>
          <a:p>
            <a:r>
              <a:rPr lang="en-US" sz="3200"/>
              <a:t>Bonus: What is a Random Forest?</a:t>
            </a:r>
          </a:p>
        </p:txBody>
      </p:sp>
      <p:sp>
        <p:nvSpPr>
          <p:cNvPr id="5" name="Content Placeholder 4">
            <a:extLst>
              <a:ext uri="{FF2B5EF4-FFF2-40B4-BE49-F238E27FC236}">
                <a16:creationId xmlns:a16="http://schemas.microsoft.com/office/drawing/2014/main" id="{F272AF23-ECCD-40F4-B32B-C282ED3E4534}"/>
              </a:ext>
            </a:extLst>
          </p:cNvPr>
          <p:cNvSpPr>
            <a:spLocks noGrp="1"/>
          </p:cNvSpPr>
          <p:nvPr>
            <p:ph idx="1"/>
          </p:nvPr>
        </p:nvSpPr>
        <p:spPr>
          <a:xfrm>
            <a:off x="643831" y="1936954"/>
            <a:ext cx="3690425" cy="4200997"/>
          </a:xfrm>
        </p:spPr>
        <p:txBody>
          <a:bodyPr>
            <a:normAutofit lnSpcReduction="10000"/>
          </a:bodyPr>
          <a:lstStyle/>
          <a:p>
            <a:r>
              <a:rPr lang="en-US" sz="1600" dirty="0"/>
              <a:t>A Classification Tree is a simple method for making a decision.</a:t>
            </a:r>
          </a:p>
          <a:p>
            <a:r>
              <a:rPr lang="en-US" sz="1600" dirty="0"/>
              <a:t>A Random Forest:</a:t>
            </a:r>
          </a:p>
          <a:p>
            <a:pPr lvl="1"/>
            <a:r>
              <a:rPr lang="en-US" sz="1400" dirty="0"/>
              <a:t>Creates B different bootstrapped samples from the input training data.</a:t>
            </a:r>
          </a:p>
          <a:p>
            <a:pPr lvl="1"/>
            <a:r>
              <a:rPr lang="en-US" sz="1400" dirty="0"/>
              <a:t>Creates a classification tree for each one.*</a:t>
            </a:r>
          </a:p>
          <a:p>
            <a:pPr lvl="1"/>
            <a:r>
              <a:rPr lang="en-US" sz="1400" dirty="0"/>
              <a:t>When predicting new data, it gets run through </a:t>
            </a:r>
            <a:r>
              <a:rPr lang="en-US" sz="1400" i="1" dirty="0"/>
              <a:t>every one of the B bootstrap-generated trees</a:t>
            </a:r>
            <a:r>
              <a:rPr lang="en-US" sz="1400" dirty="0"/>
              <a:t>.</a:t>
            </a:r>
          </a:p>
          <a:p>
            <a:pPr lvl="1"/>
            <a:r>
              <a:rPr lang="en-US" sz="1400" dirty="0"/>
              <a:t>The prediction becomes the classification reported by the majority of trees in the forest.</a:t>
            </a:r>
          </a:p>
          <a:p>
            <a:pPr marL="169863" indent="-169863">
              <a:buNone/>
            </a:pPr>
            <a:r>
              <a:rPr lang="en-US" sz="1400" dirty="0"/>
              <a:t>* The twist is that at each level of the tree, when choosing a feature to split on, only a random subset of features are considered.</a:t>
            </a:r>
          </a:p>
        </p:txBody>
      </p:sp>
      <p:pic>
        <p:nvPicPr>
          <p:cNvPr id="1026" name="Picture 2" descr="graph">
            <a:extLst>
              <a:ext uri="{FF2B5EF4-FFF2-40B4-BE49-F238E27FC236}">
                <a16:creationId xmlns:a16="http://schemas.microsoft.com/office/drawing/2014/main" id="{7540EB57-59CD-4BB3-87C4-E9CA9E2C4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296" y="730309"/>
            <a:ext cx="6155736" cy="5407643"/>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60694156-B30C-4AE1-9886-0D236EC01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717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9EB8-FCB7-42C4-8746-670A70DB4EBD}"/>
              </a:ext>
            </a:extLst>
          </p:cNvPr>
          <p:cNvSpPr>
            <a:spLocks noGrp="1"/>
          </p:cNvSpPr>
          <p:nvPr>
            <p:ph type="title"/>
          </p:nvPr>
        </p:nvSpPr>
        <p:spPr/>
        <p:txBody>
          <a:bodyPr/>
          <a:lstStyle/>
          <a:p>
            <a:r>
              <a:rPr lang="en-US" dirty="0"/>
              <a:t>Can We Help CM Identify Patients At Risk for Hospitalization?</a:t>
            </a:r>
          </a:p>
        </p:txBody>
      </p:sp>
      <p:sp>
        <p:nvSpPr>
          <p:cNvPr id="3" name="Content Placeholder 2">
            <a:extLst>
              <a:ext uri="{FF2B5EF4-FFF2-40B4-BE49-F238E27FC236}">
                <a16:creationId xmlns:a16="http://schemas.microsoft.com/office/drawing/2014/main" id="{AA949871-999F-42D8-8CB2-A3222032A5FA}"/>
              </a:ext>
            </a:extLst>
          </p:cNvPr>
          <p:cNvSpPr>
            <a:spLocks noGrp="1"/>
          </p:cNvSpPr>
          <p:nvPr>
            <p:ph idx="1"/>
          </p:nvPr>
        </p:nvSpPr>
        <p:spPr/>
        <p:txBody>
          <a:bodyPr/>
          <a:lstStyle/>
          <a:p>
            <a:r>
              <a:rPr lang="en-US" dirty="0"/>
              <a:t>LHS Decided to zero in on: </a:t>
            </a:r>
          </a:p>
          <a:p>
            <a:pPr lvl="1"/>
            <a:r>
              <a:rPr lang="en-US" dirty="0"/>
              <a:t>The Complex Case Management program</a:t>
            </a:r>
          </a:p>
          <a:p>
            <a:pPr lvl="1"/>
            <a:r>
              <a:rPr lang="en-US" dirty="0"/>
              <a:t>Patients with Diabetes, Congestive Heart Failure, or Kidney Disease</a:t>
            </a:r>
          </a:p>
          <a:p>
            <a:r>
              <a:rPr lang="en-US" dirty="0"/>
              <a:t>The Usual Suspect: Johns Hopkins’ Adjusted Clinical Groups (ACGs)</a:t>
            </a:r>
          </a:p>
          <a:p>
            <a:pPr lvl="1"/>
            <a:r>
              <a:rPr lang="en-US" dirty="0"/>
              <a:t>Produces many useful stats, indices and scores, including especially two assessments of inpatient risk.</a:t>
            </a:r>
          </a:p>
          <a:p>
            <a:pPr lvl="1"/>
            <a:r>
              <a:rPr lang="en-US" dirty="0"/>
              <a:t>Task 1 was figuring out how predictive ACG’s 12-month risk of hospitalization index is in our population.</a:t>
            </a:r>
          </a:p>
          <a:p>
            <a:pPr lvl="1"/>
            <a:r>
              <a:rPr lang="en-US" dirty="0"/>
              <a:t>Much wrangling of data.</a:t>
            </a:r>
          </a:p>
          <a:p>
            <a:r>
              <a:rPr lang="en-US" dirty="0"/>
              <a:t>Side Quest: Can I learn enough Python to use it to come up with a competing (or complementary?) predictor?</a:t>
            </a:r>
          </a:p>
          <a:p>
            <a:pPr lvl="1"/>
            <a:r>
              <a:rPr lang="en-US" dirty="0"/>
              <a:t>Mostly an excuse to dig in to Python &amp; its data science libraries</a:t>
            </a:r>
          </a:p>
          <a:p>
            <a:pPr lvl="1"/>
            <a:r>
              <a:rPr lang="en-US" dirty="0"/>
              <a:t>David Cronkite went above &amp; beyond to help me up the Python &amp; Analytics learning curves—THANK YOU DAVID!</a:t>
            </a:r>
          </a:p>
        </p:txBody>
      </p:sp>
    </p:spTree>
    <p:extLst>
      <p:ext uri="{BB962C8B-B14F-4D97-AF65-F5344CB8AC3E}">
        <p14:creationId xmlns:p14="http://schemas.microsoft.com/office/powerpoint/2010/main" val="129100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3010-31C5-4706-A06C-56B5E54A981D}"/>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84539662-B8B6-4809-AF7A-ADE836BDB68F}"/>
              </a:ext>
            </a:extLst>
          </p:cNvPr>
          <p:cNvSpPr>
            <a:spLocks noGrp="1"/>
          </p:cNvSpPr>
          <p:nvPr>
            <p:ph idx="1"/>
          </p:nvPr>
        </p:nvSpPr>
        <p:spPr/>
        <p:txBody>
          <a:bodyPr/>
          <a:lstStyle/>
          <a:p>
            <a:r>
              <a:rPr lang="en-US" dirty="0"/>
              <a:t>Cohort is everyone in the April 2016 ACG file, who had indication of CHF, Diabetes or Renal disease. N = 70,231</a:t>
            </a:r>
          </a:p>
          <a:p>
            <a:pPr lvl="1"/>
            <a:r>
              <a:rPr lang="en-US" dirty="0"/>
              <a:t>Age/Sex</a:t>
            </a:r>
          </a:p>
          <a:p>
            <a:pPr lvl="1"/>
            <a:r>
              <a:rPr lang="en-US" dirty="0"/>
              <a:t>ACG’s 12-month predictor</a:t>
            </a:r>
          </a:p>
          <a:p>
            <a:pPr lvl="1"/>
            <a:r>
              <a:rPr lang="en-US" dirty="0"/>
              <a:t>Flag for whether the person was hospitalized between May 2016 and April 2017</a:t>
            </a:r>
          </a:p>
          <a:p>
            <a:r>
              <a:rPr lang="en-US" dirty="0"/>
              <a:t>ACG process takes the preceding 12 months worth of claims data as grist for its predictors.</a:t>
            </a:r>
          </a:p>
          <a:p>
            <a:pPr lvl="1"/>
            <a:r>
              <a:rPr lang="en-US" dirty="0"/>
              <a:t>Professional, Institutional, and Pharmacy claims.</a:t>
            </a:r>
          </a:p>
          <a:p>
            <a:pPr lvl="1"/>
            <a:r>
              <a:rPr lang="en-US" dirty="0"/>
              <a:t>But no clinical data.</a:t>
            </a:r>
          </a:p>
          <a:p>
            <a:pPr lvl="1"/>
            <a:r>
              <a:rPr lang="en-US" dirty="0"/>
              <a:t>Marketed at Insurers.</a:t>
            </a:r>
          </a:p>
        </p:txBody>
      </p:sp>
    </p:spTree>
    <p:extLst>
      <p:ext uri="{BB962C8B-B14F-4D97-AF65-F5344CB8AC3E}">
        <p14:creationId xmlns:p14="http://schemas.microsoft.com/office/powerpoint/2010/main" val="341199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5ACA-E87C-4886-A1C9-59C36B6B3B35}"/>
              </a:ext>
            </a:extLst>
          </p:cNvPr>
          <p:cNvSpPr>
            <a:spLocks noGrp="1"/>
          </p:cNvSpPr>
          <p:nvPr>
            <p:ph type="title"/>
          </p:nvPr>
        </p:nvSpPr>
        <p:spPr>
          <a:xfrm>
            <a:off x="1261872" y="365760"/>
            <a:ext cx="9692640" cy="1325562"/>
          </a:xfrm>
        </p:spPr>
        <p:txBody>
          <a:bodyPr>
            <a:normAutofit/>
          </a:bodyPr>
          <a:lstStyle/>
          <a:p>
            <a:r>
              <a:rPr lang="en-US" dirty="0"/>
              <a:t>The Data (</a:t>
            </a:r>
            <a:r>
              <a:rPr lang="en-US" dirty="0" err="1"/>
              <a:t>cont</a:t>
            </a:r>
            <a:r>
              <a:rPr lang="en-US" dirty="0"/>
              <a:t>)</a:t>
            </a:r>
          </a:p>
        </p:txBody>
      </p:sp>
      <p:sp>
        <p:nvSpPr>
          <p:cNvPr id="3" name="Content Placeholder 2">
            <a:extLst>
              <a:ext uri="{FF2B5EF4-FFF2-40B4-BE49-F238E27FC236}">
                <a16:creationId xmlns:a16="http://schemas.microsoft.com/office/drawing/2014/main" id="{041F0A2B-220D-4E58-B0C7-BBA01AFAEB02}"/>
              </a:ext>
            </a:extLst>
          </p:cNvPr>
          <p:cNvSpPr>
            <a:spLocks noGrp="1"/>
          </p:cNvSpPr>
          <p:nvPr>
            <p:ph idx="1"/>
          </p:nvPr>
        </p:nvSpPr>
        <p:spPr>
          <a:xfrm>
            <a:off x="698457" y="1828800"/>
            <a:ext cx="4401509" cy="4351337"/>
          </a:xfrm>
        </p:spPr>
        <p:txBody>
          <a:bodyPr>
            <a:normAutofit/>
          </a:bodyPr>
          <a:lstStyle/>
          <a:p>
            <a:r>
              <a:rPr lang="en-US" dirty="0"/>
              <a:t>As grist for the Python process, I would use the prior </a:t>
            </a:r>
            <a:r>
              <a:rPr lang="en-US" b="1" dirty="0">
                <a:solidFill>
                  <a:srgbClr val="FF0000"/>
                </a:solidFill>
              </a:rPr>
              <a:t>3</a:t>
            </a:r>
            <a:r>
              <a:rPr lang="en-US" dirty="0"/>
              <a:t> months of:</a:t>
            </a:r>
          </a:p>
          <a:p>
            <a:pPr marL="617220" lvl="1" indent="-342900">
              <a:buFont typeface="+mj-lt"/>
              <a:buAutoNum type="arabicPeriod"/>
            </a:pPr>
            <a:r>
              <a:rPr lang="en-US" dirty="0"/>
              <a:t>All pharmacy fills (by RxCUI)</a:t>
            </a:r>
          </a:p>
          <a:p>
            <a:pPr marL="617220" lvl="1" indent="-342900">
              <a:buFont typeface="+mj-lt"/>
              <a:buAutoNum type="arabicPeriod"/>
            </a:pPr>
            <a:r>
              <a:rPr lang="en-US" dirty="0"/>
              <a:t>All dx codes</a:t>
            </a:r>
          </a:p>
          <a:p>
            <a:pPr marL="617220" lvl="1" indent="-342900">
              <a:buFont typeface="+mj-lt"/>
              <a:buAutoNum type="arabicPeriod"/>
            </a:pPr>
            <a:r>
              <a:rPr lang="en-US" dirty="0"/>
              <a:t>All </a:t>
            </a:r>
            <a:r>
              <a:rPr lang="en-US" dirty="0" err="1"/>
              <a:t>px</a:t>
            </a:r>
            <a:r>
              <a:rPr lang="en-US" dirty="0"/>
              <a:t> codes</a:t>
            </a:r>
          </a:p>
          <a:p>
            <a:pPr marL="617220" lvl="1" indent="-342900">
              <a:buFont typeface="+mj-lt"/>
              <a:buAutoNum type="arabicPeriod"/>
            </a:pPr>
            <a:r>
              <a:rPr lang="en-US" dirty="0"/>
              <a:t>All VDW lab tests, including the abnormal indicator</a:t>
            </a:r>
          </a:p>
          <a:p>
            <a:pPr marL="617220" lvl="1" indent="-342900">
              <a:buFont typeface="+mj-lt"/>
              <a:buAutoNum type="arabicPeriod"/>
            </a:pPr>
            <a:r>
              <a:rPr lang="en-US" dirty="0"/>
              <a:t>All BMI measures, categorized</a:t>
            </a:r>
          </a:p>
          <a:p>
            <a:pPr marL="617220" lvl="1" indent="-342900">
              <a:buFont typeface="+mj-lt"/>
              <a:buAutoNum type="arabicPeriod"/>
            </a:pPr>
            <a:r>
              <a:rPr lang="en-US" dirty="0"/>
              <a:t>All blood pressure measures, categorized</a:t>
            </a:r>
          </a:p>
          <a:p>
            <a:r>
              <a:rPr lang="en-US" dirty="0"/>
              <a:t>In the argot of Machine Learning—these are what we used as ‘features’ for the ‘model’.</a:t>
            </a:r>
          </a:p>
        </p:txBody>
      </p:sp>
      <p:graphicFrame>
        <p:nvGraphicFramePr>
          <p:cNvPr id="7" name="Table 6">
            <a:extLst>
              <a:ext uri="{FF2B5EF4-FFF2-40B4-BE49-F238E27FC236}">
                <a16:creationId xmlns:a16="http://schemas.microsoft.com/office/drawing/2014/main" id="{D001CF97-3853-4FF2-A76D-CAFA76AAA4FD}"/>
              </a:ext>
            </a:extLst>
          </p:cNvPr>
          <p:cNvGraphicFramePr>
            <a:graphicFrameLocks noGrp="1"/>
          </p:cNvGraphicFramePr>
          <p:nvPr>
            <p:extLst>
              <p:ext uri="{D42A27DB-BD31-4B8C-83A1-F6EECF244321}">
                <p14:modId xmlns:p14="http://schemas.microsoft.com/office/powerpoint/2010/main" val="2673309256"/>
              </p:ext>
            </p:extLst>
          </p:nvPr>
        </p:nvGraphicFramePr>
        <p:xfrm>
          <a:off x="5099967" y="1920657"/>
          <a:ext cx="5803321" cy="2561593"/>
        </p:xfrm>
        <a:graphic>
          <a:graphicData uri="http://schemas.openxmlformats.org/drawingml/2006/table">
            <a:tbl>
              <a:tblPr firstRow="1" firstCol="1" bandRow="1">
                <a:tableStyleId>{5202B0CA-FC54-4496-8BCA-5EF66A818D29}</a:tableStyleId>
              </a:tblPr>
              <a:tblGrid>
                <a:gridCol w="665274">
                  <a:extLst>
                    <a:ext uri="{9D8B030D-6E8A-4147-A177-3AD203B41FA5}">
                      <a16:colId xmlns:a16="http://schemas.microsoft.com/office/drawing/2014/main" val="2134967052"/>
                    </a:ext>
                  </a:extLst>
                </a:gridCol>
                <a:gridCol w="735948">
                  <a:extLst>
                    <a:ext uri="{9D8B030D-6E8A-4147-A177-3AD203B41FA5}">
                      <a16:colId xmlns:a16="http://schemas.microsoft.com/office/drawing/2014/main" val="3020824888"/>
                    </a:ext>
                  </a:extLst>
                </a:gridCol>
                <a:gridCol w="883773">
                  <a:extLst>
                    <a:ext uri="{9D8B030D-6E8A-4147-A177-3AD203B41FA5}">
                      <a16:colId xmlns:a16="http://schemas.microsoft.com/office/drawing/2014/main" val="2538902778"/>
                    </a:ext>
                  </a:extLst>
                </a:gridCol>
                <a:gridCol w="802239">
                  <a:extLst>
                    <a:ext uri="{9D8B030D-6E8A-4147-A177-3AD203B41FA5}">
                      <a16:colId xmlns:a16="http://schemas.microsoft.com/office/drawing/2014/main" val="2544409034"/>
                    </a:ext>
                  </a:extLst>
                </a:gridCol>
                <a:gridCol w="631136">
                  <a:extLst>
                    <a:ext uri="{9D8B030D-6E8A-4147-A177-3AD203B41FA5}">
                      <a16:colId xmlns:a16="http://schemas.microsoft.com/office/drawing/2014/main" val="594394526"/>
                    </a:ext>
                  </a:extLst>
                </a:gridCol>
                <a:gridCol w="2084951">
                  <a:extLst>
                    <a:ext uri="{9D8B030D-6E8A-4147-A177-3AD203B41FA5}">
                      <a16:colId xmlns:a16="http://schemas.microsoft.com/office/drawing/2014/main" val="319876055"/>
                    </a:ext>
                  </a:extLst>
                </a:gridCol>
              </a:tblGrid>
              <a:tr h="170352">
                <a:tc>
                  <a:txBody>
                    <a:bodyPr/>
                    <a:lstStyle/>
                    <a:p>
                      <a:pPr marL="0" marR="0">
                        <a:lnSpc>
                          <a:spcPct val="107000"/>
                        </a:lnSpc>
                        <a:spcBef>
                          <a:spcPts val="0"/>
                        </a:spcBef>
                        <a:spcAft>
                          <a:spcPts val="0"/>
                        </a:spcAft>
                      </a:pPr>
                      <a:r>
                        <a:rPr lang="en-US" sz="1200">
                          <a:effectLst/>
                        </a:rPr>
                        <a:t>Person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a:effectLst/>
                        </a:rPr>
                        <a:t>Date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dirty="0">
                          <a:effectLst/>
                        </a:rPr>
                        <a:t>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dirty="0">
                          <a:effectLst/>
                        </a:rPr>
                        <a:t>Code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a:effectLst/>
                        </a:rPr>
                        <a:t>Result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a:effectLst/>
                        </a:rPr>
                        <a:t>Comments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82871700"/>
                  </a:ext>
                </a:extLst>
              </a:tr>
              <a:tr h="326701">
                <a:tc>
                  <a:txBody>
                    <a:bodyPr/>
                    <a:lstStyle/>
                    <a:p>
                      <a:pPr marL="0" marR="0">
                        <a:lnSpc>
                          <a:spcPct val="107000"/>
                        </a:lnSpc>
                        <a:spcBef>
                          <a:spcPts val="0"/>
                        </a:spcBef>
                        <a:spcAft>
                          <a:spcPts val="0"/>
                        </a:spcAft>
                      </a:pPr>
                      <a:r>
                        <a:rPr lang="en-US" sz="1200">
                          <a:effectLst/>
                        </a:rPr>
                        <a:t>Patty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::DOB::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agegender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dirty="0">
                          <a:effectLst/>
                        </a:rPr>
                        <a:t>60to64_F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18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1200">
                          <a:effectLst/>
                        </a:rPr>
                        <a:t>Woman between ages of 60 &amp; 64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951577775"/>
                  </a:ext>
                </a:extLst>
              </a:tr>
              <a:tr h="326701">
                <a:tc>
                  <a:txBody>
                    <a:bodyPr/>
                    <a:lstStyle/>
                    <a:p>
                      <a:pPr marL="0" marR="0">
                        <a:lnSpc>
                          <a:spcPct val="107000"/>
                        </a:lnSpc>
                        <a:spcBef>
                          <a:spcPts val="0"/>
                        </a:spcBef>
                        <a:spcAft>
                          <a:spcPts val="0"/>
                        </a:spcAft>
                      </a:pPr>
                      <a:r>
                        <a:rPr lang="en-US" sz="1200">
                          <a:effectLst/>
                        </a:rPr>
                        <a:t>Patty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5/3/2016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lab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PT:NL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a:effectLst/>
                        </a:rPr>
                        <a:t>Prothrombin time: normal range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700341389"/>
                  </a:ext>
                </a:extLst>
              </a:tr>
              <a:tr h="326701">
                <a:tc>
                  <a:txBody>
                    <a:bodyPr/>
                    <a:lstStyle/>
                    <a:p>
                      <a:pPr marL="0" marR="0">
                        <a:lnSpc>
                          <a:spcPct val="107000"/>
                        </a:lnSpc>
                        <a:spcBef>
                          <a:spcPts val="0"/>
                        </a:spcBef>
                        <a:spcAft>
                          <a:spcPts val="0"/>
                        </a:spcAft>
                      </a:pPr>
                      <a:r>
                        <a:rPr lang="en-US" sz="1200">
                          <a:effectLst/>
                        </a:rPr>
                        <a:t>Patty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5/3/2016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lab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INR:NL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a:effectLst/>
                        </a:rPr>
                        <a:t>International ratio: normal range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2887590341"/>
                  </a:ext>
                </a:extLst>
              </a:tr>
              <a:tr h="170352">
                <a:tc>
                  <a:txBody>
                    <a:bodyPr/>
                    <a:lstStyle/>
                    <a:p>
                      <a:pPr marL="0" marR="0">
                        <a:lnSpc>
                          <a:spcPct val="107000"/>
                        </a:lnSpc>
                        <a:spcBef>
                          <a:spcPts val="0"/>
                        </a:spcBef>
                        <a:spcAft>
                          <a:spcPts val="0"/>
                        </a:spcAft>
                      </a:pPr>
                      <a:r>
                        <a:rPr lang="en-US" sz="1200">
                          <a:effectLst/>
                        </a:rPr>
                        <a:t>Patty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5/3/2016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dirty="0" err="1">
                          <a:effectLst/>
                        </a:rPr>
                        <a:t>bp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high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130/76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a:effectLst/>
                        </a:rPr>
                        <a:t>Blood pressure: high category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03431597"/>
                  </a:ext>
                </a:extLst>
              </a:tr>
              <a:tr h="170352">
                <a:tc>
                  <a:txBody>
                    <a:bodyPr/>
                    <a:lstStyle/>
                    <a:p>
                      <a:pPr marL="0" marR="0">
                        <a:lnSpc>
                          <a:spcPct val="107000"/>
                        </a:lnSpc>
                        <a:spcBef>
                          <a:spcPts val="0"/>
                        </a:spcBef>
                        <a:spcAft>
                          <a:spcPts val="0"/>
                        </a:spcAft>
                      </a:pPr>
                      <a:r>
                        <a:rPr lang="en-US" sz="1200">
                          <a:effectLst/>
                        </a:rPr>
                        <a:t>Patty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6/8/2016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dirty="0">
                          <a:effectLst/>
                        </a:rPr>
                        <a:t>Rx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310429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18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1200">
                          <a:effectLst/>
                        </a:rPr>
                        <a:t>Furosemide 20mg tab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208940887"/>
                  </a:ext>
                </a:extLst>
              </a:tr>
              <a:tr h="326701">
                <a:tc>
                  <a:txBody>
                    <a:bodyPr/>
                    <a:lstStyle/>
                    <a:p>
                      <a:pPr marL="0" marR="0">
                        <a:lnSpc>
                          <a:spcPct val="107000"/>
                        </a:lnSpc>
                        <a:spcBef>
                          <a:spcPts val="0"/>
                        </a:spcBef>
                        <a:spcAft>
                          <a:spcPts val="0"/>
                        </a:spcAft>
                      </a:pPr>
                      <a:r>
                        <a:rPr lang="en-US" sz="1200">
                          <a:effectLst/>
                        </a:rPr>
                        <a:t>Patty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6/8/2016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dirty="0" err="1">
                          <a:effectLst/>
                        </a:rPr>
                        <a:t>Dx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Z85.820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18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1200" dirty="0">
                          <a:effectLst/>
                        </a:rPr>
                        <a:t>Personal history of malignant melanoma of skin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799789667"/>
                  </a:ext>
                </a:extLst>
              </a:tr>
            </a:tbl>
          </a:graphicData>
        </a:graphic>
      </p:graphicFrame>
      <p:sp>
        <p:nvSpPr>
          <p:cNvPr id="5" name="Content Placeholder 2">
            <a:extLst>
              <a:ext uri="{FF2B5EF4-FFF2-40B4-BE49-F238E27FC236}">
                <a16:creationId xmlns:a16="http://schemas.microsoft.com/office/drawing/2014/main" id="{48985C48-E533-481D-868C-8EE8FD89874E}"/>
              </a:ext>
            </a:extLst>
          </p:cNvPr>
          <p:cNvSpPr txBox="1">
            <a:spLocks/>
          </p:cNvSpPr>
          <p:nvPr/>
        </p:nvSpPr>
        <p:spPr>
          <a:xfrm>
            <a:off x="6908800" y="4711585"/>
            <a:ext cx="3084899" cy="146855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a:t># features/person: </a:t>
            </a:r>
          </a:p>
          <a:p>
            <a:pPr marL="274320" lvl="1" indent="0">
              <a:buNone/>
            </a:pPr>
            <a:r>
              <a:rPr lang="en-US" dirty="0"/>
              <a:t>Median:31 </a:t>
            </a:r>
          </a:p>
          <a:p>
            <a:pPr marL="274320" lvl="1" indent="0">
              <a:buNone/>
            </a:pPr>
            <a:r>
              <a:rPr lang="en-US" dirty="0"/>
              <a:t>IQR:55</a:t>
            </a:r>
          </a:p>
        </p:txBody>
      </p:sp>
    </p:spTree>
    <p:extLst>
      <p:ext uri="{BB962C8B-B14F-4D97-AF65-F5344CB8AC3E}">
        <p14:creationId xmlns:p14="http://schemas.microsoft.com/office/powerpoint/2010/main" val="285832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423D-35D5-4DCF-A24F-1BDD488A2CB0}"/>
              </a:ext>
            </a:extLst>
          </p:cNvPr>
          <p:cNvSpPr>
            <a:spLocks noGrp="1"/>
          </p:cNvSpPr>
          <p:nvPr>
            <p:ph type="title"/>
          </p:nvPr>
        </p:nvSpPr>
        <p:spPr/>
        <p:txBody>
          <a:bodyPr/>
          <a:lstStyle/>
          <a:p>
            <a:r>
              <a:rPr lang="en-US" dirty="0"/>
              <a:t>ML </a:t>
            </a:r>
            <a:r>
              <a:rPr lang="en-US" dirty="0" err="1"/>
              <a:t>Boogyman</a:t>
            </a:r>
            <a:r>
              <a:rPr lang="en-US" dirty="0"/>
              <a:t>: Overfitting</a:t>
            </a:r>
          </a:p>
        </p:txBody>
      </p:sp>
      <p:sp>
        <p:nvSpPr>
          <p:cNvPr id="3" name="Content Placeholder 2">
            <a:extLst>
              <a:ext uri="{FF2B5EF4-FFF2-40B4-BE49-F238E27FC236}">
                <a16:creationId xmlns:a16="http://schemas.microsoft.com/office/drawing/2014/main" id="{36251271-0D72-45EB-8C78-7E218D6AEDC7}"/>
              </a:ext>
            </a:extLst>
          </p:cNvPr>
          <p:cNvSpPr>
            <a:spLocks noGrp="1"/>
          </p:cNvSpPr>
          <p:nvPr>
            <p:ph idx="1"/>
          </p:nvPr>
        </p:nvSpPr>
        <p:spPr/>
        <p:txBody>
          <a:bodyPr>
            <a:normAutofit/>
          </a:bodyPr>
          <a:lstStyle/>
          <a:p>
            <a:r>
              <a:rPr lang="en-US" dirty="0"/>
              <a:t>Even when you know what you’re doing, there’s a ton of iterating in this work.</a:t>
            </a:r>
          </a:p>
          <a:p>
            <a:pPr lvl="1"/>
            <a:r>
              <a:rPr lang="en-US" dirty="0"/>
              <a:t>Parameter tweaking</a:t>
            </a:r>
          </a:p>
          <a:p>
            <a:pPr lvl="1"/>
            <a:r>
              <a:rPr lang="en-US" dirty="0"/>
              <a:t>Feature engineering</a:t>
            </a:r>
          </a:p>
          <a:p>
            <a:r>
              <a:rPr lang="en-US" dirty="0"/>
              <a:t>This poses the risk that you will torture your models until they essentially “memorize” your training data.</a:t>
            </a:r>
          </a:p>
          <a:p>
            <a:pPr lvl="1"/>
            <a:r>
              <a:rPr lang="en-US" dirty="0"/>
              <a:t>Which makes for excellent stats &amp; demos—on your training data.</a:t>
            </a:r>
          </a:p>
          <a:p>
            <a:pPr lvl="1"/>
            <a:r>
              <a:rPr lang="en-US" dirty="0"/>
              <a:t>Which you already know the answers for.</a:t>
            </a:r>
          </a:p>
          <a:p>
            <a:r>
              <a:rPr lang="en-US" dirty="0"/>
              <a:t>In the olden days, you’d have to be </a:t>
            </a:r>
            <a:r>
              <a:rPr lang="en-US" b="1" dirty="0"/>
              <a:t>very</a:t>
            </a:r>
            <a:r>
              <a:rPr lang="en-US" dirty="0"/>
              <a:t> stingy with the amount of iterating you could do and still rely on the logic of hypothesis testing to make the argument that your results should generalize to new samples.</a:t>
            </a:r>
          </a:p>
          <a:p>
            <a:r>
              <a:rPr lang="en-US" dirty="0"/>
              <a:t>But nowadays we’re data rich! Just hold some data back to test generalization empirically.</a:t>
            </a:r>
          </a:p>
        </p:txBody>
      </p:sp>
    </p:spTree>
    <p:extLst>
      <p:ext uri="{BB962C8B-B14F-4D97-AF65-F5344CB8AC3E}">
        <p14:creationId xmlns:p14="http://schemas.microsoft.com/office/powerpoint/2010/main" val="331692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BE94C9F-7386-4918-8F26-EBC82B6B7373}"/>
              </a:ext>
            </a:extLst>
          </p:cNvPr>
          <p:cNvPicPr>
            <a:picLocks noChangeAspect="1"/>
          </p:cNvPicPr>
          <p:nvPr/>
        </p:nvPicPr>
        <p:blipFill>
          <a:blip r:embed="rId3"/>
          <a:stretch>
            <a:fillRect/>
          </a:stretch>
        </p:blipFill>
        <p:spPr>
          <a:xfrm>
            <a:off x="924375" y="654962"/>
            <a:ext cx="6616823" cy="5541588"/>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189F2-2F76-4A2D-A57D-B07DF44FFFCC}"/>
              </a:ext>
            </a:extLst>
          </p:cNvPr>
          <p:cNvSpPr>
            <a:spLocks noGrp="1"/>
          </p:cNvSpPr>
          <p:nvPr>
            <p:ph type="title"/>
          </p:nvPr>
        </p:nvSpPr>
        <p:spPr>
          <a:xfrm>
            <a:off x="8174182" y="758952"/>
            <a:ext cx="3860800" cy="4041648"/>
          </a:xfrm>
        </p:spPr>
        <p:txBody>
          <a:bodyPr vert="horz" lIns="91440" tIns="45720" rIns="91440" bIns="45720" rtlCol="0" anchor="b">
            <a:normAutofit/>
          </a:bodyPr>
          <a:lstStyle/>
          <a:p>
            <a:pPr>
              <a:lnSpc>
                <a:spcPct val="85000"/>
              </a:lnSpc>
            </a:pPr>
            <a:r>
              <a:rPr lang="en-US" dirty="0">
                <a:solidFill>
                  <a:srgbClr val="FFFFFF"/>
                </a:solidFill>
              </a:rPr>
              <a:t>Solution: Divide into Development and Validation Portions</a:t>
            </a:r>
          </a:p>
        </p:txBody>
      </p:sp>
    </p:spTree>
    <p:extLst>
      <p:ext uri="{BB962C8B-B14F-4D97-AF65-F5344CB8AC3E}">
        <p14:creationId xmlns:p14="http://schemas.microsoft.com/office/powerpoint/2010/main" val="121148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D9B6-BAC2-437F-8ECD-94C19EE6DA5F}"/>
              </a:ext>
            </a:extLst>
          </p:cNvPr>
          <p:cNvSpPr>
            <a:spLocks noGrp="1"/>
          </p:cNvSpPr>
          <p:nvPr>
            <p:ph type="title"/>
          </p:nvPr>
        </p:nvSpPr>
        <p:spPr/>
        <p:txBody>
          <a:bodyPr/>
          <a:lstStyle/>
          <a:p>
            <a:r>
              <a:rPr lang="en-US" dirty="0"/>
              <a:t>Python Time</a:t>
            </a:r>
          </a:p>
        </p:txBody>
      </p:sp>
      <p:sp>
        <p:nvSpPr>
          <p:cNvPr id="3" name="Content Placeholder 2">
            <a:extLst>
              <a:ext uri="{FF2B5EF4-FFF2-40B4-BE49-F238E27FC236}">
                <a16:creationId xmlns:a16="http://schemas.microsoft.com/office/drawing/2014/main" id="{20F4A72E-A71A-4FDB-860C-C19452C6D99D}"/>
              </a:ext>
            </a:extLst>
          </p:cNvPr>
          <p:cNvSpPr>
            <a:spLocks noGrp="1"/>
          </p:cNvSpPr>
          <p:nvPr>
            <p:ph idx="1"/>
          </p:nvPr>
        </p:nvSpPr>
        <p:spPr/>
        <p:txBody>
          <a:bodyPr/>
          <a:lstStyle/>
          <a:p>
            <a:r>
              <a:rPr lang="en-US" dirty="0"/>
              <a:t>For interacting w/SQL Server: </a:t>
            </a:r>
            <a:r>
              <a:rPr lang="en-US" dirty="0" err="1"/>
              <a:t>pyodbc</a:t>
            </a:r>
            <a:endParaRPr lang="en-US" dirty="0"/>
          </a:p>
          <a:p>
            <a:r>
              <a:rPr lang="en-US" dirty="0"/>
              <a:t>For late-in-the-game manipulation: pandas</a:t>
            </a:r>
          </a:p>
          <a:p>
            <a:r>
              <a:rPr lang="en-US" dirty="0"/>
              <a:t>For Machine Learning: </a:t>
            </a:r>
            <a:r>
              <a:rPr lang="en-US" dirty="0" err="1"/>
              <a:t>Scikit</a:t>
            </a:r>
            <a:r>
              <a:rPr lang="en-US" dirty="0"/>
              <a:t>-Learn (</a:t>
            </a:r>
            <a:r>
              <a:rPr lang="en-US" dirty="0" err="1"/>
              <a:t>sklearn</a:t>
            </a:r>
            <a:r>
              <a:rPr lang="en-US" dirty="0"/>
              <a:t>)</a:t>
            </a:r>
          </a:p>
          <a:p>
            <a:pPr lvl="1"/>
            <a:r>
              <a:rPr lang="en-US" dirty="0" err="1"/>
              <a:t>naive_bayes</a:t>
            </a:r>
            <a:endParaRPr lang="en-US" dirty="0"/>
          </a:p>
          <a:p>
            <a:pPr lvl="1"/>
            <a:r>
              <a:rPr lang="en-US" dirty="0" err="1"/>
              <a:t>linear_model</a:t>
            </a:r>
            <a:endParaRPr lang="en-US" dirty="0"/>
          </a:p>
          <a:p>
            <a:pPr lvl="1"/>
            <a:r>
              <a:rPr lang="en-US" dirty="0" err="1"/>
              <a:t>model_selection</a:t>
            </a:r>
            <a:endParaRPr lang="en-US" dirty="0"/>
          </a:p>
          <a:p>
            <a:pPr lvl="1"/>
            <a:r>
              <a:rPr lang="en-US" dirty="0" err="1"/>
              <a:t>discriminant_analysis</a:t>
            </a:r>
            <a:endParaRPr lang="en-US" dirty="0"/>
          </a:p>
          <a:p>
            <a:pPr lvl="1"/>
            <a:r>
              <a:rPr lang="en-US" dirty="0" err="1"/>
              <a:t>svm</a:t>
            </a:r>
            <a:endParaRPr lang="en-US" dirty="0"/>
          </a:p>
          <a:p>
            <a:pPr lvl="1"/>
            <a:r>
              <a:rPr lang="en-US" dirty="0"/>
              <a:t>ensemble</a:t>
            </a:r>
          </a:p>
          <a:p>
            <a:pPr lvl="1"/>
            <a:r>
              <a:rPr lang="en-US" dirty="0"/>
              <a:t>preprocessing</a:t>
            </a:r>
          </a:p>
          <a:p>
            <a:pPr lvl="1"/>
            <a:r>
              <a:rPr lang="en-US" dirty="0"/>
              <a:t>externals</a:t>
            </a:r>
          </a:p>
          <a:p>
            <a:pPr lvl="1"/>
            <a:r>
              <a:rPr lang="en-US" dirty="0"/>
              <a:t>metrics</a:t>
            </a:r>
          </a:p>
          <a:p>
            <a:pPr lvl="1"/>
            <a:endParaRPr lang="en-US" dirty="0"/>
          </a:p>
          <a:p>
            <a:pPr lvl="1"/>
            <a:endParaRPr lang="en-US" dirty="0"/>
          </a:p>
        </p:txBody>
      </p:sp>
    </p:spTree>
    <p:extLst>
      <p:ext uri="{BB962C8B-B14F-4D97-AF65-F5344CB8AC3E}">
        <p14:creationId xmlns:p14="http://schemas.microsoft.com/office/powerpoint/2010/main" val="338687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2A77-B940-4CB2-B125-F010521A823F}"/>
              </a:ext>
            </a:extLst>
          </p:cNvPr>
          <p:cNvSpPr>
            <a:spLocks noGrp="1"/>
          </p:cNvSpPr>
          <p:nvPr>
            <p:ph type="title"/>
          </p:nvPr>
        </p:nvSpPr>
        <p:spPr/>
        <p:txBody>
          <a:bodyPr/>
          <a:lstStyle/>
          <a:p>
            <a:r>
              <a:rPr lang="en-US" dirty="0"/>
              <a:t>Development Process:</a:t>
            </a:r>
          </a:p>
        </p:txBody>
      </p:sp>
      <p:sp>
        <p:nvSpPr>
          <p:cNvPr id="3" name="Content Placeholder 2">
            <a:extLst>
              <a:ext uri="{FF2B5EF4-FFF2-40B4-BE49-F238E27FC236}">
                <a16:creationId xmlns:a16="http://schemas.microsoft.com/office/drawing/2014/main" id="{C672D832-6F41-4047-8E00-67D9D06E266B}"/>
              </a:ext>
            </a:extLst>
          </p:cNvPr>
          <p:cNvSpPr>
            <a:spLocks noGrp="1"/>
          </p:cNvSpPr>
          <p:nvPr>
            <p:ph idx="1"/>
          </p:nvPr>
        </p:nvSpPr>
        <p:spPr/>
        <p:txBody>
          <a:bodyPr/>
          <a:lstStyle/>
          <a:p>
            <a:pPr marL="342900" lvl="0" indent="-342900">
              <a:buFont typeface="+mj-lt"/>
              <a:buAutoNum type="arabicPeriod"/>
            </a:pPr>
            <a:r>
              <a:rPr lang="en-US" dirty="0"/>
              <a:t>Read the development data out of the database.</a:t>
            </a:r>
          </a:p>
          <a:p>
            <a:pPr marL="342900" lvl="0" indent="-342900">
              <a:buFont typeface="+mj-lt"/>
              <a:buAutoNum type="arabicPeriod"/>
            </a:pPr>
            <a:r>
              <a:rPr lang="en-US" dirty="0"/>
              <a:t>Randomly divide it into two-thirds training and one-third test samples (stratified by Hospitalization status).</a:t>
            </a:r>
          </a:p>
          <a:p>
            <a:pPr marL="342900" lvl="0" indent="-342900">
              <a:buFont typeface="+mj-lt"/>
              <a:buAutoNum type="arabicPeriod"/>
            </a:pPr>
            <a:r>
              <a:rPr lang="en-US" dirty="0"/>
              <a:t>Use the training sample to ‘fit’ (train) one or more of the SKL classifiers.</a:t>
            </a:r>
          </a:p>
          <a:p>
            <a:pPr marL="342900" lvl="0" indent="-342900">
              <a:buFont typeface="+mj-lt"/>
              <a:buAutoNum type="arabicPeriod"/>
            </a:pPr>
            <a:r>
              <a:rPr lang="en-US" dirty="0"/>
              <a:t>Use the resulting fitted classifiers to predict the cases from the ‘test’ sample.</a:t>
            </a:r>
          </a:p>
          <a:p>
            <a:pPr marL="342900" lvl="0" indent="-342900">
              <a:buFont typeface="+mj-lt"/>
              <a:buAutoNum type="arabicPeriod"/>
            </a:pPr>
            <a:r>
              <a:rPr lang="en-US" dirty="0"/>
              <a:t>Evaluate performance.</a:t>
            </a:r>
          </a:p>
          <a:p>
            <a:pPr marL="342900" indent="-342900">
              <a:buFont typeface="+mj-lt"/>
              <a:buAutoNum type="arabicPeriod"/>
            </a:pPr>
            <a:r>
              <a:rPr lang="en-US" dirty="0"/>
              <a:t>If performance is unsatisfactory and we can think of something to tweak (features, classifier parameters, etc.) do those tweaks and start back at #1.</a:t>
            </a:r>
          </a:p>
          <a:p>
            <a:endParaRPr lang="en-US" dirty="0"/>
          </a:p>
        </p:txBody>
      </p:sp>
    </p:spTree>
    <p:extLst>
      <p:ext uri="{BB962C8B-B14F-4D97-AF65-F5344CB8AC3E}">
        <p14:creationId xmlns:p14="http://schemas.microsoft.com/office/powerpoint/2010/main" val="348746423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5537</TotalTime>
  <Words>2660</Words>
  <Application>Microsoft Office PowerPoint</Application>
  <PresentationFormat>Widescreen</PresentationFormat>
  <Paragraphs>220</Paragraphs>
  <Slides>21</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Schoolbook</vt:lpstr>
      <vt:lpstr>Consolas</vt:lpstr>
      <vt:lpstr>Times New Roman</vt:lpstr>
      <vt:lpstr>Wingdings</vt:lpstr>
      <vt:lpstr>Wingdings 2</vt:lpstr>
      <vt:lpstr>View</vt:lpstr>
      <vt:lpstr>Data Science Analytics for HMOs</vt:lpstr>
      <vt:lpstr>Context: Learning Health</vt:lpstr>
      <vt:lpstr>Can We Help CM Identify Patients At Risk for Hospitalization?</vt:lpstr>
      <vt:lpstr>The Data</vt:lpstr>
      <vt:lpstr>The Data (cont)</vt:lpstr>
      <vt:lpstr>ML Boogyman: Overfitting</vt:lpstr>
      <vt:lpstr>Solution: Divide into Development and Validation Portions</vt:lpstr>
      <vt:lpstr>Python Time</vt:lpstr>
      <vt:lpstr>Development Process:</vt:lpstr>
      <vt:lpstr>PowerPoint Presentation</vt:lpstr>
      <vt:lpstr>PowerPoint Presentation</vt:lpstr>
      <vt:lpstr>Script Output</vt:lpstr>
      <vt:lpstr>Fortunately, this is a Triage problem</vt:lpstr>
      <vt:lpstr>Final Development Results</vt:lpstr>
      <vt:lpstr>Validation Results</vt:lpstr>
      <vt:lpstr>ENHANCE!</vt:lpstr>
      <vt:lpstr>Conclusions and Caveats</vt:lpstr>
      <vt:lpstr>Future Directions</vt:lpstr>
      <vt:lpstr>Thanks!</vt:lpstr>
      <vt:lpstr>PowerPoint Presentation</vt:lpstr>
      <vt:lpstr>Bonus: What is a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python</dc:title>
  <dc:creator>Pardee, Roy</dc:creator>
  <cp:lastModifiedBy>Roy E. Pardee</cp:lastModifiedBy>
  <cp:revision>91</cp:revision>
  <dcterms:created xsi:type="dcterms:W3CDTF">2018-07-30T19:31:47Z</dcterms:created>
  <dcterms:modified xsi:type="dcterms:W3CDTF">2019-06-28T19:44:02Z</dcterms:modified>
</cp:coreProperties>
</file>