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7"/>
  </p:notesMasterIdLst>
  <p:sldIdLst>
    <p:sldId id="256" r:id="rId8"/>
    <p:sldId id="257" r:id="rId9"/>
    <p:sldId id="258" r:id="rId10"/>
    <p:sldId id="259" r:id="rId11"/>
    <p:sldId id="261" r:id="rId12"/>
    <p:sldId id="260" r:id="rId13"/>
    <p:sldId id="279" r:id="rId14"/>
    <p:sldId id="263" r:id="rId15"/>
    <p:sldId id="264" r:id="rId16"/>
    <p:sldId id="280" r:id="rId17"/>
    <p:sldId id="267" r:id="rId18"/>
    <p:sldId id="270" r:id="rId19"/>
    <p:sldId id="271" r:id="rId20"/>
    <p:sldId id="281" r:id="rId21"/>
    <p:sldId id="275" r:id="rId22"/>
    <p:sldId id="274" r:id="rId23"/>
    <p:sldId id="262" r:id="rId24"/>
    <p:sldId id="277" r:id="rId25"/>
    <p:sldId id="276" r:id="rId26"/>
  </p:sldIdLst>
  <p:sldSz cx="12192000" cy="6858000"/>
  <p:notesSz cx="7315200" cy="96012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ronkite" initials="DC" lastIdx="11" clrIdx="0">
    <p:extLst>
      <p:ext uri="{19B8F6BF-5375-455C-9EA6-DF929625EA0E}">
        <p15:presenceInfo xmlns:p15="http://schemas.microsoft.com/office/powerpoint/2012/main" userId="3f5aa0f423231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91" autoAdjust="0"/>
  </p:normalViewPr>
  <p:slideViewPr>
    <p:cSldViewPr snapToGrid="0">
      <p:cViewPr varScale="1">
        <p:scale>
          <a:sx n="104" d="100"/>
          <a:sy n="104"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870728-32F9-4016-A7F9-3908380B41C6}" type="datetimeFigureOut">
              <a:rPr lang="en-US" smtClean="0"/>
              <a:t>7/8/2019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Your oral abstract presentation is scheduled for</a:t>
            </a:r>
            <a:r>
              <a:rPr lang="en-US" sz="1300" b="1" dirty="0"/>
              <a:t> </a:t>
            </a:r>
            <a:r>
              <a:rPr lang="en-US" sz="1300" dirty="0"/>
              <a:t>a 15-minute talk plus 3-minute Q&amp;A on</a:t>
            </a:r>
            <a:r>
              <a:rPr lang="en-US" sz="1300" b="1" dirty="0"/>
              <a:t> Tuesday, April 9</a:t>
            </a:r>
            <a:r>
              <a:rPr lang="en-US" sz="1300" dirty="0"/>
              <a:t> at</a:t>
            </a:r>
            <a:r>
              <a:rPr lang="en-US" sz="1300" b="1" dirty="0"/>
              <a:t> 8:54:00 AM - 9:12:00 AM</a:t>
            </a:r>
            <a:r>
              <a:rPr lang="en-US" sz="1300" dirty="0"/>
              <a:t>. Please note: following the oral presentations, there will be an 18-minute moderated Q&amp;A session for all session presenters.</a:t>
            </a:r>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programmatic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88533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predictor will pack the head of the line with people who were in fact hospitalized.</a:t>
            </a:r>
          </a:p>
          <a:p>
            <a:endParaRPr lang="en-US" dirty="0"/>
          </a:p>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Couple of lines of particular interest:</a:t>
            </a:r>
          </a:p>
          <a:p>
            <a:pPr marL="241653" indent="-241653" defTabSz="966612">
              <a:buFont typeface="+mj-lt"/>
              <a:buAutoNum type="arabicPeriod"/>
              <a:defRPr/>
            </a:pPr>
            <a:r>
              <a:rPr lang="en-US" sz="1300" dirty="0"/>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41653" indent="-241653" defTabSz="966612">
              <a:buFont typeface="+mj-lt"/>
              <a:buAutoNum type="arabicPeriod"/>
              <a:defRPr/>
            </a:pPr>
            <a:r>
              <a:rPr lang="en-US" sz="1300" dirty="0"/>
              <a:t>The dull yellow-green 45-degree line in the middle is what we get if we order people randomly.  That’s what we should expect to see from a complete bullshit, snake-oil predictor.  Astoundingly, Naïve Bayes manages to be worse than this.  Possibly we’re using it incorrectly somehow—not sure.</a:t>
            </a:r>
          </a:p>
          <a:p>
            <a:pPr marL="241653" indent="-241653" defTabSz="966612">
              <a:buFont typeface="+mj-lt"/>
              <a:buAutoNum type="arabicPeriod"/>
              <a:defRPr/>
            </a:pPr>
            <a:r>
              <a:rPr lang="en-US" sz="1300" dirty="0"/>
              <a:t>The turquoise line is of course ACG—that’s what we’re shooting at. It’s a pretty clear favorite over the entire range of the development sample here.  Pre-2,500 people there are two candidates that give ACG a run for its money, but after that ACG pulls away.</a:t>
            </a:r>
          </a:p>
          <a:p>
            <a:pPr marL="241653" indent="-241653" defTabSz="966612">
              <a:buFont typeface="+mj-lt"/>
              <a:buAutoNum type="arabicPeriod"/>
              <a:defRPr/>
            </a:pPr>
            <a:r>
              <a:rPr lang="en-US" sz="1300" dirty="0"/>
              <a:t>BUT! On the left hand side of the axis, we have two candidate scores that look pretty darn good—Support Vector Classifier and Random Forest.  That’s a pretty important part of the graph actually, because just like you don’t normally have time to page through the 2d, 3</a:t>
            </a:r>
            <a:r>
              <a:rPr lang="en-US" sz="1300" baseline="30000" dirty="0"/>
              <a:t>rd</a:t>
            </a:r>
            <a:r>
              <a:rPr lang="en-US" sz="1300" dirty="0"/>
              <a:t>, 4</a:t>
            </a:r>
            <a:r>
              <a:rPr lang="en-US" sz="1300" baseline="30000" dirty="0"/>
              <a:t>th</a:t>
            </a:r>
            <a:r>
              <a:rPr lang="en-US" sz="1300" dirty="0"/>
              <a:t> pages of google results that you get on a search, CM folks don’t have time to get involved with 2500 people. So all is not lost here. If we can deliver say, the top 300 people most likely to be hospitalized, we’ve got a win.</a:t>
            </a:r>
          </a:p>
          <a:p>
            <a:pPr marL="241653" indent="-241653" defTabSz="966612">
              <a:buFont typeface="+mj-lt"/>
              <a:buAutoNum type="arabicPeriod"/>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a:p>
            <a:endParaRPr lang="en-US" dirty="0"/>
          </a:p>
          <a:p>
            <a:r>
              <a:rPr lang="en-US" dirty="0"/>
              <a:t>This looks like success to me, and it’s likely that we could improve this significantly from here if we spent more time/added more data.</a:t>
            </a:r>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15</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17</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Gonna</a:t>
            </a:r>
            <a:r>
              <a:rPr lang="en-US" dirty="0"/>
              <a:t> give the ‘why’ before the ‘how’.)</a:t>
            </a:r>
          </a:p>
          <a:p>
            <a:endParaRPr lang="en-US" dirty="0"/>
          </a:p>
          <a:p>
            <a:r>
              <a:rPr lang="en-US" dirty="0"/>
              <a:t>Surely, none of you are going to escape the hype that I’m about to lay down here.</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dirty="0"/>
              <a:t>Of course we’ve been doing this way before it was cool</a:t>
            </a:r>
          </a:p>
          <a:p>
            <a:pPr lvl="1"/>
            <a:r>
              <a:rPr lang="en-US" dirty="0"/>
              <a:t>But mostly in a research context</a:t>
            </a:r>
          </a:p>
          <a:p>
            <a:pPr lvl="1"/>
            <a:r>
              <a:rPr lang="en-US" dirty="0"/>
              <a:t>Catnip is mostly contributions to the academic literature—publications.</a:t>
            </a:r>
          </a:p>
          <a:p>
            <a:pPr lvl="1"/>
            <a:endParaRPr lang="en-US" dirty="0"/>
          </a:p>
          <a:p>
            <a:pPr lvl="1"/>
            <a:r>
              <a:rPr lang="en-US"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KPWA’s Complex Case Management program “coordinates the care and services of members with multiple chronic conditions and complicated medical/social needs often resulting in the extensive use of resources. The CCM program is designed to comply with the standards set for the by the National Committee on Quality Assurance (NCQA) and is integral to the accreditation for the health plan. The RN case managers are at minimum bachelor’s level educated and are certified by the Commission for Case Management Certification (CCMC). The social work case managers are licensed independent clinical social workers (LICSW).”</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inspired me to dip a toe in the Data Science waters.</a:t>
            </a:r>
          </a:p>
          <a:p>
            <a:endParaRPr lang="en-US" dirty="0"/>
          </a:p>
          <a:p>
            <a:r>
              <a:rPr lang="en-US" dirty="0"/>
              <a:t>Note that we’re using 9 fewer months than ACG.  That was an arbitrary decision on our part—it’s very possible we would have gotten around to extending that if my results weren’t so good (and of course nothing stops us from extending it to see if we can get even better).</a:t>
            </a:r>
          </a:p>
          <a:p>
            <a:endParaRPr lang="en-US" dirty="0"/>
          </a:p>
          <a:p>
            <a:r>
              <a:rPr lang="en-US" dirty="0"/>
              <a:t>Ironically(?) we used ACG’s assessment of those 3 conditions to identify the cohort.</a:t>
            </a:r>
          </a:p>
          <a:p>
            <a:endParaRPr lang="en-US" dirty="0"/>
          </a:p>
          <a:p>
            <a:r>
              <a:rPr lang="en-US" dirty="0"/>
              <a:t>Note how indiscriminate we are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 (</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pPr defTabSz="966612">
              <a:defRPr/>
            </a:pPr>
            <a:r>
              <a:rPr lang="en-US" sz="1300" dirty="0"/>
              <a:t>In the olden days, you’d have to be </a:t>
            </a:r>
            <a:r>
              <a:rPr lang="en-US" sz="1300" b="1" dirty="0"/>
              <a:t>very</a:t>
            </a:r>
            <a:r>
              <a:rPr lang="en-US" sz="1300" dirty="0"/>
              <a:t> stingy with the amount of iterating you could do and still rely on the logic of significance testing to make the argument that your results should generalize to new samples.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we’re data rich now!</a:t>
            </a:r>
          </a:p>
          <a:p>
            <a:endParaRPr lang="en-US" dirty="0"/>
          </a:p>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7/8/2019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7/8/2019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scikit-learn.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dirty="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8500916" cy="4351338"/>
          </a:xfrm>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Split Development into two-thirds TRAIN and one-third TEST (stratified by Hospitalization status).</a:t>
            </a:r>
          </a:p>
          <a:p>
            <a:pPr marL="514350" lvl="0" indent="-514350">
              <a:buFont typeface="+mj-lt"/>
              <a:buAutoNum type="arabicPeriod"/>
            </a:pPr>
            <a:r>
              <a:rPr lang="en-US" sz="2400" dirty="0"/>
              <a:t>Train various classifiers (random forest, support vector, etc.) on TRAIN</a:t>
            </a:r>
          </a:p>
          <a:p>
            <a:pPr marL="514350" lvl="0" indent="-514350">
              <a:buFont typeface="+mj-lt"/>
              <a:buAutoNum type="arabicPeriod"/>
            </a:pPr>
            <a:r>
              <a:rPr lang="en-US" sz="2400" dirty="0"/>
              <a:t>Use those trained classifiers to predict the cases in TEST.</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do those tweaks and return to #1.</a:t>
            </a:r>
          </a:p>
          <a:p>
            <a:pPr marL="514350" indent="-514350">
              <a:buFont typeface="+mj-lt"/>
              <a:buAutoNum type="arabicPeriod"/>
            </a:pPr>
            <a:r>
              <a:rPr lang="en-US" sz="2400" dirty="0"/>
              <a:t>When done iterating, evaluate classifiers in the held-back Validation data.</a:t>
            </a:r>
          </a:p>
        </p:txBody>
      </p:sp>
      <p:grpSp>
        <p:nvGrpSpPr>
          <p:cNvPr id="15" name="Group 14">
            <a:extLst>
              <a:ext uri="{FF2B5EF4-FFF2-40B4-BE49-F238E27FC236}">
                <a16:creationId xmlns:a16="http://schemas.microsoft.com/office/drawing/2014/main" id="{65C8F856-87B5-4C86-B202-833A59370FE5}"/>
              </a:ext>
            </a:extLst>
          </p:cNvPr>
          <p:cNvGrpSpPr/>
          <p:nvPr/>
        </p:nvGrpSpPr>
        <p:grpSpPr>
          <a:xfrm>
            <a:off x="9219806" y="2341124"/>
            <a:ext cx="2883567" cy="3418409"/>
            <a:chOff x="8470233" y="2310063"/>
            <a:chExt cx="2883567" cy="3418409"/>
          </a:xfrm>
        </p:grpSpPr>
        <p:sp>
          <p:nvSpPr>
            <p:cNvPr id="4" name="Rectangle 3">
              <a:extLst>
                <a:ext uri="{FF2B5EF4-FFF2-40B4-BE49-F238E27FC236}">
                  <a16:creationId xmlns:a16="http://schemas.microsoft.com/office/drawing/2014/main" id="{40878D38-CE98-4288-AD26-267214FDE7D8}"/>
                </a:ext>
              </a:extLst>
            </p:cNvPr>
            <p:cNvSpPr/>
            <p:nvPr/>
          </p:nvSpPr>
          <p:spPr>
            <a:xfrm>
              <a:off x="8470233" y="2310063"/>
              <a:ext cx="2045367" cy="146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8F87A6-6E45-4E7B-9BA5-1F7F8D08A49D}"/>
                </a:ext>
              </a:extLst>
            </p:cNvPr>
            <p:cNvSpPr/>
            <p:nvPr/>
          </p:nvSpPr>
          <p:spPr>
            <a:xfrm>
              <a:off x="8470233" y="4453120"/>
              <a:ext cx="2045367" cy="10613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FF9E5A-5970-47DA-BD4E-5FFECF960284}"/>
                </a:ext>
              </a:extLst>
            </p:cNvPr>
            <p:cNvSpPr/>
            <p:nvPr/>
          </p:nvSpPr>
          <p:spPr>
            <a:xfrm>
              <a:off x="8470233" y="3777915"/>
              <a:ext cx="2045367" cy="6752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877BC-543B-47F0-B2D6-5F9E15410FDF}"/>
                </a:ext>
              </a:extLst>
            </p:cNvPr>
            <p:cNvSpPr/>
            <p:nvPr/>
          </p:nvSpPr>
          <p:spPr>
            <a:xfrm>
              <a:off x="10515600" y="2310063"/>
              <a:ext cx="838200" cy="1467852"/>
            </a:xfrm>
            <a:prstGeom prst="rect">
              <a:avLst/>
            </a:prstGeom>
            <a:solidFill>
              <a:srgbClr val="21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3AC94E-E6B8-463E-88A5-65DE6C65CB65}"/>
                </a:ext>
              </a:extLst>
            </p:cNvPr>
            <p:cNvSpPr/>
            <p:nvPr/>
          </p:nvSpPr>
          <p:spPr>
            <a:xfrm>
              <a:off x="10515600" y="4453120"/>
              <a:ext cx="838200" cy="1061358"/>
            </a:xfrm>
            <a:prstGeom prst="rect">
              <a:avLst/>
            </a:prstGeom>
            <a:solidFill>
              <a:srgbClr val="80C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917EA7-7249-45D8-A0F5-01509CACBF7D}"/>
                </a:ext>
              </a:extLst>
            </p:cNvPr>
            <p:cNvSpPr/>
            <p:nvPr/>
          </p:nvSpPr>
          <p:spPr>
            <a:xfrm>
              <a:off x="10515600" y="3777915"/>
              <a:ext cx="838200" cy="675205"/>
            </a:xfrm>
            <a:prstGeom prst="rect">
              <a:avLst/>
            </a:prstGeom>
            <a:solidFill>
              <a:srgbClr val="098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BF456D-A09F-40FB-B6BB-535E502E9382}"/>
                </a:ext>
              </a:extLst>
            </p:cNvPr>
            <p:cNvSpPr txBox="1"/>
            <p:nvPr/>
          </p:nvSpPr>
          <p:spPr>
            <a:xfrm>
              <a:off x="8471737" y="4706800"/>
              <a:ext cx="2045367" cy="553998"/>
            </a:xfrm>
            <a:prstGeom prst="rect">
              <a:avLst/>
            </a:prstGeom>
            <a:noFill/>
          </p:spPr>
          <p:txBody>
            <a:bodyPr wrap="square" rtlCol="0">
              <a:spAutoFit/>
            </a:bodyPr>
            <a:lstStyle/>
            <a:p>
              <a:r>
                <a:rPr lang="en-US" sz="3000" dirty="0">
                  <a:latin typeface="Arial Rounded MT Bold" panose="020F0704030504030204" pitchFamily="34" charset="0"/>
                </a:rPr>
                <a:t>Validation</a:t>
              </a:r>
            </a:p>
          </p:txBody>
        </p:sp>
        <p:sp>
          <p:nvSpPr>
            <p:cNvPr id="12" name="TextBox 11">
              <a:extLst>
                <a:ext uri="{FF2B5EF4-FFF2-40B4-BE49-F238E27FC236}">
                  <a16:creationId xmlns:a16="http://schemas.microsoft.com/office/drawing/2014/main" id="{AC8F15C1-5710-4F8E-B3CF-944B3732358C}"/>
                </a:ext>
              </a:extLst>
            </p:cNvPr>
            <p:cNvSpPr txBox="1"/>
            <p:nvPr/>
          </p:nvSpPr>
          <p:spPr>
            <a:xfrm>
              <a:off x="9722030" y="2756287"/>
              <a:ext cx="1305762"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TRAIN</a:t>
              </a:r>
            </a:p>
          </p:txBody>
        </p:sp>
        <p:sp>
          <p:nvSpPr>
            <p:cNvPr id="13" name="TextBox 12">
              <a:extLst>
                <a:ext uri="{FF2B5EF4-FFF2-40B4-BE49-F238E27FC236}">
                  <a16:creationId xmlns:a16="http://schemas.microsoft.com/office/drawing/2014/main" id="{E2DE09B6-396A-4894-8173-F4EA451991DC}"/>
                </a:ext>
              </a:extLst>
            </p:cNvPr>
            <p:cNvSpPr txBox="1"/>
            <p:nvPr/>
          </p:nvSpPr>
          <p:spPr>
            <a:xfrm>
              <a:off x="9880307" y="3903721"/>
              <a:ext cx="1102288"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TEST</a:t>
              </a:r>
            </a:p>
          </p:txBody>
        </p:sp>
        <p:sp>
          <p:nvSpPr>
            <p:cNvPr id="14" name="TextBox 13">
              <a:extLst>
                <a:ext uri="{FF2B5EF4-FFF2-40B4-BE49-F238E27FC236}">
                  <a16:creationId xmlns:a16="http://schemas.microsoft.com/office/drawing/2014/main" id="{59CBF532-AD8B-4BF7-94CD-4FFE62811302}"/>
                </a:ext>
              </a:extLst>
            </p:cNvPr>
            <p:cNvSpPr txBox="1"/>
            <p:nvPr/>
          </p:nvSpPr>
          <p:spPr>
            <a:xfrm rot="5400000">
              <a:off x="9667999" y="4138770"/>
              <a:ext cx="2779294" cy="400110"/>
            </a:xfrm>
            <a:prstGeom prst="rect">
              <a:avLst/>
            </a:prstGeom>
            <a:noFill/>
          </p:spPr>
          <p:txBody>
            <a:bodyPr wrap="square" rtlCol="0">
              <a:spAutoFit/>
            </a:bodyPr>
            <a:lstStyle/>
            <a:p>
              <a:r>
                <a:rPr lang="en-US" sz="2000" b="1" dirty="0">
                  <a:solidFill>
                    <a:schemeClr val="accent6">
                      <a:lumMod val="75000"/>
                    </a:schemeClr>
                  </a:solidFill>
                  <a:latin typeface="Bookman Old Style" panose="02050604050505020204" pitchFamily="18" charset="0"/>
                </a:rPr>
                <a:t>HOSPITALIZED</a:t>
              </a:r>
            </a:p>
          </p:txBody>
        </p:sp>
        <p:sp>
          <p:nvSpPr>
            <p:cNvPr id="11" name="TextBox 10">
              <a:extLst>
                <a:ext uri="{FF2B5EF4-FFF2-40B4-BE49-F238E27FC236}">
                  <a16:creationId xmlns:a16="http://schemas.microsoft.com/office/drawing/2014/main" id="{AF2A0D38-744D-4B5B-B76C-401B873C696D}"/>
                </a:ext>
              </a:extLst>
            </p:cNvPr>
            <p:cNvSpPr txBox="1"/>
            <p:nvPr/>
          </p:nvSpPr>
          <p:spPr>
            <a:xfrm>
              <a:off x="8471737" y="3399180"/>
              <a:ext cx="2837433" cy="553998"/>
            </a:xfrm>
            <a:prstGeom prst="rect">
              <a:avLst/>
            </a:prstGeom>
            <a:noFill/>
          </p:spPr>
          <p:txBody>
            <a:bodyPr wrap="square" rtlCol="0">
              <a:spAutoFit/>
            </a:bodyPr>
            <a:lstStyle/>
            <a:p>
              <a:r>
                <a:rPr lang="en-US" sz="3000" dirty="0">
                  <a:solidFill>
                    <a:schemeClr val="bg1"/>
                  </a:solidFill>
                  <a:latin typeface="Arial Rounded MT Bold" panose="020F0704030504030204" pitchFamily="34" charset="0"/>
                </a:rPr>
                <a:t>Development</a:t>
              </a:r>
            </a:p>
          </p:txBody>
        </p:sp>
      </p:grpSp>
    </p:spTree>
    <p:extLst>
      <p:ext uri="{BB962C8B-B14F-4D97-AF65-F5344CB8AC3E}">
        <p14:creationId xmlns:p14="http://schemas.microsoft.com/office/powerpoint/2010/main" val="11863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4294967295"/>
          </p:nvPr>
        </p:nvSpPr>
        <p:spPr>
          <a:xfrm>
            <a:off x="876980" y="1761996"/>
            <a:ext cx="8838049" cy="4152900"/>
          </a:xfrm>
        </p:spPr>
        <p:txBody>
          <a:bodyPr/>
          <a:lstStyle/>
          <a:p>
            <a:r>
              <a:rPr lang="en-US" sz="2000" dirty="0"/>
              <a:t>This is a </a:t>
            </a:r>
            <a:r>
              <a:rPr lang="en-US" sz="2000" b="1" dirty="0"/>
              <a:t>triage</a:t>
            </a:r>
            <a:r>
              <a:rPr lang="en-US" sz="2000" dirty="0"/>
              <a:t> task—goal is to help Care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a given predictor:</a:t>
            </a:r>
          </a:p>
          <a:p>
            <a:pPr marL="617220" lvl="1" indent="-342900">
              <a:buFont typeface="+mj-lt"/>
              <a:buAutoNum type="arabicPeriod"/>
            </a:pPr>
            <a:r>
              <a:rPr lang="en-US" sz="2000" dirty="0"/>
              <a:t>Sort the data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Plot the number of people examined by the number of hospitalizations detected.</a:t>
            </a:r>
          </a:p>
          <a:p>
            <a:pPr marL="0" indent="-182789">
              <a:buNone/>
            </a:pPr>
            <a:endParaRPr lang="en-US" sz="28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9492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1" y="705678"/>
            <a:ext cx="6966233" cy="1004887"/>
          </a:xfrm>
          <a:prstGeom prst="rect">
            <a:avLst/>
          </a:prstGeom>
        </p:spPr>
        <p:txBody>
          <a:bodyPr vert="horz" lIns="91440" tIns="45720" rIns="91440" bIns="45720" rtlCol="0" anchor="ctr" anchorCtr="0">
            <a:noAutofit/>
          </a:bodyPr>
          <a:lstStyle>
            <a:lvl1pPr algn="l" defTabSz="914217" rtl="0" eaLnBrk="1" latinLnBrk="0" hangingPunct="1">
              <a:lnSpc>
                <a:spcPct val="100000"/>
              </a:lnSpc>
              <a:spcBef>
                <a:spcPct val="0"/>
              </a:spcBef>
              <a:buNone/>
              <a:defRPr sz="2599" b="0" kern="1200" baseline="0">
                <a:solidFill>
                  <a:schemeClr val="tx2"/>
                </a:solidFill>
                <a:latin typeface="+mj-lt"/>
                <a:ea typeface="+mj-ea"/>
                <a:cs typeface="+mj-cs"/>
              </a:defRPr>
            </a:lvl1pPr>
          </a:lstStyle>
          <a:p>
            <a:r>
              <a:rPr lang="en-US" sz="2800" dirty="0"/>
              <a:t>…and Caveats</a:t>
            </a:r>
          </a:p>
        </p:txBody>
      </p:sp>
    </p:spTree>
    <p:extLst>
      <p:ext uri="{BB962C8B-B14F-4D97-AF65-F5344CB8AC3E}">
        <p14:creationId xmlns:p14="http://schemas.microsoft.com/office/powerpoint/2010/main" val="98153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8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17</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4294967295"/>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4294967295"/>
          </p:nvPr>
        </p:nvSpPr>
        <p:spPr>
          <a:xfrm>
            <a:off x="876980" y="1761996"/>
            <a:ext cx="8838049" cy="4152900"/>
          </a:xfrm>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4294967295"/>
          </p:nvPr>
        </p:nvSpPr>
        <p:spPr>
          <a:xfrm>
            <a:off x="876980" y="1761996"/>
            <a:ext cx="8838049" cy="4152900"/>
          </a:xfrm>
        </p:spPr>
        <p:txBody>
          <a:bodyPr/>
          <a:lstStyle/>
          <a:p>
            <a:r>
              <a:rPr lang="en-US" sz="2800" dirty="0"/>
              <a:t>No longer necessary to purchase software to get access to cutting-edge analytical methods.</a:t>
            </a:r>
          </a:p>
          <a:p>
            <a:r>
              <a:rPr lang="en-US" sz="2800" dirty="0"/>
              <a:t>Free and open-source analytics software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40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4294967295"/>
          </p:nvPr>
        </p:nvSpPr>
        <p:spPr>
          <a:xfrm>
            <a:off x="876980" y="1761996"/>
            <a:ext cx="8838049" cy="4152900"/>
          </a:xfrm>
        </p:spPr>
        <p:txBody>
          <a:bodyPr/>
          <a:lstStyle/>
          <a:p>
            <a:r>
              <a:rPr lang="en-US" sz="3200" dirty="0"/>
              <a:t>Partnership between Research and Care Delivery</a:t>
            </a:r>
            <a:endParaRPr lang="en-US" sz="3200" dirty="0">
              <a:sym typeface="Wingdings" panose="05000000000000000000" pitchFamily="2" charset="2"/>
            </a:endParaRPr>
          </a:p>
          <a:p>
            <a:pPr lvl="1"/>
            <a:r>
              <a:rPr lang="en-US" sz="3200" dirty="0">
                <a:sym typeface="Wingdings" panose="05000000000000000000" pitchFamily="2" charset="2"/>
              </a:rPr>
              <a:t>Not Research</a:t>
            </a:r>
          </a:p>
          <a:p>
            <a:pPr lvl="1"/>
            <a:r>
              <a:rPr lang="en-US" sz="3200" dirty="0">
                <a:sym typeface="Wingdings" panose="05000000000000000000" pitchFamily="2" charset="2"/>
              </a:rPr>
              <a:t>Aims at leveraging data to optimize care delivery</a:t>
            </a:r>
          </a:p>
          <a:p>
            <a:r>
              <a:rPr lang="en-US" sz="3200" dirty="0"/>
              <a:t>One Goal: reduce inpatient admissions by 2% </a:t>
            </a:r>
          </a:p>
          <a:p>
            <a:r>
              <a:rPr lang="en-US" sz="3200" dirty="0"/>
              <a:t>By optimizing the ops of our Care Management (CM) department.</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Strategy: Have CM concentrate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4294967295"/>
          </p:nvPr>
        </p:nvSpPr>
        <p:spPr>
          <a:xfrm>
            <a:off x="876980" y="1835566"/>
            <a:ext cx="8838049" cy="4152900"/>
          </a:xfrm>
        </p:spPr>
        <p:txBody>
          <a:bodyPr/>
          <a:lstStyle/>
          <a:p>
            <a:r>
              <a:rPr lang="en-US" sz="2800" dirty="0"/>
              <a:t>Tactic: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4294967295"/>
          </p:nvPr>
        </p:nvSpPr>
        <p:spPr>
          <a:xfrm>
            <a:off x="876980" y="1761996"/>
            <a:ext cx="8838049" cy="4152900"/>
          </a:xfrm>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988" y="1208122"/>
            <a:ext cx="3302000" cy="2476500"/>
          </a:xfrm>
          <a:prstGeom prst="rect">
            <a:avLst/>
          </a:prstGeom>
        </p:spPr>
      </p:pic>
      <p:sp>
        <p:nvSpPr>
          <p:cNvPr id="9" name="Text Placeholder 8">
            <a:extLst>
              <a:ext uri="{FF2B5EF4-FFF2-40B4-BE49-F238E27FC236}">
                <a16:creationId xmlns:a16="http://schemas.microsoft.com/office/drawing/2014/main" id="{C70D59E1-1938-433E-838F-AB5FF19FD007}"/>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1365AF5-0103-4940-9AE9-BB36D3D2C8A5}"/>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sz="quarter" idx="4294967295"/>
          </p:nvPr>
        </p:nvSpPr>
        <p:spPr>
          <a:xfrm>
            <a:off x="876980" y="1761996"/>
            <a:ext cx="8838049" cy="4152900"/>
          </a:xfrm>
        </p:spPr>
        <p:txBody>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We used actual hospitalizations in the 12 months starting in April 2016 as our gold standard.</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a:xfrm>
            <a:off x="838200" y="524207"/>
            <a:ext cx="10515600" cy="910957"/>
          </a:xfrm>
        </p:spPr>
        <p:txBody>
          <a:bodyPr/>
          <a:lstStyle/>
          <a:p>
            <a:r>
              <a:rPr lang="en-US" sz="3200" dirty="0"/>
              <a:t>Machine Learning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a:xfrm>
            <a:off x="838200" y="1567969"/>
            <a:ext cx="10515600" cy="4351338"/>
          </a:xfrm>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torture your models until they essentially “memorize” your training data.</a:t>
            </a:r>
          </a:p>
          <a:p>
            <a:pPr lvl="1"/>
            <a:r>
              <a:rPr lang="en-US" sz="2400" dirty="0"/>
              <a:t>Which makes for excellent predictions—on your training data.</a:t>
            </a:r>
          </a:p>
          <a:p>
            <a:pPr lvl="1"/>
            <a:r>
              <a:rPr lang="en-US" sz="2400" dirty="0"/>
              <a:t>And horrible performance in new samples.</a:t>
            </a:r>
          </a:p>
          <a:p>
            <a:r>
              <a:rPr lang="en-US" sz="2400" dirty="0"/>
              <a:t>Traditional stats hypothesis testing relies on mathematical argument.</a:t>
            </a:r>
          </a:p>
          <a:p>
            <a:r>
              <a:rPr lang="en-US" sz="2400" dirty="0"/>
              <a:t>But with data science you justify belief </a:t>
            </a:r>
            <a:r>
              <a:rPr lang="en-US" sz="2400" i="1" dirty="0"/>
              <a:t>empirically</a:t>
            </a:r>
            <a:r>
              <a:rPr lang="en-US" sz="2400" dirty="0"/>
              <a:t>.  </a:t>
            </a:r>
          </a:p>
          <a:p>
            <a:pPr lvl="1"/>
            <a:r>
              <a:rPr lang="en-US" sz="2400" dirty="0"/>
              <a:t>You should believe my predictions </a:t>
            </a:r>
            <a:r>
              <a:rPr lang="en-US" sz="2400" b="1" dirty="0"/>
              <a:t>because I’m demonstrating that they work</a:t>
            </a:r>
            <a:r>
              <a:rPr lang="en-US" sz="2400" dirty="0"/>
              <a:t>.</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087981" y="360676"/>
            <a:ext cx="7437983" cy="6229310"/>
          </a:xfrm>
          <a:prstGeom prst="rect">
            <a:avLst/>
          </a:prstGeom>
        </p:spPr>
      </p:pic>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662182" y="959765"/>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2635</TotalTime>
  <Words>2808</Words>
  <Application>Microsoft Office PowerPoint</Application>
  <PresentationFormat>Widescreen</PresentationFormat>
  <Paragraphs>273</Paragraphs>
  <Slides>19</Slides>
  <Notes>19</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Arial</vt:lpstr>
      <vt:lpstr>Arial Rounded MT Bold</vt:lpstr>
      <vt:lpstr>Bookman Old Style</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Context: Learning Health System</vt:lpstr>
      <vt:lpstr>Strategy: Have CM concentrate on patients likely to be hospitalized</vt:lpstr>
      <vt:lpstr>Side Quest: Can we predict hospitalizations our own selves?</vt:lpstr>
      <vt:lpstr>Machine Learning Approach</vt:lpstr>
      <vt:lpstr>Machine Learning Boogeyman: Overfitting</vt:lpstr>
      <vt:lpstr>PowerPoint Presentation</vt:lpstr>
      <vt:lpstr>Development Process</vt:lpstr>
      <vt:lpstr>How’d We Do?</vt:lpstr>
      <vt:lpstr>Full Validation Sample</vt:lpstr>
      <vt:lpstr>First 300 People Only</vt:lpstr>
      <vt:lpstr>Conclusions…</vt:lpstr>
      <vt:lpstr>Thank You!</vt:lpstr>
      <vt:lpstr>Future Directions</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Roy E. Pardee</cp:lastModifiedBy>
  <cp:revision>141</cp:revision>
  <cp:lastPrinted>2019-03-29T20:09:02Z</cp:lastPrinted>
  <dcterms:created xsi:type="dcterms:W3CDTF">2019-02-21T15:22:51Z</dcterms:created>
  <dcterms:modified xsi:type="dcterms:W3CDTF">2019-07-09T18:30:35Z</dcterms:modified>
</cp:coreProperties>
</file>