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81" r:id="rId1"/>
    <p:sldMasterId id="2147483686" r:id="rId2"/>
  </p:sldMasterIdLst>
  <p:notesMasterIdLst>
    <p:notesMasterId r:id="rId25"/>
  </p:notesMasterIdLst>
  <p:sldIdLst>
    <p:sldId id="256" r:id="rId3"/>
    <p:sldId id="257" r:id="rId4"/>
    <p:sldId id="258" r:id="rId5"/>
    <p:sldId id="260" r:id="rId6"/>
    <p:sldId id="261" r:id="rId7"/>
    <p:sldId id="279" r:id="rId8"/>
    <p:sldId id="278" r:id="rId9"/>
    <p:sldId id="263" r:id="rId10"/>
    <p:sldId id="280" r:id="rId11"/>
    <p:sldId id="281" r:id="rId12"/>
    <p:sldId id="271" r:id="rId13"/>
    <p:sldId id="272" r:id="rId14"/>
    <p:sldId id="266" r:id="rId15"/>
    <p:sldId id="267" r:id="rId16"/>
    <p:sldId id="268" r:id="rId17"/>
    <p:sldId id="270" r:id="rId18"/>
    <p:sldId id="273" r:id="rId19"/>
    <p:sldId id="282" r:id="rId20"/>
    <p:sldId id="284" r:id="rId21"/>
    <p:sldId id="283"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1" autoAdjust="0"/>
    <p:restoredTop sz="75937" autoAdjust="0"/>
  </p:normalViewPr>
  <p:slideViewPr>
    <p:cSldViewPr snapToGrid="0">
      <p:cViewPr varScale="1">
        <p:scale>
          <a:sx n="99" d="100"/>
          <a:sy n="99" d="100"/>
        </p:scale>
        <p:origin x="6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C5EEA-7032-467B-8A0B-6007C50F181E}" type="datetimeFigureOut">
              <a:rPr lang="en-US" smtClean="0"/>
              <a:t>7/8/2019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0A38-DBDE-460A-8530-8E0C13833A00}" type="slidenum">
              <a:rPr lang="en-US" smtClean="0"/>
              <a:t>‹#›</a:t>
            </a:fld>
            <a:endParaRPr lang="en-US"/>
          </a:p>
        </p:txBody>
      </p:sp>
    </p:spTree>
    <p:extLst>
      <p:ext uri="{BB962C8B-B14F-4D97-AF65-F5344CB8AC3E}">
        <p14:creationId xmlns:p14="http://schemas.microsoft.com/office/powerpoint/2010/main" val="47408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http://incontext.ghc.org/lhs/index.html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KPWA’s Complex Case Management program “coordinates the care and services of members with multiple chronic conditions and complicated medical/social needs often resulting in the extensive use of resources. The CCM program is designed to comply with the standards set for the by the National Committee on Quality Assurance (NCQA) and is integral to the accreditation for the health plan. The RN case managers are at minimum bachelor’s level educated and are certified by the Commission for Case Management Certification (CCMC). The social work case managers are licensed independent clinical social workers (LICSW).”</a:t>
            </a:r>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2</a:t>
            </a:fld>
            <a:endParaRPr lang="en-US"/>
          </a:p>
        </p:txBody>
      </p:sp>
    </p:spTree>
    <p:extLst>
      <p:ext uri="{BB962C8B-B14F-4D97-AF65-F5344CB8AC3E}">
        <p14:creationId xmlns:p14="http://schemas.microsoft.com/office/powerpoint/2010/main" val="1687544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snap—code!</a:t>
            </a:r>
          </a:p>
          <a:p>
            <a:endParaRPr lang="en-US" dirty="0"/>
          </a:p>
          <a:p>
            <a:r>
              <a:rPr lang="en-US" dirty="0"/>
              <a:t>Here’s the generic function I wrote to put a classifier through its paces.  It takes a classifier as part of the inputs, calls its .fit() and .predict() methods, and assesses/records the results.</a:t>
            </a:r>
          </a:p>
          <a:p>
            <a:endParaRPr lang="en-US" dirty="0"/>
          </a:p>
          <a:p>
            <a:r>
              <a:rPr lang="en-US" dirty="0"/>
              <a:t>The one difference is whether the classifier was capable of returning individual probabilities rather than just whole number will-they-or-won’t-they scores.</a:t>
            </a:r>
          </a:p>
          <a:p>
            <a:endParaRPr lang="en-US" dirty="0"/>
          </a:p>
          <a:p>
            <a:r>
              <a:rPr lang="en-US" dirty="0"/>
              <a:t>Note that we save the trained predictor to a file for future use on line 112 there.</a:t>
            </a:r>
          </a:p>
        </p:txBody>
      </p:sp>
      <p:sp>
        <p:nvSpPr>
          <p:cNvPr id="4" name="Slide Number Placeholder 3"/>
          <p:cNvSpPr>
            <a:spLocks noGrp="1"/>
          </p:cNvSpPr>
          <p:nvPr>
            <p:ph type="sldNum" sz="quarter" idx="10"/>
          </p:nvPr>
        </p:nvSpPr>
        <p:spPr/>
        <p:txBody>
          <a:bodyPr/>
          <a:lstStyle/>
          <a:p>
            <a:fld id="{69FC0A38-DBDE-460A-8530-8E0C13833A00}" type="slidenum">
              <a:rPr lang="en-US" smtClean="0"/>
              <a:t>11</a:t>
            </a:fld>
            <a:endParaRPr lang="en-US"/>
          </a:p>
        </p:txBody>
      </p:sp>
    </p:spTree>
    <p:extLst>
      <p:ext uri="{BB962C8B-B14F-4D97-AF65-F5344CB8AC3E}">
        <p14:creationId xmlns:p14="http://schemas.microsoft.com/office/powerpoint/2010/main" val="393492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bit of the main function that instantiates a bunch of predictors from </a:t>
            </a:r>
            <a:r>
              <a:rPr lang="en-US" dirty="0" err="1"/>
              <a:t>sklearn</a:t>
            </a:r>
            <a:r>
              <a:rPr lang="en-US" dirty="0"/>
              <a:t>, and then hands them off to the aforementioned </a:t>
            </a:r>
            <a:r>
              <a:rPr lang="en-US" dirty="0" err="1"/>
              <a:t>try_pred</a:t>
            </a:r>
            <a:r>
              <a:rPr lang="en-US" dirty="0"/>
              <a:t>() function.</a:t>
            </a:r>
          </a:p>
          <a:p>
            <a:endParaRPr lang="en-US" dirty="0"/>
          </a:p>
          <a:p>
            <a:r>
              <a:rPr lang="en-US" dirty="0"/>
              <a:t>As you can tell from that TODO comment—I did not trouble myself overmuch with knowledge of the underlying statistical processes here. That pragmatic approach is part and parcel of data science, the way I think about it.  If something works and you can prove it works, the soundness of the underlying math is frankly secondary.</a:t>
            </a:r>
          </a:p>
          <a:p>
            <a:endParaRPr lang="en-US" dirty="0"/>
          </a:p>
          <a:p>
            <a:r>
              <a:rPr lang="en-US" dirty="0"/>
              <a:t>I skipped LDA early on b/c it took a zillion years to run and the predictions were not worth that wait.</a:t>
            </a:r>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161879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SVC ties for top accuracy just by predicting that nobody will be hospitalized. Which is not useful and sad.</a:t>
            </a:r>
          </a:p>
          <a:p>
            <a:r>
              <a:rPr lang="en-US" dirty="0"/>
              <a:t>Naive Bayes has the most true positives, but at the cost of the most false positives too—by a lot. Not going to be useful either.</a:t>
            </a:r>
          </a:p>
          <a:p>
            <a:endParaRPr lang="en-US" dirty="0"/>
          </a:p>
          <a:p>
            <a:r>
              <a:rPr lang="en-US" dirty="0" err="1"/>
              <a:t>Soooo</a:t>
            </a:r>
            <a:r>
              <a:rPr lang="en-US" dirty="0"/>
              <a:t>.. Sad face, right?</a:t>
            </a:r>
          </a:p>
          <a:p>
            <a:endParaRPr lang="en-US" dirty="0"/>
          </a:p>
          <a:p>
            <a:r>
              <a:rPr lang="en-US" dirty="0"/>
              <a:t>Nah!</a:t>
            </a:r>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3499589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sort everybody based on a given classifier score, highest to lowest, and then go down the line and add up the cumulative number of people who were in fact hospitalized as we go, we can get a sense of the quality of the predictors.  To the extent that a score packs the head of the line with people who were ultimately hospitalized, we should see the Y values in the following ‘number needed to treat’ (NNT) graph shoot up precipitously.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graph answers the question ‘how many people do we have to intervene on in order to detect (and hopefully prevent) a total of Y hospitalizations?’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I’m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good—SVC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we can scale back our goal again! If we can deliver say, the top 300 people most likely to be hospitalized, we’ve got a win.</a:t>
            </a:r>
          </a:p>
          <a:p>
            <a:endParaRPr lang="en-US" dirty="0"/>
          </a:p>
          <a:p>
            <a:r>
              <a:rPr lang="en-US" dirty="0"/>
              <a:t>So, this took a fair bit of time to get to.  I started out just with coded data, used NDCs rather than </a:t>
            </a:r>
            <a:r>
              <a:rPr lang="en-US" dirty="0" err="1"/>
              <a:t>RxCUIs</a:t>
            </a:r>
            <a:r>
              <a:rPr lang="en-US" dirty="0"/>
              <a:t>,, tried lots of different predictors, pushed the lookback out to 3 months (I started out w/one month) and eventually elaborated things until something started to look respectable.  So am I just telling myself a pretty story here? Have I overfit my data?  There’s only one way to find out.</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15</a:t>
            </a:fld>
            <a:endParaRPr lang="en-US"/>
          </a:p>
        </p:txBody>
      </p:sp>
    </p:spTree>
    <p:extLst>
      <p:ext uri="{BB962C8B-B14F-4D97-AF65-F5344CB8AC3E}">
        <p14:creationId xmlns:p14="http://schemas.microsoft.com/office/powerpoint/2010/main" val="2933105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Results are pretty much the same as development. If anything, random forest looks a little bit better here.</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338930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in to x &lt;= 300, which is much closer to the number of people that CM could actually try to engage with in a month, we can see that:</a:t>
            </a:r>
          </a:p>
          <a:p>
            <a:pPr marL="171450" indent="-171450">
              <a:buFont typeface="Arial" panose="020B0604020202020204" pitchFamily="34" charset="0"/>
              <a:buChar char="•"/>
            </a:pPr>
            <a:r>
              <a:rPr lang="en-US" dirty="0"/>
              <a:t>Support Vector classifier beats ACG over this whole range!</a:t>
            </a:r>
          </a:p>
          <a:p>
            <a:pPr marL="171450" indent="-171450">
              <a:buFont typeface="Arial" panose="020B0604020202020204" pitchFamily="34" charset="0"/>
              <a:buChar char="•"/>
            </a:pPr>
            <a:r>
              <a:rPr lang="en-US" dirty="0"/>
              <a:t>Random Forest is ahead for the first 135 people or so.</a:t>
            </a:r>
          </a:p>
          <a:p>
            <a:pPr marL="171450" indent="-171450">
              <a:buFont typeface="Arial" panose="020B0604020202020204" pitchFamily="34" charset="0"/>
              <a:buChar char="•"/>
            </a:pPr>
            <a:r>
              <a:rPr lang="en-US" dirty="0"/>
              <a:t>Both are worthy alternatives to ACG.</a:t>
            </a:r>
          </a:p>
          <a:p>
            <a:endParaRPr lang="en-US" dirty="0"/>
          </a:p>
          <a:p>
            <a:r>
              <a:rPr lang="en-US" dirty="0"/>
              <a:t>This looks like success to me, and it’s likely that we could improve this significantly from here if we spent more time/added more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the two, Random Forest is way more computationally efficient (SVC took multiple days to train unfortunately, though that’s potentially a problem that we could throw hardware at).  So that one’s my favorite, even if it’s second best here.</a:t>
            </a:r>
          </a:p>
          <a:p>
            <a:endParaRPr lang="en-US" dirty="0"/>
          </a:p>
          <a:p>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17</a:t>
            </a:fld>
            <a:endParaRPr lang="en-US"/>
          </a:p>
        </p:txBody>
      </p:sp>
    </p:spTree>
    <p:extLst>
      <p:ext uri="{BB962C8B-B14F-4D97-AF65-F5344CB8AC3E}">
        <p14:creationId xmlns:p14="http://schemas.microsoft.com/office/powerpoint/2010/main" val="66026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18</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20</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possible interest—scatterplots of the RF predictors against ACG’s 12-month inpatient risk scores (both rescaled so they each take up </a:t>
            </a:r>
            <a:r>
              <a:rPr lang="en-US"/>
              <a:t>the full range of values from 0 to 1).</a:t>
            </a:r>
            <a:endParaRPr lang="en-US" dirty="0"/>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21</a:t>
            </a:fld>
            <a:endParaRPr lang="en-US"/>
          </a:p>
        </p:txBody>
      </p:sp>
    </p:spTree>
    <p:extLst>
      <p:ext uri="{BB962C8B-B14F-4D97-AF65-F5344CB8AC3E}">
        <p14:creationId xmlns:p14="http://schemas.microsoft.com/office/powerpoint/2010/main" val="188116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https://www.hopkinsacg.org/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KPWA made a decision years ago to invest in ACGs—calculating those are part of our Enterprise production </a:t>
            </a:r>
          </a:p>
          <a:p>
            <a:endParaRPr lang="en-US" dirty="0"/>
          </a:p>
          <a:p>
            <a:r>
              <a:rPr lang="en-US" dirty="0"/>
              <a:t>No shade on ACGs btw—it is unquestionably useful stuff.</a:t>
            </a:r>
          </a:p>
        </p:txBody>
      </p:sp>
      <p:sp>
        <p:nvSpPr>
          <p:cNvPr id="4" name="Slide Number Placeholder 3"/>
          <p:cNvSpPr>
            <a:spLocks noGrp="1"/>
          </p:cNvSpPr>
          <p:nvPr>
            <p:ph type="sldNum" sz="quarter" idx="5"/>
          </p:nvPr>
        </p:nvSpPr>
        <p:spPr/>
        <p:txBody>
          <a:bodyPr/>
          <a:lstStyle/>
          <a:p>
            <a:fld id="{69FC0A38-DBDE-460A-8530-8E0C13833A00}" type="slidenum">
              <a:rPr lang="en-US" smtClean="0"/>
              <a:t>3</a:t>
            </a:fld>
            <a:endParaRPr lang="en-US"/>
          </a:p>
        </p:txBody>
      </p:sp>
    </p:spTree>
    <p:extLst>
      <p:ext uri="{BB962C8B-B14F-4D97-AF65-F5344CB8AC3E}">
        <p14:creationId xmlns:p14="http://schemas.microsoft.com/office/powerpoint/2010/main" val="3129528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22</a:t>
            </a:fld>
            <a:endParaRPr lang="en-US"/>
          </a:p>
        </p:txBody>
      </p:sp>
    </p:spTree>
    <p:extLst>
      <p:ext uri="{BB962C8B-B14F-4D97-AF65-F5344CB8AC3E}">
        <p14:creationId xmlns:p14="http://schemas.microsoft.com/office/powerpoint/2010/main" val="30197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Cohort is pretty much the same data I was gathering for the validity assessment.</a:t>
            </a:r>
          </a:p>
          <a:p>
            <a:endParaRPr lang="en-US" dirty="0"/>
          </a:p>
          <a:p>
            <a:r>
              <a:rPr lang="en-US" dirty="0"/>
              <a:t>Total N on that file is ~725K</a:t>
            </a:r>
          </a:p>
          <a:p>
            <a:endParaRPr lang="en-US" dirty="0"/>
          </a:p>
          <a:p>
            <a:r>
              <a:rPr lang="en-US" dirty="0"/>
              <a:t>Hospitalization flag was derived from claims (KPWA owns no hospitals).</a:t>
            </a:r>
          </a:p>
          <a:p>
            <a:endParaRPr lang="en-US" dirty="0"/>
          </a:p>
          <a:p>
            <a:r>
              <a:rPr lang="en-US" dirty="0"/>
              <a:t>By ‘</a:t>
            </a:r>
            <a:r>
              <a:rPr lang="en-US" dirty="0" err="1"/>
              <a:t>preventably</a:t>
            </a:r>
            <a:r>
              <a:rPr lang="en-US" dirty="0"/>
              <a:t>’ I mean, not obviously to deliver a baby, deal w/a motor vehicle (or other) accident, etc.  See the %</a:t>
            </a:r>
            <a:r>
              <a:rPr lang="en-US" dirty="0" err="1"/>
              <a:t>get_pop</a:t>
            </a:r>
            <a:r>
              <a:rPr lang="en-US" dirty="0"/>
              <a:t>() macro in </a:t>
            </a:r>
            <a:r>
              <a:rPr lang="en-US" dirty="0" err="1"/>
              <a:t>get_features.sas</a:t>
            </a:r>
            <a:r>
              <a:rPr lang="en-US" dirty="0"/>
              <a:t> in </a:t>
            </a:r>
            <a:r>
              <a:rPr lang="en-US" dirty="0" err="1"/>
              <a:t>get_features.sas</a:t>
            </a:r>
            <a:r>
              <a:rPr lang="en-US" dirty="0"/>
              <a:t>.</a:t>
            </a:r>
          </a:p>
        </p:txBody>
      </p:sp>
      <p:sp>
        <p:nvSpPr>
          <p:cNvPr id="4" name="Slide Number Placeholder 3"/>
          <p:cNvSpPr>
            <a:spLocks noGrp="1"/>
          </p:cNvSpPr>
          <p:nvPr>
            <p:ph type="sldNum" sz="quarter" idx="10"/>
          </p:nvPr>
        </p:nvSpPr>
        <p:spPr/>
        <p:txBody>
          <a:bodyPr/>
          <a:lstStyle/>
          <a:p>
            <a:fld id="{69FC0A38-DBDE-460A-8530-8E0C13833A00}" type="slidenum">
              <a:rPr lang="en-US" smtClean="0"/>
              <a:t>4</a:t>
            </a:fld>
            <a:endParaRPr lang="en-US"/>
          </a:p>
        </p:txBody>
      </p:sp>
    </p:spTree>
    <p:extLst>
      <p:ext uri="{BB962C8B-B14F-4D97-AF65-F5344CB8AC3E}">
        <p14:creationId xmlns:p14="http://schemas.microsoft.com/office/powerpoint/2010/main" val="94864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all those ‘all’s.  Note the lack of concern over the underlying medical science that might otherwise be brought to bear on this problem.  </a:t>
            </a:r>
          </a:p>
          <a:p>
            <a:endParaRPr lang="en-US" dirty="0"/>
          </a:p>
          <a:p>
            <a:r>
              <a:rPr lang="en-US" dirty="0"/>
              <a:t>Like Click &amp; Clack used to say: we are “unencumbered by the thought process” here.</a:t>
            </a:r>
          </a:p>
        </p:txBody>
      </p:sp>
      <p:sp>
        <p:nvSpPr>
          <p:cNvPr id="4" name="Slide Number Placeholder 3"/>
          <p:cNvSpPr>
            <a:spLocks noGrp="1"/>
          </p:cNvSpPr>
          <p:nvPr>
            <p:ph type="sldNum" sz="quarter" idx="10"/>
          </p:nvPr>
        </p:nvSpPr>
        <p:spPr/>
        <p:txBody>
          <a:bodyPr/>
          <a:lstStyle/>
          <a:p>
            <a:fld id="{69FC0A38-DBDE-460A-8530-8E0C13833A00}" type="slidenum">
              <a:rPr lang="en-US" smtClean="0"/>
              <a:t>5</a:t>
            </a:fld>
            <a:endParaRPr lang="en-US"/>
          </a:p>
        </p:txBody>
      </p:sp>
    </p:spTree>
    <p:extLst>
      <p:ext uri="{BB962C8B-B14F-4D97-AF65-F5344CB8AC3E}">
        <p14:creationId xmlns:p14="http://schemas.microsoft.com/office/powerpoint/2010/main" val="397987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pPr defTabSz="966612">
              <a:defRPr/>
            </a:pPr>
            <a:r>
              <a:rPr lang="en-US" sz="1300" dirty="0"/>
              <a:t>In the olden days, you’d have to be </a:t>
            </a:r>
            <a:r>
              <a:rPr lang="en-US" sz="1300" b="1" dirty="0"/>
              <a:t>very</a:t>
            </a:r>
            <a:r>
              <a:rPr lang="en-US" sz="1300" dirty="0"/>
              <a:t> stingy with the amount of iterating you could do and still rely on the logic of significance testing to make the argument that your results should generalize to new samples.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7</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dev and 20% validation.</a:t>
            </a:r>
          </a:p>
          <a:p>
            <a:r>
              <a:rPr lang="en-US" dirty="0"/>
              <a:t>Note that 12% of our cohort has been hospitalized. These are pretty sick people.</a:t>
            </a:r>
          </a:p>
          <a:p>
            <a:endParaRPr lang="en-US" dirty="0"/>
          </a:p>
          <a:p>
            <a:r>
              <a:rPr lang="en-US" dirty="0"/>
              <a:t>So—dev is the playground. We can torture that for as long as we like, wreak whatever statistical malpractice we want on it.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79252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programmatic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188533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https://www.anaconda.com/</a:t>
            </a:r>
            <a:r>
              <a:rPr lang="en-US" dirty="0"/>
              <a:t> </a:t>
            </a:r>
          </a:p>
        </p:txBody>
      </p:sp>
      <p:sp>
        <p:nvSpPr>
          <p:cNvPr id="4" name="Slide Number Placeholder 3"/>
          <p:cNvSpPr>
            <a:spLocks noGrp="1"/>
          </p:cNvSpPr>
          <p:nvPr>
            <p:ph type="sldNum" sz="quarter" idx="5"/>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34068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221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9637" y="157759"/>
            <a:ext cx="11748512" cy="797537"/>
          </a:xfrm>
        </p:spPr>
        <p:txBody>
          <a:bodyPr anchor="b">
            <a:normAutofit/>
          </a:bodyPr>
          <a:lstStyle>
            <a:lvl1pPr algn="l">
              <a:defRPr sz="2800" b="1">
                <a:solidFill>
                  <a:srgbClr val="006BA6"/>
                </a:solidFill>
              </a:defRPr>
            </a:lvl1pPr>
          </a:lstStyle>
          <a:p>
            <a:r>
              <a:rPr lang="en-US"/>
              <a:t>Click to edit Master title style</a:t>
            </a:r>
            <a:endParaRPr lang="en-US" dirty="0"/>
          </a:p>
        </p:txBody>
      </p:sp>
      <p:sp>
        <p:nvSpPr>
          <p:cNvPr id="8" name="Round Same Side Corner Rectangle 7"/>
          <p:cNvSpPr/>
          <p:nvPr/>
        </p:nvSpPr>
        <p:spPr>
          <a:xfrm rot="5400000" flipH="1">
            <a:off x="-914450" y="1943016"/>
            <a:ext cx="5291356" cy="3462463"/>
          </a:xfrm>
          <a:prstGeom prst="round2SameRect">
            <a:avLst>
              <a:gd name="adj1" fmla="val 9364"/>
              <a:gd name="adj2" fmla="val 0"/>
            </a:avLst>
          </a:prstGeom>
          <a:solidFill>
            <a:schemeClr val="accent3">
              <a:lumMod val="20000"/>
              <a:lumOff val="8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endParaRPr lang="en-US" sz="1800"/>
          </a:p>
        </p:txBody>
      </p:sp>
      <p:sp>
        <p:nvSpPr>
          <p:cNvPr id="3" name="Content Placeholder 2"/>
          <p:cNvSpPr>
            <a:spLocks noGrp="1"/>
          </p:cNvSpPr>
          <p:nvPr>
            <p:ph idx="1"/>
          </p:nvPr>
        </p:nvSpPr>
        <p:spPr>
          <a:xfrm>
            <a:off x="3808214" y="1028571"/>
            <a:ext cx="8238647" cy="5285144"/>
          </a:xfrm>
        </p:spPr>
        <p:txBody>
          <a:bodyPr/>
          <a:lstStyle>
            <a:lvl1pPr>
              <a:defRPr sz="2000"/>
            </a:lvl1pPr>
            <a:lvl2pPr>
              <a:defRPr sz="1800"/>
            </a:lvl2pPr>
            <a:lvl3pPr>
              <a:defRPr sz="1600"/>
            </a:lvl3pPr>
            <a:lvl4pPr>
              <a:defRPr sz="1400"/>
            </a:lvl4pPr>
            <a:lvl5pPr>
              <a:defRPr sz="1200"/>
            </a:lvl5pPr>
            <a:lvl6pPr>
              <a:defRPr sz="1900"/>
            </a:lvl6pPr>
            <a:lvl7pPr>
              <a:defRPr sz="1900"/>
            </a:lvl7pPr>
            <a:lvl8pPr>
              <a:defRPr sz="1900"/>
            </a:lvl8pPr>
            <a:lvl9pPr>
              <a:defRPr sz="1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5587" y="1159541"/>
            <a:ext cx="2923015" cy="5011718"/>
          </a:xfrm>
        </p:spPr>
        <p:txBody>
          <a:bodyPr>
            <a:normAutofit/>
          </a:bodyPr>
          <a:lstStyle>
            <a:lvl1pPr marL="0" indent="0">
              <a:buNone/>
              <a:defRPr sz="1400"/>
            </a:lvl1pPr>
            <a:lvl2pPr marL="432465" indent="0">
              <a:buNone/>
              <a:defRPr sz="1100"/>
            </a:lvl2pPr>
            <a:lvl3pPr marL="864931" indent="0">
              <a:buNone/>
              <a:defRPr sz="900"/>
            </a:lvl3pPr>
            <a:lvl4pPr marL="1297396" indent="0">
              <a:buNone/>
              <a:defRPr sz="900"/>
            </a:lvl4pPr>
            <a:lvl5pPr marL="1729862" indent="0">
              <a:buNone/>
              <a:defRPr sz="900"/>
            </a:lvl5pPr>
            <a:lvl6pPr marL="2162327" indent="0">
              <a:buNone/>
              <a:defRPr sz="900"/>
            </a:lvl6pPr>
            <a:lvl7pPr marL="2594793" indent="0">
              <a:buNone/>
              <a:defRPr sz="900"/>
            </a:lvl7pPr>
            <a:lvl8pPr marL="3027258" indent="0">
              <a:buNone/>
              <a:defRPr sz="900"/>
            </a:lvl8pPr>
            <a:lvl9pPr marL="3459724"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425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2606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6826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3815093780"/>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7747344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pic>
        <p:nvPicPr>
          <p:cNvPr id="7" name="Picture 6">
            <a:extLst>
              <a:ext uri="{FF2B5EF4-FFF2-40B4-BE49-F238E27FC236}">
                <a16:creationId xmlns:a16="http://schemas.microsoft.com/office/drawing/2014/main" id="{FC00FA21-FD34-4661-B2CC-B5CF19884729}"/>
              </a:ext>
            </a:extLst>
          </p:cNvPr>
          <p:cNvPicPr>
            <a:picLocks noChangeAspect="1"/>
          </p:cNvPicPr>
          <p:nvPr userDrawn="1"/>
        </p:nvPicPr>
        <p:blipFill>
          <a:blip r:embed="rId3"/>
          <a:stretch>
            <a:fillRect/>
          </a:stretch>
        </p:blipFill>
        <p:spPr>
          <a:xfrm>
            <a:off x="90889" y="6317429"/>
            <a:ext cx="2753911" cy="510603"/>
          </a:xfrm>
          <a:prstGeom prst="rect">
            <a:avLst/>
          </a:prstGeom>
        </p:spPr>
      </p:pic>
    </p:spTree>
    <p:extLst>
      <p:ext uri="{BB962C8B-B14F-4D97-AF65-F5344CB8AC3E}">
        <p14:creationId xmlns:p14="http://schemas.microsoft.com/office/powerpoint/2010/main" val="19412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35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4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50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7_Title Slide">
    <p:spTree>
      <p:nvGrpSpPr>
        <p:cNvPr id="1" name=""/>
        <p:cNvGrpSpPr/>
        <p:nvPr/>
      </p:nvGrpSpPr>
      <p:grpSpPr>
        <a:xfrm>
          <a:off x="0" y="0"/>
          <a:ext cx="0" cy="0"/>
          <a:chOff x="0" y="0"/>
          <a:chExt cx="0" cy="0"/>
        </a:xfrm>
      </p:grpSpPr>
      <p:sp>
        <p:nvSpPr>
          <p:cNvPr id="11" name="Rectangle 10"/>
          <p:cNvSpPr/>
          <p:nvPr/>
        </p:nvSpPr>
        <p:spPr>
          <a:xfrm>
            <a:off x="0" y="1"/>
            <a:ext cx="12192000" cy="1814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4" name="Picture 3" descr="mt_baker.jpg"/>
          <p:cNvPicPr>
            <a:picLocks noChangeAspect="1"/>
          </p:cNvPicPr>
          <p:nvPr/>
        </p:nvPicPr>
        <p:blipFill rotWithShape="1">
          <a:blip r:embed="rId2">
            <a:extLst>
              <a:ext uri="{28A0092B-C50C-407E-A947-70E740481C1C}">
                <a14:useLocalDpi xmlns:a14="http://schemas.microsoft.com/office/drawing/2010/main" val="0"/>
              </a:ext>
            </a:extLst>
          </a:blip>
          <a:srcRect t="10860" b="33799"/>
          <a:stretch/>
        </p:blipFill>
        <p:spPr>
          <a:xfrm>
            <a:off x="0" y="63140"/>
            <a:ext cx="12192000" cy="3389380"/>
          </a:xfrm>
          <a:prstGeom prst="rect">
            <a:avLst/>
          </a:prstGeom>
        </p:spPr>
      </p:pic>
      <p:sp>
        <p:nvSpPr>
          <p:cNvPr id="2" name="Title 1"/>
          <p:cNvSpPr>
            <a:spLocks noGrp="1"/>
          </p:cNvSpPr>
          <p:nvPr>
            <p:ph type="ctrTitle"/>
          </p:nvPr>
        </p:nvSpPr>
        <p:spPr>
          <a:xfrm>
            <a:off x="914400" y="3708400"/>
            <a:ext cx="10363200" cy="867410"/>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914400" y="4516120"/>
            <a:ext cx="10363200" cy="1051560"/>
          </a:xfrm>
        </p:spPr>
        <p:txBody>
          <a:bodyPr/>
          <a:lstStyle>
            <a:lvl1pPr marL="0" indent="0" algn="l">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Rectangle 9"/>
          <p:cNvSpPr/>
          <p:nvPr/>
        </p:nvSpPr>
        <p:spPr>
          <a:xfrm>
            <a:off x="0" y="3375300"/>
            <a:ext cx="12192000" cy="1444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6" name="Picture 5">
            <a:extLst>
              <a:ext uri="{FF2B5EF4-FFF2-40B4-BE49-F238E27FC236}">
                <a16:creationId xmlns:a16="http://schemas.microsoft.com/office/drawing/2014/main" id="{68883BE3-E2B6-4D67-9A56-E82B73F09C71}"/>
              </a:ext>
            </a:extLst>
          </p:cNvPr>
          <p:cNvPicPr>
            <a:picLocks noChangeAspect="1"/>
          </p:cNvPicPr>
          <p:nvPr userDrawn="1"/>
        </p:nvPicPr>
        <p:blipFill>
          <a:blip r:embed="rId3"/>
          <a:stretch>
            <a:fillRect/>
          </a:stretch>
        </p:blipFill>
        <p:spPr>
          <a:xfrm>
            <a:off x="90889" y="6317429"/>
            <a:ext cx="2753911" cy="510603"/>
          </a:xfrm>
          <a:prstGeom prst="rect">
            <a:avLst/>
          </a:prstGeom>
        </p:spPr>
      </p:pic>
    </p:spTree>
    <p:extLst>
      <p:ext uri="{BB962C8B-B14F-4D97-AF65-F5344CB8AC3E}">
        <p14:creationId xmlns:p14="http://schemas.microsoft.com/office/powerpoint/2010/main" val="92954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sp>
        <p:nvSpPr>
          <p:cNvPr id="9" name="Rectangle 8"/>
          <p:cNvSpPr/>
          <p:nvPr/>
        </p:nvSpPr>
        <p:spPr>
          <a:xfrm>
            <a:off x="0" y="0"/>
            <a:ext cx="12192000" cy="222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6493" tIns="43247" rIns="86493" bIns="43247" rtlCol="0" anchor="ctr"/>
          <a:lstStyle/>
          <a:p>
            <a:pPr algn="ctr"/>
            <a:endParaRPr lang="en-US" sz="1800"/>
          </a:p>
        </p:txBody>
      </p:sp>
      <p:sp>
        <p:nvSpPr>
          <p:cNvPr id="2" name="Title 1"/>
          <p:cNvSpPr>
            <a:spLocks noGrp="1"/>
          </p:cNvSpPr>
          <p:nvPr>
            <p:ph type="title"/>
          </p:nvPr>
        </p:nvSpPr>
        <p:spPr>
          <a:xfrm>
            <a:off x="762014" y="2483557"/>
            <a:ext cx="10706301" cy="2114070"/>
          </a:xfrm>
        </p:spPr>
        <p:txBody>
          <a:bodyPr anchor="b" anchorCtr="0">
            <a:normAutofit/>
          </a:bodyPr>
          <a:lstStyle>
            <a:lvl1pPr algn="l">
              <a:defRPr sz="3000" b="0" cap="none">
                <a:solidFill>
                  <a:schemeClr val="tx1"/>
                </a:solidFill>
              </a:defRPr>
            </a:lvl1pPr>
          </a:lstStyle>
          <a:p>
            <a:r>
              <a:rPr lang="en-US"/>
              <a:t>Click to edit Master title style</a:t>
            </a:r>
            <a:endParaRPr lang="en-US" dirty="0"/>
          </a:p>
        </p:txBody>
      </p:sp>
      <p:sp>
        <p:nvSpPr>
          <p:cNvPr id="10" name="Rectangle 9"/>
          <p:cNvSpPr/>
          <p:nvPr/>
        </p:nvSpPr>
        <p:spPr>
          <a:xfrm>
            <a:off x="0" y="4756713"/>
            <a:ext cx="12192000" cy="751345"/>
          </a:xfrm>
          <a:prstGeom prst="rect">
            <a:avLst/>
          </a:prstGeom>
          <a:solidFill>
            <a:srgbClr val="006B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5818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9">
            <a:extLst>
              <a:ext uri="{FF2B5EF4-FFF2-40B4-BE49-F238E27FC236}">
                <a16:creationId xmlns:a16="http://schemas.microsoft.com/office/drawing/2014/main" id="{D3E4120A-FE4F-4608-8BA3-370A546D67E0}"/>
              </a:ext>
            </a:extLst>
          </p:cNvPr>
          <p:cNvPicPr>
            <a:picLocks noChangeAspect="1"/>
          </p:cNvPicPr>
          <p:nvPr userDrawn="1"/>
        </p:nvPicPr>
        <p:blipFill>
          <a:blip r:embed="rId2"/>
          <a:stretch>
            <a:fillRect/>
          </a:stretch>
        </p:blipFill>
        <p:spPr>
          <a:xfrm>
            <a:off x="288190" y="6346212"/>
            <a:ext cx="2802143" cy="519546"/>
          </a:xfrm>
          <a:prstGeom prst="rect">
            <a:avLst/>
          </a:prstGeom>
        </p:spPr>
      </p:pic>
    </p:spTree>
    <p:extLst>
      <p:ext uri="{BB962C8B-B14F-4D97-AF65-F5344CB8AC3E}">
        <p14:creationId xmlns:p14="http://schemas.microsoft.com/office/powerpoint/2010/main" val="141920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p>
        </p:txBody>
      </p:sp>
      <p:sp>
        <p:nvSpPr>
          <p:cNvPr id="3" name="Content Placeholder 2"/>
          <p:cNvSpPr>
            <a:spLocks noGrp="1"/>
          </p:cNvSpPr>
          <p:nvPr>
            <p:ph sz="half" idx="1"/>
          </p:nvPr>
        </p:nvSpPr>
        <p:spPr>
          <a:xfrm>
            <a:off x="534567" y="1170215"/>
            <a:ext cx="5343725" cy="5161643"/>
          </a:xfrm>
        </p:spPr>
        <p:txBody>
          <a:bodyPr>
            <a:normAutofit/>
          </a:bodyPr>
          <a:lstStyle>
            <a:lvl1pPr>
              <a:defRPr sz="2000"/>
            </a:lvl1pPr>
            <a:lvl2pPr>
              <a:defRPr sz="1800"/>
            </a:lvl2pPr>
            <a:lvl3pPr>
              <a:defRPr sz="1600"/>
            </a:lvl3pPr>
            <a:lvl4pPr>
              <a:defRPr sz="1400"/>
            </a:lvl4pPr>
            <a:lvl5pPr>
              <a:defRPr sz="12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8038" y="1170215"/>
            <a:ext cx="5354700" cy="5161643"/>
          </a:xfrm>
        </p:spPr>
        <p:txBody>
          <a:bodyPr>
            <a:normAutofit/>
          </a:bodyPr>
          <a:lstStyle>
            <a:lvl1pPr>
              <a:defRPr sz="2000"/>
            </a:lvl1pPr>
            <a:lvl2pPr>
              <a:defRPr sz="1800"/>
            </a:lvl2pPr>
            <a:lvl3pPr>
              <a:defRPr sz="1600"/>
            </a:lvl3pPr>
            <a:lvl4pPr>
              <a:defRPr sz="1400"/>
            </a:lvl4pPr>
            <a:lvl5pPr>
              <a:defRPr sz="12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04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BA6"/>
                </a:solidFill>
              </a:defRPr>
            </a:lvl1pPr>
          </a:lstStyle>
          <a:p>
            <a:r>
              <a:rPr lang="en-US"/>
              <a:t>Click to edit Master title style</a:t>
            </a:r>
            <a:endParaRPr lang="en-US" dirty="0"/>
          </a:p>
        </p:txBody>
      </p:sp>
      <p:sp>
        <p:nvSpPr>
          <p:cNvPr id="3" name="Text Placeholder 2"/>
          <p:cNvSpPr>
            <a:spLocks noGrp="1"/>
          </p:cNvSpPr>
          <p:nvPr>
            <p:ph type="body" idx="1"/>
          </p:nvPr>
        </p:nvSpPr>
        <p:spPr>
          <a:xfrm>
            <a:off x="541325" y="1142995"/>
            <a:ext cx="5383331" cy="416772"/>
          </a:xfrm>
        </p:spPr>
        <p:txBody>
          <a:bodyPr anchor="b">
            <a:noAutofit/>
          </a:bodyPr>
          <a:lstStyle>
            <a:lvl1pPr marL="0" indent="0">
              <a:buNone/>
              <a:defRPr sz="2000" b="1"/>
            </a:lvl1pPr>
            <a:lvl2pPr marL="432465" indent="0">
              <a:buNone/>
              <a:defRPr sz="1900" b="1"/>
            </a:lvl2pPr>
            <a:lvl3pPr marL="864931" indent="0">
              <a:buNone/>
              <a:defRPr sz="1700" b="1"/>
            </a:lvl3pPr>
            <a:lvl4pPr marL="1297396" indent="0">
              <a:buNone/>
              <a:defRPr sz="1500" b="1"/>
            </a:lvl4pPr>
            <a:lvl5pPr marL="1729862" indent="0">
              <a:buNone/>
              <a:defRPr sz="1500" b="1"/>
            </a:lvl5pPr>
            <a:lvl6pPr marL="2162327" indent="0">
              <a:buNone/>
              <a:defRPr sz="1500" b="1"/>
            </a:lvl6pPr>
            <a:lvl7pPr marL="2594793" indent="0">
              <a:buNone/>
              <a:defRPr sz="1500" b="1"/>
            </a:lvl7pPr>
            <a:lvl8pPr marL="3027258" indent="0">
              <a:buNone/>
              <a:defRPr sz="1500" b="1"/>
            </a:lvl8pPr>
            <a:lvl9pPr marL="3459724" indent="0">
              <a:buNone/>
              <a:defRPr sz="1500" b="1"/>
            </a:lvl9pPr>
          </a:lstStyle>
          <a:p>
            <a:pPr lvl="0"/>
            <a:r>
              <a:rPr lang="en-US"/>
              <a:t>Edit Master text styles</a:t>
            </a:r>
          </a:p>
        </p:txBody>
      </p:sp>
      <p:sp>
        <p:nvSpPr>
          <p:cNvPr id="4" name="Content Placeholder 3"/>
          <p:cNvSpPr>
            <a:spLocks noGrp="1"/>
          </p:cNvSpPr>
          <p:nvPr>
            <p:ph sz="half" idx="2"/>
          </p:nvPr>
        </p:nvSpPr>
        <p:spPr>
          <a:xfrm>
            <a:off x="541325" y="1571674"/>
            <a:ext cx="5383331" cy="4760184"/>
          </a:xfrm>
        </p:spPr>
        <p:txBody>
          <a:bodyPr>
            <a:normAutofit/>
          </a:bodyPr>
          <a:lstStyle>
            <a:lvl1pPr>
              <a:defRPr sz="1800"/>
            </a:lvl1pPr>
            <a:lvl2pPr>
              <a:defRPr sz="1600"/>
            </a:lvl2pPr>
            <a:lvl3pPr>
              <a:defRPr sz="1400"/>
            </a:lvl3pPr>
            <a:lvl4pPr>
              <a:defRPr sz="1200"/>
            </a:lvl4pPr>
            <a:lvl5pPr>
              <a:defRPr sz="11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2789" y="1133924"/>
            <a:ext cx="5396232" cy="416772"/>
          </a:xfrm>
        </p:spPr>
        <p:txBody>
          <a:bodyPr anchor="b">
            <a:noAutofit/>
          </a:bodyPr>
          <a:lstStyle>
            <a:lvl1pPr marL="0" indent="0">
              <a:buNone/>
              <a:defRPr sz="2000" b="1"/>
            </a:lvl1pPr>
            <a:lvl2pPr marL="432465" indent="0">
              <a:buNone/>
              <a:defRPr sz="1900" b="1"/>
            </a:lvl2pPr>
            <a:lvl3pPr marL="864931" indent="0">
              <a:buNone/>
              <a:defRPr sz="1700" b="1"/>
            </a:lvl3pPr>
            <a:lvl4pPr marL="1297396" indent="0">
              <a:buNone/>
              <a:defRPr sz="1500" b="1"/>
            </a:lvl4pPr>
            <a:lvl5pPr marL="1729862" indent="0">
              <a:buNone/>
              <a:defRPr sz="1500" b="1"/>
            </a:lvl5pPr>
            <a:lvl6pPr marL="2162327" indent="0">
              <a:buNone/>
              <a:defRPr sz="1500" b="1"/>
            </a:lvl6pPr>
            <a:lvl7pPr marL="2594793" indent="0">
              <a:buNone/>
              <a:defRPr sz="1500" b="1"/>
            </a:lvl7pPr>
            <a:lvl8pPr marL="3027258" indent="0">
              <a:buNone/>
              <a:defRPr sz="1500" b="1"/>
            </a:lvl8pPr>
            <a:lvl9pPr marL="3459724" indent="0">
              <a:buNone/>
              <a:defRPr sz="1500" b="1"/>
            </a:lvl9pPr>
          </a:lstStyle>
          <a:p>
            <a:pPr lvl="0"/>
            <a:r>
              <a:rPr lang="en-US"/>
              <a:t>Edit Master text styles</a:t>
            </a:r>
          </a:p>
        </p:txBody>
      </p:sp>
      <p:sp>
        <p:nvSpPr>
          <p:cNvPr id="6" name="Content Placeholder 5"/>
          <p:cNvSpPr>
            <a:spLocks noGrp="1"/>
          </p:cNvSpPr>
          <p:nvPr>
            <p:ph sz="quarter" idx="4"/>
          </p:nvPr>
        </p:nvSpPr>
        <p:spPr>
          <a:xfrm>
            <a:off x="6162789" y="1562603"/>
            <a:ext cx="5396232" cy="4760184"/>
          </a:xfrm>
        </p:spPr>
        <p:txBody>
          <a:bodyPr>
            <a:normAutofit/>
          </a:bodyPr>
          <a:lstStyle>
            <a:lvl1pPr>
              <a:defRPr sz="1800"/>
            </a:lvl1pPr>
            <a:lvl2pPr>
              <a:defRPr sz="1600"/>
            </a:lvl2pPr>
            <a:lvl3pPr>
              <a:defRPr sz="1400"/>
            </a:lvl3pPr>
            <a:lvl4pPr>
              <a:defRPr sz="1200"/>
            </a:lvl4pPr>
            <a:lvl5pPr>
              <a:defRPr sz="11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067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1E6A7D-FC8D-4E21-BA6A-F912420F68CA}"/>
              </a:ext>
            </a:extLst>
          </p:cNvPr>
          <p:cNvSpPr>
            <a:spLocks noChangeArrowheads="1"/>
          </p:cNvSpPr>
          <p:nvPr userDrawn="1"/>
        </p:nvSpPr>
        <p:spPr bwMode="auto">
          <a:xfrm>
            <a:off x="6001519" y="4938862"/>
            <a:ext cx="184730" cy="461665"/>
          </a:xfrm>
          <a:prstGeom prst="rect">
            <a:avLst/>
          </a:prstGeom>
          <a:solidFill>
            <a:srgbClr val="003C7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Narrow" panose="020B0606020202030204" pitchFamily="34" charset="0"/>
              <a:ea typeface="MS PGothic" panose="020B0600070205080204" pitchFamily="34" charset="-128"/>
              <a:cs typeface="Arial"/>
            </a:endParaRPr>
          </a:p>
        </p:txBody>
      </p:sp>
      <p:pic>
        <p:nvPicPr>
          <p:cNvPr id="1027" name="Picture 59">
            <a:extLst>
              <a:ext uri="{FF2B5EF4-FFF2-40B4-BE49-F238E27FC236}">
                <a16:creationId xmlns:a16="http://schemas.microsoft.com/office/drawing/2014/main" id="{C2F8F630-E503-43EC-8661-5952A389703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 y="969964"/>
            <a:ext cx="10206567"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48">
            <a:extLst>
              <a:ext uri="{FF2B5EF4-FFF2-40B4-BE49-F238E27FC236}">
                <a16:creationId xmlns:a16="http://schemas.microsoft.com/office/drawing/2014/main" id="{2E9BD7C8-8670-4CA4-B6F5-AB065BF7A5DE}"/>
              </a:ext>
            </a:extLst>
          </p:cNvPr>
          <p:cNvSpPr>
            <a:spLocks noChangeShapeType="1"/>
          </p:cNvSpPr>
          <p:nvPr userDrawn="1"/>
        </p:nvSpPr>
        <p:spPr bwMode="gray">
          <a:xfrm>
            <a:off x="0" y="6186488"/>
            <a:ext cx="121920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grpSp>
        <p:nvGrpSpPr>
          <p:cNvPr id="1029" name="Group 8">
            <a:extLst>
              <a:ext uri="{FF2B5EF4-FFF2-40B4-BE49-F238E27FC236}">
                <a16:creationId xmlns:a16="http://schemas.microsoft.com/office/drawing/2014/main" id="{80F1CE38-CE34-4B40-AF87-4B0AAA36603C}"/>
              </a:ext>
            </a:extLst>
          </p:cNvPr>
          <p:cNvGrpSpPr>
            <a:grpSpLocks/>
          </p:cNvGrpSpPr>
          <p:nvPr userDrawn="1"/>
        </p:nvGrpSpPr>
        <p:grpSpPr bwMode="auto">
          <a:xfrm>
            <a:off x="8892118" y="6400800"/>
            <a:ext cx="2652183" cy="223838"/>
            <a:chOff x="2205" y="2084"/>
            <a:chExt cx="1349" cy="152"/>
          </a:xfrm>
        </p:grpSpPr>
        <p:sp>
          <p:nvSpPr>
            <p:cNvPr id="1033" name="Freeform 9">
              <a:extLst>
                <a:ext uri="{FF2B5EF4-FFF2-40B4-BE49-F238E27FC236}">
                  <a16:creationId xmlns:a16="http://schemas.microsoft.com/office/drawing/2014/main" id="{682A7717-A4AC-488B-9726-DD32531E10F6}"/>
                </a:ext>
              </a:extLst>
            </p:cNvPr>
            <p:cNvSpPr>
              <a:spLocks/>
            </p:cNvSpPr>
            <p:nvPr/>
          </p:nvSpPr>
          <p:spPr bwMode="black">
            <a:xfrm>
              <a:off x="2295" y="2127"/>
              <a:ext cx="16" cy="71"/>
            </a:xfrm>
            <a:custGeom>
              <a:avLst/>
              <a:gdLst>
                <a:gd name="T0" fmla="*/ 21 w 9"/>
                <a:gd name="T1" fmla="*/ 12 h 30"/>
                <a:gd name="T2" fmla="*/ 12 w 9"/>
                <a:gd name="T3" fmla="*/ 0 h 30"/>
                <a:gd name="T4" fmla="*/ 0 w 9"/>
                <a:gd name="T5" fmla="*/ 398 h 30"/>
                <a:gd name="T6" fmla="*/ 44 w 9"/>
                <a:gd name="T7" fmla="*/ 118 h 30"/>
                <a:gd name="T8" fmla="*/ 21 w 9"/>
                <a:gd name="T9" fmla="*/ 12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30">
                  <a:moveTo>
                    <a:pt x="4" y="1"/>
                  </a:moveTo>
                  <a:cubicBezTo>
                    <a:pt x="4" y="1"/>
                    <a:pt x="3" y="0"/>
                    <a:pt x="2" y="0"/>
                  </a:cubicBezTo>
                  <a:cubicBezTo>
                    <a:pt x="0" y="30"/>
                    <a:pt x="0" y="30"/>
                    <a:pt x="0" y="30"/>
                  </a:cubicBezTo>
                  <a:cubicBezTo>
                    <a:pt x="8" y="9"/>
                    <a:pt x="8" y="9"/>
                    <a:pt x="8" y="9"/>
                  </a:cubicBezTo>
                  <a:cubicBezTo>
                    <a:pt x="9" y="6"/>
                    <a:pt x="7" y="3"/>
                    <a:pt x="4"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4" name="Freeform 10">
              <a:extLst>
                <a:ext uri="{FF2B5EF4-FFF2-40B4-BE49-F238E27FC236}">
                  <a16:creationId xmlns:a16="http://schemas.microsoft.com/office/drawing/2014/main" id="{D25B7AA7-AF1B-42F1-BF58-440A2090C32A}"/>
                </a:ext>
              </a:extLst>
            </p:cNvPr>
            <p:cNvSpPr>
              <a:spLocks/>
            </p:cNvSpPr>
            <p:nvPr/>
          </p:nvSpPr>
          <p:spPr bwMode="black">
            <a:xfrm>
              <a:off x="2276" y="2122"/>
              <a:ext cx="20" cy="80"/>
            </a:xfrm>
            <a:custGeom>
              <a:avLst/>
              <a:gdLst>
                <a:gd name="T0" fmla="*/ 0 w 9"/>
                <a:gd name="T1" fmla="*/ 20 h 32"/>
                <a:gd name="T2" fmla="*/ 44 w 9"/>
                <a:gd name="T3" fmla="*/ 500 h 32"/>
                <a:gd name="T4" fmla="*/ 98 w 9"/>
                <a:gd name="T5" fmla="*/ 20 h 32"/>
                <a:gd name="T6" fmla="*/ 0 w 9"/>
                <a:gd name="T7" fmla="*/ 2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32">
                  <a:moveTo>
                    <a:pt x="0" y="1"/>
                  </a:moveTo>
                  <a:cubicBezTo>
                    <a:pt x="4" y="32"/>
                    <a:pt x="4" y="32"/>
                    <a:pt x="4" y="32"/>
                  </a:cubicBezTo>
                  <a:cubicBezTo>
                    <a:pt x="9" y="1"/>
                    <a:pt x="9" y="1"/>
                    <a:pt x="9" y="1"/>
                  </a:cubicBezTo>
                  <a:cubicBezTo>
                    <a:pt x="6" y="1"/>
                    <a:pt x="3" y="0"/>
                    <a:pt x="0"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5" name="Freeform 11">
              <a:extLst>
                <a:ext uri="{FF2B5EF4-FFF2-40B4-BE49-F238E27FC236}">
                  <a16:creationId xmlns:a16="http://schemas.microsoft.com/office/drawing/2014/main" id="{CB391C10-CE6D-42D9-809F-AB9F5AC0AE4F}"/>
                </a:ext>
              </a:extLst>
            </p:cNvPr>
            <p:cNvSpPr>
              <a:spLocks/>
            </p:cNvSpPr>
            <p:nvPr/>
          </p:nvSpPr>
          <p:spPr bwMode="black">
            <a:xfrm>
              <a:off x="2257" y="2127"/>
              <a:ext cx="26" cy="71"/>
            </a:xfrm>
            <a:custGeom>
              <a:avLst/>
              <a:gdLst>
                <a:gd name="T0" fmla="*/ 101 w 9"/>
                <a:gd name="T1" fmla="*/ 12 h 30"/>
                <a:gd name="T2" fmla="*/ 26 w 9"/>
                <a:gd name="T3" fmla="*/ 118 h 30"/>
                <a:gd name="T4" fmla="*/ 217 w 9"/>
                <a:gd name="T5" fmla="*/ 398 h 30"/>
                <a:gd name="T6" fmla="*/ 168 w 9"/>
                <a:gd name="T7" fmla="*/ 0 h 30"/>
                <a:gd name="T8" fmla="*/ 101 w 9"/>
                <a:gd name="T9" fmla="*/ 12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30">
                  <a:moveTo>
                    <a:pt x="4" y="1"/>
                  </a:moveTo>
                  <a:cubicBezTo>
                    <a:pt x="2" y="3"/>
                    <a:pt x="0" y="6"/>
                    <a:pt x="1" y="9"/>
                  </a:cubicBezTo>
                  <a:cubicBezTo>
                    <a:pt x="9" y="30"/>
                    <a:pt x="9" y="30"/>
                    <a:pt x="9" y="30"/>
                  </a:cubicBezTo>
                  <a:cubicBezTo>
                    <a:pt x="7" y="0"/>
                    <a:pt x="7" y="0"/>
                    <a:pt x="7" y="0"/>
                  </a:cubicBezTo>
                  <a:cubicBezTo>
                    <a:pt x="6" y="0"/>
                    <a:pt x="5" y="1"/>
                    <a:pt x="4" y="1"/>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6" name="Freeform 12">
              <a:extLst>
                <a:ext uri="{FF2B5EF4-FFF2-40B4-BE49-F238E27FC236}">
                  <a16:creationId xmlns:a16="http://schemas.microsoft.com/office/drawing/2014/main" id="{211BC478-A788-4E7C-833E-AA3816CB2F82}"/>
                </a:ext>
              </a:extLst>
            </p:cNvPr>
            <p:cNvSpPr>
              <a:spLocks/>
            </p:cNvSpPr>
            <p:nvPr/>
          </p:nvSpPr>
          <p:spPr bwMode="black">
            <a:xfrm>
              <a:off x="2231" y="2136"/>
              <a:ext cx="38" cy="66"/>
            </a:xfrm>
            <a:custGeom>
              <a:avLst/>
              <a:gdLst>
                <a:gd name="T0" fmla="*/ 0 w 15"/>
                <a:gd name="T1" fmla="*/ 0 h 27"/>
                <a:gd name="T2" fmla="*/ 243 w 15"/>
                <a:gd name="T3" fmla="*/ 394 h 27"/>
                <a:gd name="T4" fmla="*/ 147 w 15"/>
                <a:gd name="T5" fmla="*/ 59 h 27"/>
                <a:gd name="T6" fmla="*/ 0 w 15"/>
                <a:gd name="T7" fmla="*/ 0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7">
                  <a:moveTo>
                    <a:pt x="0" y="0"/>
                  </a:moveTo>
                  <a:cubicBezTo>
                    <a:pt x="5" y="9"/>
                    <a:pt x="10" y="18"/>
                    <a:pt x="15" y="27"/>
                  </a:cubicBezTo>
                  <a:cubicBezTo>
                    <a:pt x="14" y="19"/>
                    <a:pt x="12" y="7"/>
                    <a:pt x="9" y="4"/>
                  </a:cubicBezTo>
                  <a:cubicBezTo>
                    <a:pt x="6" y="0"/>
                    <a:pt x="0" y="0"/>
                    <a:pt x="0" y="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7" name="Freeform 13">
              <a:extLst>
                <a:ext uri="{FF2B5EF4-FFF2-40B4-BE49-F238E27FC236}">
                  <a16:creationId xmlns:a16="http://schemas.microsoft.com/office/drawing/2014/main" id="{8AEEE490-9566-4B65-ADCD-9D9DD96DB044}"/>
                </a:ext>
              </a:extLst>
            </p:cNvPr>
            <p:cNvSpPr>
              <a:spLocks/>
            </p:cNvSpPr>
            <p:nvPr/>
          </p:nvSpPr>
          <p:spPr bwMode="black">
            <a:xfrm>
              <a:off x="2210" y="2136"/>
              <a:ext cx="50" cy="67"/>
            </a:xfrm>
            <a:custGeom>
              <a:avLst/>
              <a:gdLst>
                <a:gd name="T0" fmla="*/ 0 w 21"/>
                <a:gd name="T1" fmla="*/ 69 h 28"/>
                <a:gd name="T2" fmla="*/ 283 w 21"/>
                <a:gd name="T3" fmla="*/ 383 h 28"/>
                <a:gd name="T4" fmla="*/ 107 w 21"/>
                <a:gd name="T5" fmla="*/ 0 h 28"/>
                <a:gd name="T6" fmla="*/ 0 w 21"/>
                <a:gd name="T7" fmla="*/ 69 h 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8">
                  <a:moveTo>
                    <a:pt x="0" y="5"/>
                  </a:moveTo>
                  <a:cubicBezTo>
                    <a:pt x="21" y="28"/>
                    <a:pt x="21" y="28"/>
                    <a:pt x="21" y="28"/>
                  </a:cubicBezTo>
                  <a:cubicBezTo>
                    <a:pt x="8" y="0"/>
                    <a:pt x="8" y="0"/>
                    <a:pt x="8" y="0"/>
                  </a:cubicBezTo>
                  <a:cubicBezTo>
                    <a:pt x="5" y="0"/>
                    <a:pt x="2" y="2"/>
                    <a:pt x="0" y="5"/>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8" name="Freeform 14">
              <a:extLst>
                <a:ext uri="{FF2B5EF4-FFF2-40B4-BE49-F238E27FC236}">
                  <a16:creationId xmlns:a16="http://schemas.microsoft.com/office/drawing/2014/main" id="{1081ABE6-181B-4CBB-81B7-912879B36015}"/>
                </a:ext>
              </a:extLst>
            </p:cNvPr>
            <p:cNvSpPr>
              <a:spLocks/>
            </p:cNvSpPr>
            <p:nvPr/>
          </p:nvSpPr>
          <p:spPr bwMode="black">
            <a:xfrm>
              <a:off x="2304" y="2148"/>
              <a:ext cx="31" cy="54"/>
            </a:xfrm>
            <a:custGeom>
              <a:avLst/>
              <a:gdLst>
                <a:gd name="T0" fmla="*/ 41 w 13"/>
                <a:gd name="T1" fmla="*/ 91 h 22"/>
                <a:gd name="T2" fmla="*/ 0 w 13"/>
                <a:gd name="T3" fmla="*/ 326 h 22"/>
                <a:gd name="T4" fmla="*/ 176 w 13"/>
                <a:gd name="T5" fmla="*/ 0 h 22"/>
                <a:gd name="T6" fmla="*/ 41 w 13"/>
                <a:gd name="T7" fmla="*/ 9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2">
                  <a:moveTo>
                    <a:pt x="3" y="6"/>
                  </a:moveTo>
                  <a:cubicBezTo>
                    <a:pt x="0" y="22"/>
                    <a:pt x="0" y="22"/>
                    <a:pt x="0" y="22"/>
                  </a:cubicBezTo>
                  <a:cubicBezTo>
                    <a:pt x="4" y="15"/>
                    <a:pt x="9" y="7"/>
                    <a:pt x="13" y="0"/>
                  </a:cubicBezTo>
                  <a:cubicBezTo>
                    <a:pt x="9" y="0"/>
                    <a:pt x="5" y="1"/>
                    <a:pt x="3" y="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39" name="Freeform 15">
              <a:extLst>
                <a:ext uri="{FF2B5EF4-FFF2-40B4-BE49-F238E27FC236}">
                  <a16:creationId xmlns:a16="http://schemas.microsoft.com/office/drawing/2014/main" id="{7D824342-C1D7-43AF-B8FE-1E520212B99C}"/>
                </a:ext>
              </a:extLst>
            </p:cNvPr>
            <p:cNvSpPr>
              <a:spLocks/>
            </p:cNvSpPr>
            <p:nvPr/>
          </p:nvSpPr>
          <p:spPr bwMode="black">
            <a:xfrm>
              <a:off x="2312" y="2148"/>
              <a:ext cx="44" cy="57"/>
            </a:xfrm>
            <a:custGeom>
              <a:avLst/>
              <a:gdLst>
                <a:gd name="T0" fmla="*/ 134 w 19"/>
                <a:gd name="T1" fmla="*/ 0 h 24"/>
                <a:gd name="T2" fmla="*/ 0 w 19"/>
                <a:gd name="T3" fmla="*/ 321 h 24"/>
                <a:gd name="T4" fmla="*/ 236 w 19"/>
                <a:gd name="T5" fmla="*/ 40 h 24"/>
                <a:gd name="T6" fmla="*/ 134 w 19"/>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24">
                  <a:moveTo>
                    <a:pt x="11" y="0"/>
                  </a:moveTo>
                  <a:cubicBezTo>
                    <a:pt x="0" y="24"/>
                    <a:pt x="0" y="24"/>
                    <a:pt x="0" y="24"/>
                  </a:cubicBezTo>
                  <a:cubicBezTo>
                    <a:pt x="19" y="3"/>
                    <a:pt x="19" y="3"/>
                    <a:pt x="19" y="3"/>
                  </a:cubicBezTo>
                  <a:cubicBezTo>
                    <a:pt x="17" y="1"/>
                    <a:pt x="14" y="0"/>
                    <a:pt x="11" y="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0" name="Freeform 16">
              <a:extLst>
                <a:ext uri="{FF2B5EF4-FFF2-40B4-BE49-F238E27FC236}">
                  <a16:creationId xmlns:a16="http://schemas.microsoft.com/office/drawing/2014/main" id="{E9EF153A-000D-4204-A447-A3743653C7CD}"/>
                </a:ext>
              </a:extLst>
            </p:cNvPr>
            <p:cNvSpPr>
              <a:spLocks/>
            </p:cNvSpPr>
            <p:nvPr/>
          </p:nvSpPr>
          <p:spPr bwMode="black">
            <a:xfrm>
              <a:off x="2205" y="2148"/>
              <a:ext cx="47" cy="67"/>
            </a:xfrm>
            <a:custGeom>
              <a:avLst/>
              <a:gdLst>
                <a:gd name="T0" fmla="*/ 0 w 20"/>
                <a:gd name="T1" fmla="*/ 173 h 26"/>
                <a:gd name="T2" fmla="*/ 259 w 20"/>
                <a:gd name="T3" fmla="*/ 446 h 26"/>
                <a:gd name="T4" fmla="*/ 28 w 20"/>
                <a:gd name="T5" fmla="*/ 0 h 26"/>
                <a:gd name="T6" fmla="*/ 0 w 20"/>
                <a:gd name="T7" fmla="*/ 173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6">
                  <a:moveTo>
                    <a:pt x="0" y="10"/>
                  </a:moveTo>
                  <a:cubicBezTo>
                    <a:pt x="6" y="15"/>
                    <a:pt x="13" y="21"/>
                    <a:pt x="20" y="26"/>
                  </a:cubicBezTo>
                  <a:cubicBezTo>
                    <a:pt x="2" y="0"/>
                    <a:pt x="2" y="0"/>
                    <a:pt x="2" y="0"/>
                  </a:cubicBezTo>
                  <a:cubicBezTo>
                    <a:pt x="0" y="3"/>
                    <a:pt x="0" y="7"/>
                    <a:pt x="0" y="1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1" name="Freeform 17">
              <a:extLst>
                <a:ext uri="{FF2B5EF4-FFF2-40B4-BE49-F238E27FC236}">
                  <a16:creationId xmlns:a16="http://schemas.microsoft.com/office/drawing/2014/main" id="{2DC43211-74B3-4D3F-8C1F-9B54E8A8146B}"/>
                </a:ext>
              </a:extLst>
            </p:cNvPr>
            <p:cNvSpPr>
              <a:spLocks/>
            </p:cNvSpPr>
            <p:nvPr/>
          </p:nvSpPr>
          <p:spPr bwMode="black">
            <a:xfrm>
              <a:off x="2321" y="2158"/>
              <a:ext cx="45" cy="52"/>
            </a:xfrm>
            <a:custGeom>
              <a:avLst/>
              <a:gdLst>
                <a:gd name="T0" fmla="*/ 242 w 19"/>
                <a:gd name="T1" fmla="*/ 28 h 22"/>
                <a:gd name="T2" fmla="*/ 213 w 19"/>
                <a:gd name="T3" fmla="*/ 0 h 22"/>
                <a:gd name="T4" fmla="*/ 0 w 19"/>
                <a:gd name="T5" fmla="*/ 291 h 22"/>
                <a:gd name="T6" fmla="*/ 253 w 19"/>
                <a:gd name="T7" fmla="*/ 95 h 22"/>
                <a:gd name="T8" fmla="*/ 242 w 19"/>
                <a:gd name="T9" fmla="*/ 28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2">
                  <a:moveTo>
                    <a:pt x="18" y="2"/>
                  </a:moveTo>
                  <a:cubicBezTo>
                    <a:pt x="17" y="1"/>
                    <a:pt x="17" y="0"/>
                    <a:pt x="16" y="0"/>
                  </a:cubicBezTo>
                  <a:cubicBezTo>
                    <a:pt x="0" y="22"/>
                    <a:pt x="0" y="22"/>
                    <a:pt x="0" y="22"/>
                  </a:cubicBezTo>
                  <a:cubicBezTo>
                    <a:pt x="6" y="17"/>
                    <a:pt x="12" y="12"/>
                    <a:pt x="19" y="7"/>
                  </a:cubicBezTo>
                  <a:cubicBezTo>
                    <a:pt x="19" y="5"/>
                    <a:pt x="18" y="3"/>
                    <a:pt x="18" y="2"/>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2" name="Freeform 18">
              <a:extLst>
                <a:ext uri="{FF2B5EF4-FFF2-40B4-BE49-F238E27FC236}">
                  <a16:creationId xmlns:a16="http://schemas.microsoft.com/office/drawing/2014/main" id="{D5A92AF8-FFAD-4048-AD10-7B1F351A0FD3}"/>
                </a:ext>
              </a:extLst>
            </p:cNvPr>
            <p:cNvSpPr>
              <a:spLocks/>
            </p:cNvSpPr>
            <p:nvPr/>
          </p:nvSpPr>
          <p:spPr bwMode="black">
            <a:xfrm>
              <a:off x="2205" y="2177"/>
              <a:ext cx="40" cy="40"/>
            </a:xfrm>
            <a:custGeom>
              <a:avLst/>
              <a:gdLst>
                <a:gd name="T0" fmla="*/ 0 w 17"/>
                <a:gd name="T1" fmla="*/ 115 h 17"/>
                <a:gd name="T2" fmla="*/ 221 w 17"/>
                <a:gd name="T3" fmla="*/ 221 h 17"/>
                <a:gd name="T4" fmla="*/ 0 w 17"/>
                <a:gd name="T5" fmla="*/ 0 h 17"/>
                <a:gd name="T6" fmla="*/ 0 w 17"/>
                <a:gd name="T7" fmla="*/ 115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9"/>
                  </a:moveTo>
                  <a:cubicBezTo>
                    <a:pt x="17" y="17"/>
                    <a:pt x="17" y="17"/>
                    <a:pt x="17" y="17"/>
                  </a:cubicBezTo>
                  <a:cubicBezTo>
                    <a:pt x="12" y="11"/>
                    <a:pt x="6" y="5"/>
                    <a:pt x="0" y="0"/>
                  </a:cubicBezTo>
                  <a:lnTo>
                    <a:pt x="0" y="9"/>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3" name="Freeform 19">
              <a:extLst>
                <a:ext uri="{FF2B5EF4-FFF2-40B4-BE49-F238E27FC236}">
                  <a16:creationId xmlns:a16="http://schemas.microsoft.com/office/drawing/2014/main" id="{08162766-0DF3-4EA6-8275-D39D9B38CDB7}"/>
                </a:ext>
              </a:extLst>
            </p:cNvPr>
            <p:cNvSpPr>
              <a:spLocks/>
            </p:cNvSpPr>
            <p:nvPr/>
          </p:nvSpPr>
          <p:spPr bwMode="black">
            <a:xfrm>
              <a:off x="2326" y="2179"/>
              <a:ext cx="41" cy="38"/>
            </a:xfrm>
            <a:custGeom>
              <a:avLst/>
              <a:gdLst>
                <a:gd name="T0" fmla="*/ 239 w 17"/>
                <a:gd name="T1" fmla="*/ 107 h 16"/>
                <a:gd name="T2" fmla="*/ 239 w 17"/>
                <a:gd name="T3" fmla="*/ 0 h 16"/>
                <a:gd name="T4" fmla="*/ 0 w 17"/>
                <a:gd name="T5" fmla="*/ 214 h 16"/>
                <a:gd name="T6" fmla="*/ 239 w 17"/>
                <a:gd name="T7" fmla="*/ 10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6">
                  <a:moveTo>
                    <a:pt x="17" y="8"/>
                  </a:moveTo>
                  <a:cubicBezTo>
                    <a:pt x="17" y="0"/>
                    <a:pt x="17" y="0"/>
                    <a:pt x="17" y="0"/>
                  </a:cubicBezTo>
                  <a:cubicBezTo>
                    <a:pt x="0" y="16"/>
                    <a:pt x="0" y="16"/>
                    <a:pt x="0" y="16"/>
                  </a:cubicBezTo>
                  <a:cubicBezTo>
                    <a:pt x="6" y="13"/>
                    <a:pt x="11" y="11"/>
                    <a:pt x="17" y="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4" name="Freeform 20">
              <a:extLst>
                <a:ext uri="{FF2B5EF4-FFF2-40B4-BE49-F238E27FC236}">
                  <a16:creationId xmlns:a16="http://schemas.microsoft.com/office/drawing/2014/main" id="{5C08072D-5C72-4FE5-BBFC-0F060AD5EF1D}"/>
                </a:ext>
              </a:extLst>
            </p:cNvPr>
            <p:cNvSpPr>
              <a:spLocks/>
            </p:cNvSpPr>
            <p:nvPr/>
          </p:nvSpPr>
          <p:spPr bwMode="black">
            <a:xfrm>
              <a:off x="2205" y="2200"/>
              <a:ext cx="38" cy="24"/>
            </a:xfrm>
            <a:custGeom>
              <a:avLst/>
              <a:gdLst>
                <a:gd name="T0" fmla="*/ 0 w 16"/>
                <a:gd name="T1" fmla="*/ 98 h 10"/>
                <a:gd name="T2" fmla="*/ 214 w 16"/>
                <a:gd name="T3" fmla="*/ 139 h 10"/>
                <a:gd name="T4" fmla="*/ 0 w 16"/>
                <a:gd name="T5" fmla="*/ 0 h 10"/>
                <a:gd name="T6" fmla="*/ 0 w 16"/>
                <a:gd name="T7" fmla="*/ 98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0">
                  <a:moveTo>
                    <a:pt x="0" y="7"/>
                  </a:moveTo>
                  <a:cubicBezTo>
                    <a:pt x="5" y="8"/>
                    <a:pt x="11" y="9"/>
                    <a:pt x="16" y="10"/>
                  </a:cubicBezTo>
                  <a:cubicBezTo>
                    <a:pt x="0" y="0"/>
                    <a:pt x="0" y="0"/>
                    <a:pt x="0" y="0"/>
                  </a:cubicBezTo>
                  <a:lnTo>
                    <a:pt x="0" y="7"/>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5" name="Freeform 21">
              <a:extLst>
                <a:ext uri="{FF2B5EF4-FFF2-40B4-BE49-F238E27FC236}">
                  <a16:creationId xmlns:a16="http://schemas.microsoft.com/office/drawing/2014/main" id="{35CD514F-A399-464C-8AFF-53AC13271892}"/>
                </a:ext>
              </a:extLst>
            </p:cNvPr>
            <p:cNvSpPr>
              <a:spLocks/>
            </p:cNvSpPr>
            <p:nvPr/>
          </p:nvSpPr>
          <p:spPr bwMode="black">
            <a:xfrm>
              <a:off x="2330" y="2203"/>
              <a:ext cx="37" cy="26"/>
            </a:xfrm>
            <a:custGeom>
              <a:avLst/>
              <a:gdLst>
                <a:gd name="T0" fmla="*/ 224 w 15"/>
                <a:gd name="T1" fmla="*/ 142 h 9"/>
                <a:gd name="T2" fmla="*/ 224 w 15"/>
                <a:gd name="T3" fmla="*/ 0 h 9"/>
                <a:gd name="T4" fmla="*/ 0 w 15"/>
                <a:gd name="T5" fmla="*/ 217 h 9"/>
                <a:gd name="T6" fmla="*/ 224 w 15"/>
                <a:gd name="T7" fmla="*/ 142 h 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9">
                  <a:moveTo>
                    <a:pt x="15" y="6"/>
                  </a:moveTo>
                  <a:cubicBezTo>
                    <a:pt x="15" y="0"/>
                    <a:pt x="15" y="0"/>
                    <a:pt x="15" y="0"/>
                  </a:cubicBezTo>
                  <a:cubicBezTo>
                    <a:pt x="10" y="3"/>
                    <a:pt x="5" y="6"/>
                    <a:pt x="0" y="9"/>
                  </a:cubicBezTo>
                  <a:lnTo>
                    <a:pt x="15" y="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6" name="Freeform 22">
              <a:extLst>
                <a:ext uri="{FF2B5EF4-FFF2-40B4-BE49-F238E27FC236}">
                  <a16:creationId xmlns:a16="http://schemas.microsoft.com/office/drawing/2014/main" id="{D0A3012F-6AF8-4A98-A0BC-79A9B941D774}"/>
                </a:ext>
              </a:extLst>
            </p:cNvPr>
            <p:cNvSpPr>
              <a:spLocks/>
            </p:cNvSpPr>
            <p:nvPr/>
          </p:nvSpPr>
          <p:spPr bwMode="black">
            <a:xfrm>
              <a:off x="2205" y="2219"/>
              <a:ext cx="36" cy="14"/>
            </a:xfrm>
            <a:custGeom>
              <a:avLst/>
              <a:gdLst>
                <a:gd name="T0" fmla="*/ 0 w 36"/>
                <a:gd name="T1" fmla="*/ 14 h 14"/>
                <a:gd name="T2" fmla="*/ 36 w 36"/>
                <a:gd name="T3" fmla="*/ 14 h 14"/>
                <a:gd name="T4" fmla="*/ 0 w 36"/>
                <a:gd name="T5" fmla="*/ 0 h 14"/>
                <a:gd name="T6" fmla="*/ 0 w 36"/>
                <a:gd name="T7" fmla="*/ 14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4">
                  <a:moveTo>
                    <a:pt x="0" y="14"/>
                  </a:moveTo>
                  <a:lnTo>
                    <a:pt x="36" y="14"/>
                  </a:lnTo>
                  <a:lnTo>
                    <a:pt x="0" y="0"/>
                  </a:lnTo>
                  <a:lnTo>
                    <a:pt x="0" y="14"/>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7" name="Freeform 23">
              <a:extLst>
                <a:ext uri="{FF2B5EF4-FFF2-40B4-BE49-F238E27FC236}">
                  <a16:creationId xmlns:a16="http://schemas.microsoft.com/office/drawing/2014/main" id="{98B40968-9213-4522-A530-B0EA245CFCEA}"/>
                </a:ext>
              </a:extLst>
            </p:cNvPr>
            <p:cNvSpPr>
              <a:spLocks/>
            </p:cNvSpPr>
            <p:nvPr/>
          </p:nvSpPr>
          <p:spPr bwMode="black">
            <a:xfrm>
              <a:off x="2330" y="2219"/>
              <a:ext cx="37" cy="14"/>
            </a:xfrm>
            <a:custGeom>
              <a:avLst/>
              <a:gdLst>
                <a:gd name="T0" fmla="*/ 224 w 15"/>
                <a:gd name="T1" fmla="*/ 77 h 6"/>
                <a:gd name="T2" fmla="*/ 224 w 15"/>
                <a:gd name="T3" fmla="*/ 0 h 6"/>
                <a:gd name="T4" fmla="*/ 0 w 15"/>
                <a:gd name="T5" fmla="*/ 77 h 6"/>
                <a:gd name="T6" fmla="*/ 224 w 15"/>
                <a:gd name="T7" fmla="*/ 7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6">
                  <a:moveTo>
                    <a:pt x="15" y="6"/>
                  </a:moveTo>
                  <a:cubicBezTo>
                    <a:pt x="15" y="0"/>
                    <a:pt x="15" y="0"/>
                    <a:pt x="15" y="0"/>
                  </a:cubicBezTo>
                  <a:cubicBezTo>
                    <a:pt x="10" y="3"/>
                    <a:pt x="5" y="4"/>
                    <a:pt x="0" y="6"/>
                  </a:cubicBezTo>
                  <a:lnTo>
                    <a:pt x="15" y="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8" name="Freeform 24">
              <a:extLst>
                <a:ext uri="{FF2B5EF4-FFF2-40B4-BE49-F238E27FC236}">
                  <a16:creationId xmlns:a16="http://schemas.microsoft.com/office/drawing/2014/main" id="{32E5605F-21E3-4A60-A046-B985FC3CB248}"/>
                </a:ext>
              </a:extLst>
            </p:cNvPr>
            <p:cNvSpPr>
              <a:spLocks/>
            </p:cNvSpPr>
            <p:nvPr/>
          </p:nvSpPr>
          <p:spPr bwMode="black">
            <a:xfrm>
              <a:off x="2321" y="2106"/>
              <a:ext cx="31" cy="42"/>
            </a:xfrm>
            <a:custGeom>
              <a:avLst/>
              <a:gdLst>
                <a:gd name="T0" fmla="*/ 142 w 14"/>
                <a:gd name="T1" fmla="*/ 126 h 18"/>
                <a:gd name="T2" fmla="*/ 0 w 14"/>
                <a:gd name="T3" fmla="*/ 114 h 18"/>
                <a:gd name="T4" fmla="*/ 142 w 14"/>
                <a:gd name="T5" fmla="*/ 126 h 18"/>
                <a:gd name="T6" fmla="*/ 0 60000 65536"/>
                <a:gd name="T7" fmla="*/ 0 60000 65536"/>
                <a:gd name="T8" fmla="*/ 0 60000 65536"/>
              </a:gdLst>
              <a:ahLst/>
              <a:cxnLst>
                <a:cxn ang="T6">
                  <a:pos x="T0" y="T1"/>
                </a:cxn>
                <a:cxn ang="T7">
                  <a:pos x="T2" y="T3"/>
                </a:cxn>
                <a:cxn ang="T8">
                  <a:pos x="T4" y="T5"/>
                </a:cxn>
              </a:cxnLst>
              <a:rect l="0" t="0" r="r" b="b"/>
              <a:pathLst>
                <a:path w="14" h="18">
                  <a:moveTo>
                    <a:pt x="13" y="10"/>
                  </a:moveTo>
                  <a:cubicBezTo>
                    <a:pt x="13" y="0"/>
                    <a:pt x="0" y="0"/>
                    <a:pt x="0" y="9"/>
                  </a:cubicBezTo>
                  <a:cubicBezTo>
                    <a:pt x="0" y="18"/>
                    <a:pt x="14" y="18"/>
                    <a:pt x="13" y="10"/>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49" name="Freeform 25">
              <a:extLst>
                <a:ext uri="{FF2B5EF4-FFF2-40B4-BE49-F238E27FC236}">
                  <a16:creationId xmlns:a16="http://schemas.microsoft.com/office/drawing/2014/main" id="{62B86F26-CA1E-4406-B4F6-23124DED7663}"/>
                </a:ext>
              </a:extLst>
            </p:cNvPr>
            <p:cNvSpPr>
              <a:spLocks/>
            </p:cNvSpPr>
            <p:nvPr/>
          </p:nvSpPr>
          <p:spPr bwMode="black">
            <a:xfrm>
              <a:off x="2352" y="2127"/>
              <a:ext cx="0" cy="2"/>
            </a:xfrm>
            <a:custGeom>
              <a:avLst/>
              <a:gdLst>
                <a:gd name="T0" fmla="*/ 0 h 1"/>
                <a:gd name="T1" fmla="*/ 8 h 1"/>
                <a:gd name="T2" fmla="*/ 8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1"/>
                    <a:pt x="0" y="1"/>
                  </a:cubicBezTo>
                  <a:cubicBezTo>
                    <a:pt x="0" y="1"/>
                    <a:pt x="0" y="1"/>
                    <a:pt x="0" y="1"/>
                  </a:cubicBezTo>
                  <a:lnTo>
                    <a:pt x="0"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0" name="Freeform 26">
              <a:extLst>
                <a:ext uri="{FF2B5EF4-FFF2-40B4-BE49-F238E27FC236}">
                  <a16:creationId xmlns:a16="http://schemas.microsoft.com/office/drawing/2014/main" id="{9CEA0FE1-94B6-4D50-8587-09CB130761A1}"/>
                </a:ext>
              </a:extLst>
            </p:cNvPr>
            <p:cNvSpPr>
              <a:spLocks/>
            </p:cNvSpPr>
            <p:nvPr/>
          </p:nvSpPr>
          <p:spPr bwMode="black">
            <a:xfrm>
              <a:off x="2217" y="2096"/>
              <a:ext cx="33" cy="43"/>
            </a:xfrm>
            <a:custGeom>
              <a:avLst/>
              <a:gdLst>
                <a:gd name="T0" fmla="*/ 184 w 14"/>
                <a:gd name="T1" fmla="*/ 127 h 18"/>
                <a:gd name="T2" fmla="*/ 0 w 14"/>
                <a:gd name="T3" fmla="*/ 127 h 18"/>
                <a:gd name="T4" fmla="*/ 184 w 14"/>
                <a:gd name="T5" fmla="*/ 127 h 18"/>
                <a:gd name="T6" fmla="*/ 0 60000 65536"/>
                <a:gd name="T7" fmla="*/ 0 60000 65536"/>
                <a:gd name="T8" fmla="*/ 0 60000 65536"/>
              </a:gdLst>
              <a:ahLst/>
              <a:cxnLst>
                <a:cxn ang="T6">
                  <a:pos x="T0" y="T1"/>
                </a:cxn>
                <a:cxn ang="T7">
                  <a:pos x="T2" y="T3"/>
                </a:cxn>
                <a:cxn ang="T8">
                  <a:pos x="T4" y="T5"/>
                </a:cxn>
              </a:cxnLst>
              <a:rect l="0" t="0" r="r" b="b"/>
              <a:pathLst>
                <a:path w="14" h="18">
                  <a:moveTo>
                    <a:pt x="14" y="9"/>
                  </a:moveTo>
                  <a:cubicBezTo>
                    <a:pt x="14" y="0"/>
                    <a:pt x="0" y="0"/>
                    <a:pt x="0" y="9"/>
                  </a:cubicBezTo>
                  <a:cubicBezTo>
                    <a:pt x="0" y="18"/>
                    <a:pt x="14" y="18"/>
                    <a:pt x="14" y="9"/>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1" name="Freeform 27">
              <a:extLst>
                <a:ext uri="{FF2B5EF4-FFF2-40B4-BE49-F238E27FC236}">
                  <a16:creationId xmlns:a16="http://schemas.microsoft.com/office/drawing/2014/main" id="{FB7B1837-7EAC-47A4-A6FB-86AD48A267DF}"/>
                </a:ext>
              </a:extLst>
            </p:cNvPr>
            <p:cNvSpPr>
              <a:spLocks/>
            </p:cNvSpPr>
            <p:nvPr/>
          </p:nvSpPr>
          <p:spPr bwMode="black">
            <a:xfrm>
              <a:off x="2269" y="2084"/>
              <a:ext cx="40" cy="38"/>
            </a:xfrm>
            <a:custGeom>
              <a:avLst/>
              <a:gdLst>
                <a:gd name="T0" fmla="*/ 136 w 15"/>
                <a:gd name="T1" fmla="*/ 214 h 16"/>
                <a:gd name="T2" fmla="*/ 285 w 15"/>
                <a:gd name="T3" fmla="*/ 107 h 16"/>
                <a:gd name="T4" fmla="*/ 136 w 15"/>
                <a:gd name="T5" fmla="*/ 0 h 16"/>
                <a:gd name="T6" fmla="*/ 0 w 15"/>
                <a:gd name="T7" fmla="*/ 107 h 16"/>
                <a:gd name="T8" fmla="*/ 136 w 15"/>
                <a:gd name="T9" fmla="*/ 21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7" y="16"/>
                  </a:moveTo>
                  <a:cubicBezTo>
                    <a:pt x="13" y="16"/>
                    <a:pt x="15" y="12"/>
                    <a:pt x="15" y="8"/>
                  </a:cubicBezTo>
                  <a:cubicBezTo>
                    <a:pt x="15" y="2"/>
                    <a:pt x="12" y="0"/>
                    <a:pt x="7" y="0"/>
                  </a:cubicBezTo>
                  <a:cubicBezTo>
                    <a:pt x="3" y="0"/>
                    <a:pt x="0" y="3"/>
                    <a:pt x="0" y="8"/>
                  </a:cubicBezTo>
                  <a:cubicBezTo>
                    <a:pt x="0" y="11"/>
                    <a:pt x="1" y="15"/>
                    <a:pt x="7" y="1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2" name="Rectangle 28">
              <a:extLst>
                <a:ext uri="{FF2B5EF4-FFF2-40B4-BE49-F238E27FC236}">
                  <a16:creationId xmlns:a16="http://schemas.microsoft.com/office/drawing/2014/main" id="{0C73C2CA-C2ED-4F5F-BF41-C68F7B4C23F8}"/>
                </a:ext>
              </a:extLst>
            </p:cNvPr>
            <p:cNvSpPr>
              <a:spLocks noChangeArrowheads="1"/>
            </p:cNvSpPr>
            <p:nvPr/>
          </p:nvSpPr>
          <p:spPr bwMode="black">
            <a:xfrm>
              <a:off x="2552" y="2148"/>
              <a:ext cx="15" cy="85"/>
            </a:xfrm>
            <a:prstGeom prst="rect">
              <a:avLst/>
            </a:prstGeom>
            <a:solidFill>
              <a:srgbClr val="216A8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Narrow" panose="020B0606020202030204" pitchFamily="34" charset="0"/>
                  <a:ea typeface="MS PGothic" panose="020B0600070205080204" pitchFamily="34" charset="-128"/>
                </a:defRPr>
              </a:lvl1pPr>
              <a:lvl2pPr marL="742950" indent="-285750">
                <a:defRPr sz="2400">
                  <a:solidFill>
                    <a:schemeClr val="tx1"/>
                  </a:solidFill>
                  <a:latin typeface="Arial Narrow" panose="020B0606020202030204" pitchFamily="34" charset="0"/>
                  <a:ea typeface="MS PGothic" panose="020B0600070205080204" pitchFamily="34" charset="-128"/>
                </a:defRPr>
              </a:lvl2pPr>
              <a:lvl3pPr marL="1143000" indent="-228600">
                <a:defRPr sz="2400">
                  <a:solidFill>
                    <a:schemeClr val="tx1"/>
                  </a:solidFill>
                  <a:latin typeface="Arial Narrow" panose="020B0606020202030204" pitchFamily="34" charset="0"/>
                  <a:ea typeface="MS PGothic" panose="020B0600070205080204" pitchFamily="34" charset="-128"/>
                </a:defRPr>
              </a:lvl3pPr>
              <a:lvl4pPr marL="1600200" indent="-228600">
                <a:defRPr sz="2400">
                  <a:solidFill>
                    <a:schemeClr val="tx1"/>
                  </a:solidFill>
                  <a:latin typeface="Arial Narrow" panose="020B0606020202030204" pitchFamily="34" charset="0"/>
                  <a:ea typeface="MS PGothic" panose="020B0600070205080204" pitchFamily="34" charset="-128"/>
                </a:defRPr>
              </a:lvl4pPr>
              <a:lvl5pPr marL="2057400" indent="-228600">
                <a:defRPr sz="24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3" name="Freeform 29">
              <a:extLst>
                <a:ext uri="{FF2B5EF4-FFF2-40B4-BE49-F238E27FC236}">
                  <a16:creationId xmlns:a16="http://schemas.microsoft.com/office/drawing/2014/main" id="{A49296CF-DFE5-463C-9D5A-A5CC998F66E3}"/>
                </a:ext>
              </a:extLst>
            </p:cNvPr>
            <p:cNvSpPr>
              <a:spLocks noEditPoints="1"/>
            </p:cNvSpPr>
            <p:nvPr/>
          </p:nvSpPr>
          <p:spPr bwMode="black">
            <a:xfrm>
              <a:off x="2422" y="2148"/>
              <a:ext cx="126" cy="85"/>
            </a:xfrm>
            <a:custGeom>
              <a:avLst/>
              <a:gdLst>
                <a:gd name="T0" fmla="*/ 78 w 125"/>
                <a:gd name="T1" fmla="*/ 50 h 85"/>
                <a:gd name="T2" fmla="*/ 90 w 125"/>
                <a:gd name="T3" fmla="*/ 14 h 85"/>
                <a:gd name="T4" fmla="*/ 90 w 125"/>
                <a:gd name="T5" fmla="*/ 14 h 85"/>
                <a:gd name="T6" fmla="*/ 102 w 125"/>
                <a:gd name="T7" fmla="*/ 50 h 85"/>
                <a:gd name="T8" fmla="*/ 78 w 125"/>
                <a:gd name="T9" fmla="*/ 50 h 85"/>
                <a:gd name="T10" fmla="*/ 80 w 125"/>
                <a:gd name="T11" fmla="*/ 0 h 85"/>
                <a:gd name="T12" fmla="*/ 54 w 125"/>
                <a:gd name="T13" fmla="*/ 74 h 85"/>
                <a:gd name="T14" fmla="*/ 28 w 125"/>
                <a:gd name="T15" fmla="*/ 43 h 85"/>
                <a:gd name="T16" fmla="*/ 61 w 125"/>
                <a:gd name="T17" fmla="*/ 0 h 85"/>
                <a:gd name="T18" fmla="*/ 44 w 125"/>
                <a:gd name="T19" fmla="*/ 0 h 85"/>
                <a:gd name="T20" fmla="*/ 14 w 125"/>
                <a:gd name="T21" fmla="*/ 40 h 85"/>
                <a:gd name="T22" fmla="*/ 14 w 125"/>
                <a:gd name="T23" fmla="*/ 0 h 85"/>
                <a:gd name="T24" fmla="*/ 0 w 125"/>
                <a:gd name="T25" fmla="*/ 0 h 85"/>
                <a:gd name="T26" fmla="*/ 0 w 125"/>
                <a:gd name="T27" fmla="*/ 85 h 85"/>
                <a:gd name="T28" fmla="*/ 14 w 125"/>
                <a:gd name="T29" fmla="*/ 85 h 85"/>
                <a:gd name="T30" fmla="*/ 14 w 125"/>
                <a:gd name="T31" fmla="*/ 43 h 85"/>
                <a:gd name="T32" fmla="*/ 44 w 125"/>
                <a:gd name="T33" fmla="*/ 85 h 85"/>
                <a:gd name="T34" fmla="*/ 49 w 125"/>
                <a:gd name="T35" fmla="*/ 85 h 85"/>
                <a:gd name="T36" fmla="*/ 49 w 125"/>
                <a:gd name="T37" fmla="*/ 85 h 85"/>
                <a:gd name="T38" fmla="*/ 66 w 125"/>
                <a:gd name="T39" fmla="*/ 85 h 85"/>
                <a:gd name="T40" fmla="*/ 73 w 125"/>
                <a:gd name="T41" fmla="*/ 62 h 85"/>
                <a:gd name="T42" fmla="*/ 104 w 125"/>
                <a:gd name="T43" fmla="*/ 62 h 85"/>
                <a:gd name="T44" fmla="*/ 113 w 125"/>
                <a:gd name="T45" fmla="*/ 85 h 85"/>
                <a:gd name="T46" fmla="*/ 128 w 125"/>
                <a:gd name="T47" fmla="*/ 85 h 85"/>
                <a:gd name="T48" fmla="*/ 99 w 125"/>
                <a:gd name="T49" fmla="*/ 0 h 85"/>
                <a:gd name="T50" fmla="*/ 80 w 125"/>
                <a:gd name="T51" fmla="*/ 0 h 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5" h="85">
                  <a:moveTo>
                    <a:pt x="75" y="50"/>
                  </a:moveTo>
                  <a:lnTo>
                    <a:pt x="87" y="14"/>
                  </a:lnTo>
                  <a:lnTo>
                    <a:pt x="99" y="50"/>
                  </a:lnTo>
                  <a:lnTo>
                    <a:pt x="75" y="50"/>
                  </a:lnTo>
                  <a:close/>
                  <a:moveTo>
                    <a:pt x="77" y="0"/>
                  </a:moveTo>
                  <a:lnTo>
                    <a:pt x="54" y="74"/>
                  </a:lnTo>
                  <a:lnTo>
                    <a:pt x="28" y="43"/>
                  </a:lnTo>
                  <a:lnTo>
                    <a:pt x="61" y="0"/>
                  </a:lnTo>
                  <a:lnTo>
                    <a:pt x="44" y="0"/>
                  </a:lnTo>
                  <a:lnTo>
                    <a:pt x="14" y="40"/>
                  </a:lnTo>
                  <a:lnTo>
                    <a:pt x="14" y="0"/>
                  </a:lnTo>
                  <a:lnTo>
                    <a:pt x="0" y="0"/>
                  </a:lnTo>
                  <a:lnTo>
                    <a:pt x="0" y="85"/>
                  </a:lnTo>
                  <a:lnTo>
                    <a:pt x="14" y="85"/>
                  </a:lnTo>
                  <a:lnTo>
                    <a:pt x="14" y="43"/>
                  </a:lnTo>
                  <a:lnTo>
                    <a:pt x="44" y="85"/>
                  </a:lnTo>
                  <a:lnTo>
                    <a:pt x="49" y="85"/>
                  </a:lnTo>
                  <a:lnTo>
                    <a:pt x="63" y="85"/>
                  </a:lnTo>
                  <a:lnTo>
                    <a:pt x="70" y="62"/>
                  </a:lnTo>
                  <a:lnTo>
                    <a:pt x="101" y="62"/>
                  </a:lnTo>
                  <a:lnTo>
                    <a:pt x="110" y="85"/>
                  </a:lnTo>
                  <a:lnTo>
                    <a:pt x="125" y="85"/>
                  </a:lnTo>
                  <a:lnTo>
                    <a:pt x="96" y="0"/>
                  </a:lnTo>
                  <a:lnTo>
                    <a:pt x="77"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4" name="Freeform 30">
              <a:extLst>
                <a:ext uri="{FF2B5EF4-FFF2-40B4-BE49-F238E27FC236}">
                  <a16:creationId xmlns:a16="http://schemas.microsoft.com/office/drawing/2014/main" id="{043144A7-C9A0-4255-BF57-DEBD1F45F032}"/>
                </a:ext>
              </a:extLst>
            </p:cNvPr>
            <p:cNvSpPr>
              <a:spLocks/>
            </p:cNvSpPr>
            <p:nvPr/>
          </p:nvSpPr>
          <p:spPr bwMode="black">
            <a:xfrm>
              <a:off x="3006" y="2148"/>
              <a:ext cx="80" cy="85"/>
            </a:xfrm>
            <a:custGeom>
              <a:avLst/>
              <a:gdLst>
                <a:gd name="T0" fmla="*/ 221 w 34"/>
                <a:gd name="T1" fmla="*/ 340 h 36"/>
                <a:gd name="T2" fmla="*/ 132 w 34"/>
                <a:gd name="T3" fmla="*/ 0 h 36"/>
                <a:gd name="T4" fmla="*/ 0 w 34"/>
                <a:gd name="T5" fmla="*/ 0 h 36"/>
                <a:gd name="T6" fmla="*/ 0 w 34"/>
                <a:gd name="T7" fmla="*/ 475 h 36"/>
                <a:gd name="T8" fmla="*/ 78 w 34"/>
                <a:gd name="T9" fmla="*/ 475 h 36"/>
                <a:gd name="T10" fmla="*/ 78 w 34"/>
                <a:gd name="T11" fmla="*/ 66 h 36"/>
                <a:gd name="T12" fmla="*/ 184 w 34"/>
                <a:gd name="T13" fmla="*/ 475 h 36"/>
                <a:gd name="T14" fmla="*/ 261 w 34"/>
                <a:gd name="T15" fmla="*/ 475 h 36"/>
                <a:gd name="T16" fmla="*/ 365 w 34"/>
                <a:gd name="T17" fmla="*/ 66 h 36"/>
                <a:gd name="T18" fmla="*/ 365 w 34"/>
                <a:gd name="T19" fmla="*/ 475 h 36"/>
                <a:gd name="T20" fmla="*/ 442 w 34"/>
                <a:gd name="T21" fmla="*/ 475 h 36"/>
                <a:gd name="T22" fmla="*/ 442 w 34"/>
                <a:gd name="T23" fmla="*/ 0 h 36"/>
                <a:gd name="T24" fmla="*/ 299 w 34"/>
                <a:gd name="T25" fmla="*/ 0 h 36"/>
                <a:gd name="T26" fmla="*/ 221 w 34"/>
                <a:gd name="T27" fmla="*/ 340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4" h="36">
                  <a:moveTo>
                    <a:pt x="17" y="26"/>
                  </a:moveTo>
                  <a:cubicBezTo>
                    <a:pt x="10" y="0"/>
                    <a:pt x="10" y="0"/>
                    <a:pt x="10" y="0"/>
                  </a:cubicBezTo>
                  <a:cubicBezTo>
                    <a:pt x="0" y="0"/>
                    <a:pt x="0" y="0"/>
                    <a:pt x="0" y="0"/>
                  </a:cubicBezTo>
                  <a:cubicBezTo>
                    <a:pt x="0" y="36"/>
                    <a:pt x="0" y="36"/>
                    <a:pt x="0" y="36"/>
                  </a:cubicBezTo>
                  <a:cubicBezTo>
                    <a:pt x="3" y="36"/>
                    <a:pt x="6" y="36"/>
                    <a:pt x="6" y="36"/>
                  </a:cubicBezTo>
                  <a:cubicBezTo>
                    <a:pt x="6" y="5"/>
                    <a:pt x="6" y="5"/>
                    <a:pt x="6" y="5"/>
                  </a:cubicBezTo>
                  <a:cubicBezTo>
                    <a:pt x="14" y="36"/>
                    <a:pt x="14" y="36"/>
                    <a:pt x="14" y="36"/>
                  </a:cubicBezTo>
                  <a:cubicBezTo>
                    <a:pt x="14" y="36"/>
                    <a:pt x="16" y="36"/>
                    <a:pt x="20" y="36"/>
                  </a:cubicBezTo>
                  <a:cubicBezTo>
                    <a:pt x="20" y="36"/>
                    <a:pt x="28" y="5"/>
                    <a:pt x="28" y="5"/>
                  </a:cubicBezTo>
                  <a:cubicBezTo>
                    <a:pt x="28" y="36"/>
                    <a:pt x="28" y="36"/>
                    <a:pt x="28" y="36"/>
                  </a:cubicBezTo>
                  <a:cubicBezTo>
                    <a:pt x="34" y="36"/>
                    <a:pt x="34" y="36"/>
                    <a:pt x="34" y="36"/>
                  </a:cubicBezTo>
                  <a:cubicBezTo>
                    <a:pt x="34" y="0"/>
                    <a:pt x="34" y="0"/>
                    <a:pt x="34" y="0"/>
                  </a:cubicBezTo>
                  <a:cubicBezTo>
                    <a:pt x="23" y="0"/>
                    <a:pt x="23" y="0"/>
                    <a:pt x="23" y="0"/>
                  </a:cubicBezTo>
                  <a:lnTo>
                    <a:pt x="17" y="26"/>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5" name="Freeform 31">
              <a:extLst>
                <a:ext uri="{FF2B5EF4-FFF2-40B4-BE49-F238E27FC236}">
                  <a16:creationId xmlns:a16="http://schemas.microsoft.com/office/drawing/2014/main" id="{E9F41F64-4E66-4C42-B1B0-57397A3C18A4}"/>
                </a:ext>
              </a:extLst>
            </p:cNvPr>
            <p:cNvSpPr>
              <a:spLocks noEditPoints="1"/>
            </p:cNvSpPr>
            <p:nvPr/>
          </p:nvSpPr>
          <p:spPr bwMode="black">
            <a:xfrm>
              <a:off x="3093" y="2148"/>
              <a:ext cx="78" cy="85"/>
            </a:xfrm>
            <a:custGeom>
              <a:avLst/>
              <a:gdLst>
                <a:gd name="T0" fmla="*/ 26 w 78"/>
                <a:gd name="T1" fmla="*/ 50 h 85"/>
                <a:gd name="T2" fmla="*/ 38 w 78"/>
                <a:gd name="T3" fmla="*/ 14 h 85"/>
                <a:gd name="T4" fmla="*/ 38 w 78"/>
                <a:gd name="T5" fmla="*/ 14 h 85"/>
                <a:gd name="T6" fmla="*/ 50 w 78"/>
                <a:gd name="T7" fmla="*/ 50 h 85"/>
                <a:gd name="T8" fmla="*/ 26 w 78"/>
                <a:gd name="T9" fmla="*/ 50 h 85"/>
                <a:gd name="T10" fmla="*/ 29 w 78"/>
                <a:gd name="T11" fmla="*/ 0 h 85"/>
                <a:gd name="T12" fmla="*/ 0 w 78"/>
                <a:gd name="T13" fmla="*/ 85 h 85"/>
                <a:gd name="T14" fmla="*/ 14 w 78"/>
                <a:gd name="T15" fmla="*/ 85 h 85"/>
                <a:gd name="T16" fmla="*/ 21 w 78"/>
                <a:gd name="T17" fmla="*/ 62 h 85"/>
                <a:gd name="T18" fmla="*/ 55 w 78"/>
                <a:gd name="T19" fmla="*/ 62 h 85"/>
                <a:gd name="T20" fmla="*/ 62 w 78"/>
                <a:gd name="T21" fmla="*/ 85 h 85"/>
                <a:gd name="T22" fmla="*/ 78 w 78"/>
                <a:gd name="T23" fmla="*/ 85 h 85"/>
                <a:gd name="T24" fmla="*/ 47 w 78"/>
                <a:gd name="T25" fmla="*/ 0 h 85"/>
                <a:gd name="T26" fmla="*/ 29 w 78"/>
                <a:gd name="T27" fmla="*/ 0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85">
                  <a:moveTo>
                    <a:pt x="26" y="50"/>
                  </a:moveTo>
                  <a:lnTo>
                    <a:pt x="38" y="14"/>
                  </a:lnTo>
                  <a:lnTo>
                    <a:pt x="50" y="50"/>
                  </a:lnTo>
                  <a:lnTo>
                    <a:pt x="26" y="50"/>
                  </a:lnTo>
                  <a:close/>
                  <a:moveTo>
                    <a:pt x="29" y="0"/>
                  </a:moveTo>
                  <a:lnTo>
                    <a:pt x="0" y="85"/>
                  </a:lnTo>
                  <a:lnTo>
                    <a:pt x="14" y="85"/>
                  </a:lnTo>
                  <a:lnTo>
                    <a:pt x="21" y="62"/>
                  </a:lnTo>
                  <a:lnTo>
                    <a:pt x="55" y="62"/>
                  </a:lnTo>
                  <a:lnTo>
                    <a:pt x="62" y="85"/>
                  </a:lnTo>
                  <a:lnTo>
                    <a:pt x="78" y="85"/>
                  </a:lnTo>
                  <a:lnTo>
                    <a:pt x="47" y="0"/>
                  </a:lnTo>
                  <a:lnTo>
                    <a:pt x="29"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6" name="Freeform 32">
              <a:extLst>
                <a:ext uri="{FF2B5EF4-FFF2-40B4-BE49-F238E27FC236}">
                  <a16:creationId xmlns:a16="http://schemas.microsoft.com/office/drawing/2014/main" id="{3CE8681E-9935-41E3-BFAD-0450BA765439}"/>
                </a:ext>
              </a:extLst>
            </p:cNvPr>
            <p:cNvSpPr>
              <a:spLocks/>
            </p:cNvSpPr>
            <p:nvPr/>
          </p:nvSpPr>
          <p:spPr bwMode="black">
            <a:xfrm>
              <a:off x="3176" y="2148"/>
              <a:ext cx="68" cy="85"/>
            </a:xfrm>
            <a:custGeom>
              <a:avLst/>
              <a:gdLst>
                <a:gd name="T0" fmla="*/ 298 w 29"/>
                <a:gd name="T1" fmla="*/ 368 h 36"/>
                <a:gd name="T2" fmla="*/ 115 w 29"/>
                <a:gd name="T3" fmla="*/ 0 h 36"/>
                <a:gd name="T4" fmla="*/ 0 w 29"/>
                <a:gd name="T5" fmla="*/ 0 h 36"/>
                <a:gd name="T6" fmla="*/ 0 w 29"/>
                <a:gd name="T7" fmla="*/ 475 h 36"/>
                <a:gd name="T8" fmla="*/ 77 w 29"/>
                <a:gd name="T9" fmla="*/ 475 h 36"/>
                <a:gd name="T10" fmla="*/ 77 w 29"/>
                <a:gd name="T11" fmla="*/ 118 h 36"/>
                <a:gd name="T12" fmla="*/ 258 w 29"/>
                <a:gd name="T13" fmla="*/ 475 h 36"/>
                <a:gd name="T14" fmla="*/ 373 w 29"/>
                <a:gd name="T15" fmla="*/ 475 h 36"/>
                <a:gd name="T16" fmla="*/ 373 w 29"/>
                <a:gd name="T17" fmla="*/ 0 h 36"/>
                <a:gd name="T18" fmla="*/ 298 w 29"/>
                <a:gd name="T19" fmla="*/ 0 h 36"/>
                <a:gd name="T20" fmla="*/ 298 w 29"/>
                <a:gd name="T21" fmla="*/ 368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 h="36">
                  <a:moveTo>
                    <a:pt x="23" y="28"/>
                  </a:moveTo>
                  <a:cubicBezTo>
                    <a:pt x="9" y="0"/>
                    <a:pt x="9" y="0"/>
                    <a:pt x="9" y="0"/>
                  </a:cubicBezTo>
                  <a:cubicBezTo>
                    <a:pt x="0" y="0"/>
                    <a:pt x="0" y="0"/>
                    <a:pt x="0" y="0"/>
                  </a:cubicBezTo>
                  <a:cubicBezTo>
                    <a:pt x="0" y="36"/>
                    <a:pt x="0" y="36"/>
                    <a:pt x="0" y="36"/>
                  </a:cubicBezTo>
                  <a:cubicBezTo>
                    <a:pt x="3" y="36"/>
                    <a:pt x="6" y="36"/>
                    <a:pt x="6" y="36"/>
                  </a:cubicBezTo>
                  <a:cubicBezTo>
                    <a:pt x="6" y="9"/>
                    <a:pt x="6" y="9"/>
                    <a:pt x="6" y="9"/>
                  </a:cubicBezTo>
                  <a:cubicBezTo>
                    <a:pt x="20" y="36"/>
                    <a:pt x="20" y="36"/>
                    <a:pt x="20" y="36"/>
                  </a:cubicBezTo>
                  <a:cubicBezTo>
                    <a:pt x="29" y="36"/>
                    <a:pt x="29" y="36"/>
                    <a:pt x="29" y="36"/>
                  </a:cubicBezTo>
                  <a:cubicBezTo>
                    <a:pt x="29" y="0"/>
                    <a:pt x="29" y="0"/>
                    <a:pt x="29" y="0"/>
                  </a:cubicBezTo>
                  <a:cubicBezTo>
                    <a:pt x="23" y="0"/>
                    <a:pt x="23" y="0"/>
                    <a:pt x="23" y="0"/>
                  </a:cubicBezTo>
                  <a:lnTo>
                    <a:pt x="23" y="28"/>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7" name="Freeform 33">
              <a:extLst>
                <a:ext uri="{FF2B5EF4-FFF2-40B4-BE49-F238E27FC236}">
                  <a16:creationId xmlns:a16="http://schemas.microsoft.com/office/drawing/2014/main" id="{1DA766E0-428B-4159-AE91-14146313058E}"/>
                </a:ext>
              </a:extLst>
            </p:cNvPr>
            <p:cNvSpPr>
              <a:spLocks/>
            </p:cNvSpPr>
            <p:nvPr/>
          </p:nvSpPr>
          <p:spPr bwMode="black">
            <a:xfrm>
              <a:off x="3459" y="2148"/>
              <a:ext cx="50" cy="85"/>
            </a:xfrm>
            <a:custGeom>
              <a:avLst/>
              <a:gdLst>
                <a:gd name="T0" fmla="*/ 283 w 21"/>
                <a:gd name="T1" fmla="*/ 406 h 36"/>
                <a:gd name="T2" fmla="*/ 79 w 21"/>
                <a:gd name="T3" fmla="*/ 406 h 36"/>
                <a:gd name="T4" fmla="*/ 79 w 21"/>
                <a:gd name="T5" fmla="*/ 279 h 36"/>
                <a:gd name="T6" fmla="*/ 226 w 21"/>
                <a:gd name="T7" fmla="*/ 279 h 36"/>
                <a:gd name="T8" fmla="*/ 226 w 21"/>
                <a:gd name="T9" fmla="*/ 196 h 36"/>
                <a:gd name="T10" fmla="*/ 79 w 21"/>
                <a:gd name="T11" fmla="*/ 196 h 36"/>
                <a:gd name="T12" fmla="*/ 79 w 21"/>
                <a:gd name="T13" fmla="*/ 66 h 36"/>
                <a:gd name="T14" fmla="*/ 271 w 21"/>
                <a:gd name="T15" fmla="*/ 66 h 36"/>
                <a:gd name="T16" fmla="*/ 271 w 21"/>
                <a:gd name="T17" fmla="*/ 0 h 36"/>
                <a:gd name="T18" fmla="*/ 0 w 21"/>
                <a:gd name="T19" fmla="*/ 0 h 36"/>
                <a:gd name="T20" fmla="*/ 0 w 21"/>
                <a:gd name="T21" fmla="*/ 475 h 36"/>
                <a:gd name="T22" fmla="*/ 283 w 21"/>
                <a:gd name="T23" fmla="*/ 475 h 36"/>
                <a:gd name="T24" fmla="*/ 283 w 21"/>
                <a:gd name="T25" fmla="*/ 40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36">
                  <a:moveTo>
                    <a:pt x="21" y="31"/>
                  </a:moveTo>
                  <a:cubicBezTo>
                    <a:pt x="6" y="31"/>
                    <a:pt x="6" y="31"/>
                    <a:pt x="6" y="31"/>
                  </a:cubicBezTo>
                  <a:cubicBezTo>
                    <a:pt x="6" y="21"/>
                    <a:pt x="6" y="21"/>
                    <a:pt x="6" y="21"/>
                  </a:cubicBezTo>
                  <a:cubicBezTo>
                    <a:pt x="17" y="21"/>
                    <a:pt x="17" y="21"/>
                    <a:pt x="17" y="21"/>
                  </a:cubicBezTo>
                  <a:cubicBezTo>
                    <a:pt x="17" y="15"/>
                    <a:pt x="17" y="15"/>
                    <a:pt x="17" y="15"/>
                  </a:cubicBezTo>
                  <a:cubicBezTo>
                    <a:pt x="6" y="15"/>
                    <a:pt x="6" y="15"/>
                    <a:pt x="6" y="15"/>
                  </a:cubicBezTo>
                  <a:cubicBezTo>
                    <a:pt x="6" y="5"/>
                    <a:pt x="6" y="5"/>
                    <a:pt x="6" y="5"/>
                  </a:cubicBezTo>
                  <a:cubicBezTo>
                    <a:pt x="8" y="5"/>
                    <a:pt x="20" y="5"/>
                    <a:pt x="20" y="5"/>
                  </a:cubicBezTo>
                  <a:cubicBezTo>
                    <a:pt x="20" y="0"/>
                    <a:pt x="20" y="0"/>
                    <a:pt x="20" y="0"/>
                  </a:cubicBezTo>
                  <a:cubicBezTo>
                    <a:pt x="16" y="0"/>
                    <a:pt x="0" y="0"/>
                    <a:pt x="0" y="0"/>
                  </a:cubicBezTo>
                  <a:cubicBezTo>
                    <a:pt x="0" y="36"/>
                    <a:pt x="0" y="36"/>
                    <a:pt x="0" y="36"/>
                  </a:cubicBezTo>
                  <a:cubicBezTo>
                    <a:pt x="21" y="36"/>
                    <a:pt x="21" y="36"/>
                    <a:pt x="21" y="36"/>
                  </a:cubicBezTo>
                  <a:lnTo>
                    <a:pt x="21" y="31"/>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8" name="Freeform 34">
              <a:extLst>
                <a:ext uri="{FF2B5EF4-FFF2-40B4-BE49-F238E27FC236}">
                  <a16:creationId xmlns:a16="http://schemas.microsoft.com/office/drawing/2014/main" id="{9F7FDB36-7566-4CCD-84E2-5957334FBF71}"/>
                </a:ext>
              </a:extLst>
            </p:cNvPr>
            <p:cNvSpPr>
              <a:spLocks/>
            </p:cNvSpPr>
            <p:nvPr/>
          </p:nvSpPr>
          <p:spPr bwMode="black">
            <a:xfrm>
              <a:off x="3258" y="2148"/>
              <a:ext cx="194" cy="85"/>
            </a:xfrm>
            <a:custGeom>
              <a:avLst/>
              <a:gdLst>
                <a:gd name="T0" fmla="*/ 648 w 82"/>
                <a:gd name="T1" fmla="*/ 0 h 36"/>
                <a:gd name="T2" fmla="*/ 648 w 82"/>
                <a:gd name="T3" fmla="*/ 0 h 36"/>
                <a:gd name="T4" fmla="*/ 639 w 82"/>
                <a:gd name="T5" fmla="*/ 0 h 36"/>
                <a:gd name="T6" fmla="*/ 639 w 82"/>
                <a:gd name="T7" fmla="*/ 368 h 36"/>
                <a:gd name="T8" fmla="*/ 447 w 82"/>
                <a:gd name="T9" fmla="*/ 0 h 36"/>
                <a:gd name="T10" fmla="*/ 348 w 82"/>
                <a:gd name="T11" fmla="*/ 0 h 36"/>
                <a:gd name="T12" fmla="*/ 348 w 82"/>
                <a:gd name="T13" fmla="*/ 406 h 36"/>
                <a:gd name="T14" fmla="*/ 95 w 82"/>
                <a:gd name="T15" fmla="*/ 406 h 36"/>
                <a:gd name="T16" fmla="*/ 95 w 82"/>
                <a:gd name="T17" fmla="*/ 279 h 36"/>
                <a:gd name="T18" fmla="*/ 241 w 82"/>
                <a:gd name="T19" fmla="*/ 279 h 36"/>
                <a:gd name="T20" fmla="*/ 241 w 82"/>
                <a:gd name="T21" fmla="*/ 196 h 36"/>
                <a:gd name="T22" fmla="*/ 95 w 82"/>
                <a:gd name="T23" fmla="*/ 196 h 36"/>
                <a:gd name="T24" fmla="*/ 95 w 82"/>
                <a:gd name="T25" fmla="*/ 66 h 36"/>
                <a:gd name="T26" fmla="*/ 263 w 82"/>
                <a:gd name="T27" fmla="*/ 66 h 36"/>
                <a:gd name="T28" fmla="*/ 263 w 82"/>
                <a:gd name="T29" fmla="*/ 0 h 36"/>
                <a:gd name="T30" fmla="*/ 0 w 82"/>
                <a:gd name="T31" fmla="*/ 0 h 36"/>
                <a:gd name="T32" fmla="*/ 0 w 82"/>
                <a:gd name="T33" fmla="*/ 475 h 36"/>
                <a:gd name="T34" fmla="*/ 409 w 82"/>
                <a:gd name="T35" fmla="*/ 475 h 36"/>
                <a:gd name="T36" fmla="*/ 409 w 82"/>
                <a:gd name="T37" fmla="*/ 475 h 36"/>
                <a:gd name="T38" fmla="*/ 409 w 82"/>
                <a:gd name="T39" fmla="*/ 118 h 36"/>
                <a:gd name="T40" fmla="*/ 610 w 82"/>
                <a:gd name="T41" fmla="*/ 475 h 36"/>
                <a:gd name="T42" fmla="*/ 717 w 82"/>
                <a:gd name="T43" fmla="*/ 475 h 36"/>
                <a:gd name="T44" fmla="*/ 717 w 82"/>
                <a:gd name="T45" fmla="*/ 66 h 36"/>
                <a:gd name="T46" fmla="*/ 861 w 82"/>
                <a:gd name="T47" fmla="*/ 66 h 36"/>
                <a:gd name="T48" fmla="*/ 861 w 82"/>
                <a:gd name="T49" fmla="*/ 475 h 36"/>
                <a:gd name="T50" fmla="*/ 939 w 82"/>
                <a:gd name="T51" fmla="*/ 475 h 36"/>
                <a:gd name="T52" fmla="*/ 939 w 82"/>
                <a:gd name="T53" fmla="*/ 66 h 36"/>
                <a:gd name="T54" fmla="*/ 1086 w 82"/>
                <a:gd name="T55" fmla="*/ 66 h 36"/>
                <a:gd name="T56" fmla="*/ 1086 w 82"/>
                <a:gd name="T57" fmla="*/ 0 h 36"/>
                <a:gd name="T58" fmla="*/ 648 w 82"/>
                <a:gd name="T59" fmla="*/ 0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2" h="36">
                  <a:moveTo>
                    <a:pt x="49" y="0"/>
                  </a:moveTo>
                  <a:cubicBezTo>
                    <a:pt x="49" y="0"/>
                    <a:pt x="49" y="0"/>
                    <a:pt x="49" y="0"/>
                  </a:cubicBezTo>
                  <a:cubicBezTo>
                    <a:pt x="48" y="0"/>
                    <a:pt x="48" y="0"/>
                    <a:pt x="48" y="0"/>
                  </a:cubicBezTo>
                  <a:cubicBezTo>
                    <a:pt x="48" y="28"/>
                    <a:pt x="48" y="28"/>
                    <a:pt x="48" y="28"/>
                  </a:cubicBezTo>
                  <a:cubicBezTo>
                    <a:pt x="34" y="0"/>
                    <a:pt x="34" y="0"/>
                    <a:pt x="34" y="0"/>
                  </a:cubicBezTo>
                  <a:cubicBezTo>
                    <a:pt x="26" y="0"/>
                    <a:pt x="26" y="0"/>
                    <a:pt x="26" y="0"/>
                  </a:cubicBezTo>
                  <a:cubicBezTo>
                    <a:pt x="26" y="31"/>
                    <a:pt x="26" y="31"/>
                    <a:pt x="26" y="31"/>
                  </a:cubicBezTo>
                  <a:cubicBezTo>
                    <a:pt x="7" y="31"/>
                    <a:pt x="7" y="31"/>
                    <a:pt x="7" y="31"/>
                  </a:cubicBezTo>
                  <a:cubicBezTo>
                    <a:pt x="7" y="21"/>
                    <a:pt x="7" y="21"/>
                    <a:pt x="7" y="21"/>
                  </a:cubicBezTo>
                  <a:cubicBezTo>
                    <a:pt x="18" y="21"/>
                    <a:pt x="18" y="21"/>
                    <a:pt x="18" y="21"/>
                  </a:cubicBezTo>
                  <a:cubicBezTo>
                    <a:pt x="18" y="15"/>
                    <a:pt x="18" y="15"/>
                    <a:pt x="18" y="15"/>
                  </a:cubicBezTo>
                  <a:cubicBezTo>
                    <a:pt x="7" y="15"/>
                    <a:pt x="7" y="15"/>
                    <a:pt x="7" y="15"/>
                  </a:cubicBezTo>
                  <a:cubicBezTo>
                    <a:pt x="7" y="5"/>
                    <a:pt x="7" y="5"/>
                    <a:pt x="7" y="5"/>
                  </a:cubicBezTo>
                  <a:cubicBezTo>
                    <a:pt x="8" y="5"/>
                    <a:pt x="20" y="5"/>
                    <a:pt x="20" y="5"/>
                  </a:cubicBezTo>
                  <a:cubicBezTo>
                    <a:pt x="20" y="0"/>
                    <a:pt x="20" y="0"/>
                    <a:pt x="20" y="0"/>
                  </a:cubicBezTo>
                  <a:cubicBezTo>
                    <a:pt x="17" y="0"/>
                    <a:pt x="0" y="0"/>
                    <a:pt x="0" y="0"/>
                  </a:cubicBezTo>
                  <a:cubicBezTo>
                    <a:pt x="0" y="36"/>
                    <a:pt x="0" y="36"/>
                    <a:pt x="0" y="36"/>
                  </a:cubicBezTo>
                  <a:cubicBezTo>
                    <a:pt x="31" y="36"/>
                    <a:pt x="31" y="36"/>
                    <a:pt x="31" y="36"/>
                  </a:cubicBezTo>
                  <a:cubicBezTo>
                    <a:pt x="31" y="36"/>
                    <a:pt x="31" y="36"/>
                    <a:pt x="31" y="36"/>
                  </a:cubicBezTo>
                  <a:cubicBezTo>
                    <a:pt x="31" y="9"/>
                    <a:pt x="31" y="9"/>
                    <a:pt x="31" y="9"/>
                  </a:cubicBezTo>
                  <a:cubicBezTo>
                    <a:pt x="46" y="36"/>
                    <a:pt x="46" y="36"/>
                    <a:pt x="46" y="36"/>
                  </a:cubicBezTo>
                  <a:cubicBezTo>
                    <a:pt x="54" y="36"/>
                    <a:pt x="54" y="36"/>
                    <a:pt x="54" y="36"/>
                  </a:cubicBezTo>
                  <a:cubicBezTo>
                    <a:pt x="54" y="5"/>
                    <a:pt x="54" y="5"/>
                    <a:pt x="54" y="5"/>
                  </a:cubicBezTo>
                  <a:cubicBezTo>
                    <a:pt x="58" y="5"/>
                    <a:pt x="62" y="5"/>
                    <a:pt x="65" y="5"/>
                  </a:cubicBezTo>
                  <a:cubicBezTo>
                    <a:pt x="65" y="36"/>
                    <a:pt x="65" y="36"/>
                    <a:pt x="65" y="36"/>
                  </a:cubicBezTo>
                  <a:cubicBezTo>
                    <a:pt x="71" y="36"/>
                    <a:pt x="71" y="36"/>
                    <a:pt x="71" y="36"/>
                  </a:cubicBezTo>
                  <a:cubicBezTo>
                    <a:pt x="71" y="5"/>
                    <a:pt x="71" y="5"/>
                    <a:pt x="71" y="5"/>
                  </a:cubicBezTo>
                  <a:cubicBezTo>
                    <a:pt x="82" y="5"/>
                    <a:pt x="82" y="5"/>
                    <a:pt x="82" y="5"/>
                  </a:cubicBezTo>
                  <a:cubicBezTo>
                    <a:pt x="82" y="0"/>
                    <a:pt x="82" y="0"/>
                    <a:pt x="82" y="0"/>
                  </a:cubicBezTo>
                  <a:lnTo>
                    <a:pt x="49" y="0"/>
                  </a:ln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59" name="Freeform 35">
              <a:extLst>
                <a:ext uri="{FF2B5EF4-FFF2-40B4-BE49-F238E27FC236}">
                  <a16:creationId xmlns:a16="http://schemas.microsoft.com/office/drawing/2014/main" id="{7DA7CF91-B7EA-408B-BD5D-39A54663163B}"/>
                </a:ext>
              </a:extLst>
            </p:cNvPr>
            <p:cNvSpPr>
              <a:spLocks noEditPoints="1"/>
            </p:cNvSpPr>
            <p:nvPr/>
          </p:nvSpPr>
          <p:spPr bwMode="black">
            <a:xfrm>
              <a:off x="2874" y="2148"/>
              <a:ext cx="125" cy="85"/>
            </a:xfrm>
            <a:custGeom>
              <a:avLst/>
              <a:gdLst>
                <a:gd name="T0" fmla="*/ 468 w 51"/>
                <a:gd name="T1" fmla="*/ 196 h 36"/>
                <a:gd name="T2" fmla="*/ 468 w 51"/>
                <a:gd name="T3" fmla="*/ 196 h 36"/>
                <a:gd name="T4" fmla="*/ 468 w 51"/>
                <a:gd name="T5" fmla="*/ 66 h 36"/>
                <a:gd name="T6" fmla="*/ 547 w 51"/>
                <a:gd name="T7" fmla="*/ 66 h 36"/>
                <a:gd name="T8" fmla="*/ 650 w 51"/>
                <a:gd name="T9" fmla="*/ 135 h 36"/>
                <a:gd name="T10" fmla="*/ 547 w 51"/>
                <a:gd name="T11" fmla="*/ 196 h 36"/>
                <a:gd name="T12" fmla="*/ 468 w 51"/>
                <a:gd name="T13" fmla="*/ 196 h 36"/>
                <a:gd name="T14" fmla="*/ 691 w 51"/>
                <a:gd name="T15" fmla="*/ 241 h 36"/>
                <a:gd name="T16" fmla="*/ 738 w 51"/>
                <a:gd name="T17" fmla="*/ 135 h 36"/>
                <a:gd name="T18" fmla="*/ 691 w 51"/>
                <a:gd name="T19" fmla="*/ 40 h 36"/>
                <a:gd name="T20" fmla="*/ 529 w 51"/>
                <a:gd name="T21" fmla="*/ 0 h 36"/>
                <a:gd name="T22" fmla="*/ 385 w 51"/>
                <a:gd name="T23" fmla="*/ 0 h 36"/>
                <a:gd name="T24" fmla="*/ 385 w 51"/>
                <a:gd name="T25" fmla="*/ 196 h 36"/>
                <a:gd name="T26" fmla="*/ 385 w 51"/>
                <a:gd name="T27" fmla="*/ 196 h 36"/>
                <a:gd name="T28" fmla="*/ 385 w 51"/>
                <a:gd name="T29" fmla="*/ 406 h 36"/>
                <a:gd name="T30" fmla="*/ 103 w 51"/>
                <a:gd name="T31" fmla="*/ 406 h 36"/>
                <a:gd name="T32" fmla="*/ 103 w 51"/>
                <a:gd name="T33" fmla="*/ 279 h 36"/>
                <a:gd name="T34" fmla="*/ 265 w 51"/>
                <a:gd name="T35" fmla="*/ 279 h 36"/>
                <a:gd name="T36" fmla="*/ 265 w 51"/>
                <a:gd name="T37" fmla="*/ 196 h 36"/>
                <a:gd name="T38" fmla="*/ 103 w 51"/>
                <a:gd name="T39" fmla="*/ 196 h 36"/>
                <a:gd name="T40" fmla="*/ 103 w 51"/>
                <a:gd name="T41" fmla="*/ 66 h 36"/>
                <a:gd name="T42" fmla="*/ 294 w 51"/>
                <a:gd name="T43" fmla="*/ 66 h 36"/>
                <a:gd name="T44" fmla="*/ 294 w 51"/>
                <a:gd name="T45" fmla="*/ 0 h 36"/>
                <a:gd name="T46" fmla="*/ 0 w 51"/>
                <a:gd name="T47" fmla="*/ 0 h 36"/>
                <a:gd name="T48" fmla="*/ 0 w 51"/>
                <a:gd name="T49" fmla="*/ 475 h 36"/>
                <a:gd name="T50" fmla="*/ 468 w 51"/>
                <a:gd name="T51" fmla="*/ 475 h 36"/>
                <a:gd name="T52" fmla="*/ 468 w 51"/>
                <a:gd name="T53" fmla="*/ 279 h 36"/>
                <a:gd name="T54" fmla="*/ 517 w 51"/>
                <a:gd name="T55" fmla="*/ 279 h 36"/>
                <a:gd name="T56" fmla="*/ 650 w 51"/>
                <a:gd name="T57" fmla="*/ 475 h 36"/>
                <a:gd name="T58" fmla="*/ 750 w 51"/>
                <a:gd name="T59" fmla="*/ 475 h 36"/>
                <a:gd name="T60" fmla="*/ 618 w 51"/>
                <a:gd name="T61" fmla="*/ 262 h 36"/>
                <a:gd name="T62" fmla="*/ 691 w 51"/>
                <a:gd name="T63" fmla="*/ 24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 h="36">
                  <a:moveTo>
                    <a:pt x="32" y="15"/>
                  </a:moveTo>
                  <a:cubicBezTo>
                    <a:pt x="32" y="15"/>
                    <a:pt x="32" y="15"/>
                    <a:pt x="32" y="15"/>
                  </a:cubicBezTo>
                  <a:cubicBezTo>
                    <a:pt x="32" y="5"/>
                    <a:pt x="32" y="5"/>
                    <a:pt x="32" y="5"/>
                  </a:cubicBezTo>
                  <a:cubicBezTo>
                    <a:pt x="37" y="5"/>
                    <a:pt x="37" y="5"/>
                    <a:pt x="37" y="5"/>
                  </a:cubicBezTo>
                  <a:cubicBezTo>
                    <a:pt x="42" y="5"/>
                    <a:pt x="44" y="7"/>
                    <a:pt x="44" y="10"/>
                  </a:cubicBezTo>
                  <a:cubicBezTo>
                    <a:pt x="44" y="14"/>
                    <a:pt x="42" y="15"/>
                    <a:pt x="37" y="15"/>
                  </a:cubicBezTo>
                  <a:lnTo>
                    <a:pt x="32" y="15"/>
                  </a:lnTo>
                  <a:close/>
                  <a:moveTo>
                    <a:pt x="47" y="18"/>
                  </a:moveTo>
                  <a:cubicBezTo>
                    <a:pt x="49" y="16"/>
                    <a:pt x="50" y="14"/>
                    <a:pt x="50" y="10"/>
                  </a:cubicBezTo>
                  <a:cubicBezTo>
                    <a:pt x="50" y="7"/>
                    <a:pt x="49" y="4"/>
                    <a:pt x="47" y="3"/>
                  </a:cubicBezTo>
                  <a:cubicBezTo>
                    <a:pt x="44" y="1"/>
                    <a:pt x="41" y="0"/>
                    <a:pt x="36" y="0"/>
                  </a:cubicBezTo>
                  <a:cubicBezTo>
                    <a:pt x="26" y="0"/>
                    <a:pt x="26" y="0"/>
                    <a:pt x="26" y="0"/>
                  </a:cubicBezTo>
                  <a:cubicBezTo>
                    <a:pt x="26" y="15"/>
                    <a:pt x="26" y="15"/>
                    <a:pt x="26" y="15"/>
                  </a:cubicBezTo>
                  <a:cubicBezTo>
                    <a:pt x="26" y="15"/>
                    <a:pt x="26" y="15"/>
                    <a:pt x="26" y="15"/>
                  </a:cubicBezTo>
                  <a:cubicBezTo>
                    <a:pt x="26" y="31"/>
                    <a:pt x="26" y="31"/>
                    <a:pt x="26" y="31"/>
                  </a:cubicBezTo>
                  <a:cubicBezTo>
                    <a:pt x="7" y="31"/>
                    <a:pt x="7" y="31"/>
                    <a:pt x="7" y="31"/>
                  </a:cubicBezTo>
                  <a:cubicBezTo>
                    <a:pt x="7" y="21"/>
                    <a:pt x="7" y="21"/>
                    <a:pt x="7" y="21"/>
                  </a:cubicBezTo>
                  <a:cubicBezTo>
                    <a:pt x="18" y="21"/>
                    <a:pt x="18" y="21"/>
                    <a:pt x="18" y="21"/>
                  </a:cubicBezTo>
                  <a:cubicBezTo>
                    <a:pt x="18" y="15"/>
                    <a:pt x="18" y="15"/>
                    <a:pt x="18" y="15"/>
                  </a:cubicBezTo>
                  <a:cubicBezTo>
                    <a:pt x="7" y="15"/>
                    <a:pt x="7" y="15"/>
                    <a:pt x="7" y="15"/>
                  </a:cubicBezTo>
                  <a:cubicBezTo>
                    <a:pt x="7" y="5"/>
                    <a:pt x="7" y="5"/>
                    <a:pt x="7" y="5"/>
                  </a:cubicBezTo>
                  <a:cubicBezTo>
                    <a:pt x="8" y="5"/>
                    <a:pt x="20" y="5"/>
                    <a:pt x="20" y="5"/>
                  </a:cubicBezTo>
                  <a:cubicBezTo>
                    <a:pt x="20" y="0"/>
                    <a:pt x="20" y="0"/>
                    <a:pt x="20" y="0"/>
                  </a:cubicBezTo>
                  <a:cubicBezTo>
                    <a:pt x="17" y="0"/>
                    <a:pt x="0" y="0"/>
                    <a:pt x="0" y="0"/>
                  </a:cubicBezTo>
                  <a:cubicBezTo>
                    <a:pt x="0" y="36"/>
                    <a:pt x="0" y="36"/>
                    <a:pt x="0" y="36"/>
                  </a:cubicBezTo>
                  <a:cubicBezTo>
                    <a:pt x="32" y="36"/>
                    <a:pt x="32" y="36"/>
                    <a:pt x="32" y="36"/>
                  </a:cubicBezTo>
                  <a:cubicBezTo>
                    <a:pt x="32" y="21"/>
                    <a:pt x="32" y="21"/>
                    <a:pt x="32" y="21"/>
                  </a:cubicBezTo>
                  <a:cubicBezTo>
                    <a:pt x="35" y="21"/>
                    <a:pt x="35" y="21"/>
                    <a:pt x="35" y="21"/>
                  </a:cubicBezTo>
                  <a:cubicBezTo>
                    <a:pt x="38" y="25"/>
                    <a:pt x="44" y="36"/>
                    <a:pt x="44" y="36"/>
                  </a:cubicBezTo>
                  <a:cubicBezTo>
                    <a:pt x="51" y="36"/>
                    <a:pt x="51" y="36"/>
                    <a:pt x="51" y="36"/>
                  </a:cubicBezTo>
                  <a:cubicBezTo>
                    <a:pt x="42" y="20"/>
                    <a:pt x="42" y="20"/>
                    <a:pt x="42" y="20"/>
                  </a:cubicBezTo>
                  <a:cubicBezTo>
                    <a:pt x="44" y="20"/>
                    <a:pt x="45" y="19"/>
                    <a:pt x="47" y="1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0" name="Freeform 36">
              <a:extLst>
                <a:ext uri="{FF2B5EF4-FFF2-40B4-BE49-F238E27FC236}">
                  <a16:creationId xmlns:a16="http://schemas.microsoft.com/office/drawing/2014/main" id="{29B758F2-6A96-4255-A001-0929C4A860A6}"/>
                </a:ext>
              </a:extLst>
            </p:cNvPr>
            <p:cNvSpPr>
              <a:spLocks noEditPoints="1"/>
            </p:cNvSpPr>
            <p:nvPr/>
          </p:nvSpPr>
          <p:spPr bwMode="black">
            <a:xfrm>
              <a:off x="2642" y="2148"/>
              <a:ext cx="121" cy="85"/>
            </a:xfrm>
            <a:custGeom>
              <a:avLst/>
              <a:gdLst>
                <a:gd name="T0" fmla="*/ 427 w 51"/>
                <a:gd name="T1" fmla="*/ 196 h 36"/>
                <a:gd name="T2" fmla="*/ 427 w 51"/>
                <a:gd name="T3" fmla="*/ 196 h 36"/>
                <a:gd name="T4" fmla="*/ 427 w 51"/>
                <a:gd name="T5" fmla="*/ 66 h 36"/>
                <a:gd name="T6" fmla="*/ 496 w 51"/>
                <a:gd name="T7" fmla="*/ 66 h 36"/>
                <a:gd name="T8" fmla="*/ 574 w 51"/>
                <a:gd name="T9" fmla="*/ 135 h 36"/>
                <a:gd name="T10" fmla="*/ 496 w 51"/>
                <a:gd name="T11" fmla="*/ 196 h 36"/>
                <a:gd name="T12" fmla="*/ 427 w 51"/>
                <a:gd name="T13" fmla="*/ 196 h 36"/>
                <a:gd name="T14" fmla="*/ 614 w 51"/>
                <a:gd name="T15" fmla="*/ 241 h 36"/>
                <a:gd name="T16" fmla="*/ 669 w 51"/>
                <a:gd name="T17" fmla="*/ 135 h 36"/>
                <a:gd name="T18" fmla="*/ 614 w 51"/>
                <a:gd name="T19" fmla="*/ 40 h 36"/>
                <a:gd name="T20" fmla="*/ 479 w 51"/>
                <a:gd name="T21" fmla="*/ 0 h 36"/>
                <a:gd name="T22" fmla="*/ 332 w 51"/>
                <a:gd name="T23" fmla="*/ 0 h 36"/>
                <a:gd name="T24" fmla="*/ 332 w 51"/>
                <a:gd name="T25" fmla="*/ 196 h 36"/>
                <a:gd name="T26" fmla="*/ 332 w 51"/>
                <a:gd name="T27" fmla="*/ 196 h 36"/>
                <a:gd name="T28" fmla="*/ 332 w 51"/>
                <a:gd name="T29" fmla="*/ 406 h 36"/>
                <a:gd name="T30" fmla="*/ 78 w 51"/>
                <a:gd name="T31" fmla="*/ 406 h 36"/>
                <a:gd name="T32" fmla="*/ 78 w 51"/>
                <a:gd name="T33" fmla="*/ 279 h 36"/>
                <a:gd name="T34" fmla="*/ 225 w 51"/>
                <a:gd name="T35" fmla="*/ 279 h 36"/>
                <a:gd name="T36" fmla="*/ 225 w 51"/>
                <a:gd name="T37" fmla="*/ 196 h 36"/>
                <a:gd name="T38" fmla="*/ 78 w 51"/>
                <a:gd name="T39" fmla="*/ 196 h 36"/>
                <a:gd name="T40" fmla="*/ 78 w 51"/>
                <a:gd name="T41" fmla="*/ 66 h 36"/>
                <a:gd name="T42" fmla="*/ 266 w 51"/>
                <a:gd name="T43" fmla="*/ 66 h 36"/>
                <a:gd name="T44" fmla="*/ 266 w 51"/>
                <a:gd name="T45" fmla="*/ 0 h 36"/>
                <a:gd name="T46" fmla="*/ 0 w 51"/>
                <a:gd name="T47" fmla="*/ 0 h 36"/>
                <a:gd name="T48" fmla="*/ 0 w 51"/>
                <a:gd name="T49" fmla="*/ 475 h 36"/>
                <a:gd name="T50" fmla="*/ 427 w 51"/>
                <a:gd name="T51" fmla="*/ 475 h 36"/>
                <a:gd name="T52" fmla="*/ 427 w 51"/>
                <a:gd name="T53" fmla="*/ 279 h 36"/>
                <a:gd name="T54" fmla="*/ 467 w 51"/>
                <a:gd name="T55" fmla="*/ 279 h 36"/>
                <a:gd name="T56" fmla="*/ 586 w 51"/>
                <a:gd name="T57" fmla="*/ 475 h 36"/>
                <a:gd name="T58" fmla="*/ 681 w 51"/>
                <a:gd name="T59" fmla="*/ 475 h 36"/>
                <a:gd name="T60" fmla="*/ 546 w 51"/>
                <a:gd name="T61" fmla="*/ 262 h 36"/>
                <a:gd name="T62" fmla="*/ 614 w 51"/>
                <a:gd name="T63" fmla="*/ 24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 h="36">
                  <a:moveTo>
                    <a:pt x="32" y="15"/>
                  </a:moveTo>
                  <a:cubicBezTo>
                    <a:pt x="32" y="15"/>
                    <a:pt x="32" y="15"/>
                    <a:pt x="32" y="15"/>
                  </a:cubicBezTo>
                  <a:cubicBezTo>
                    <a:pt x="32" y="5"/>
                    <a:pt x="32" y="5"/>
                    <a:pt x="32" y="5"/>
                  </a:cubicBezTo>
                  <a:cubicBezTo>
                    <a:pt x="37" y="5"/>
                    <a:pt x="37" y="5"/>
                    <a:pt x="37" y="5"/>
                  </a:cubicBezTo>
                  <a:cubicBezTo>
                    <a:pt x="42" y="5"/>
                    <a:pt x="43" y="7"/>
                    <a:pt x="43" y="10"/>
                  </a:cubicBezTo>
                  <a:cubicBezTo>
                    <a:pt x="43" y="14"/>
                    <a:pt x="42" y="15"/>
                    <a:pt x="37" y="15"/>
                  </a:cubicBezTo>
                  <a:lnTo>
                    <a:pt x="32" y="15"/>
                  </a:lnTo>
                  <a:close/>
                  <a:moveTo>
                    <a:pt x="46" y="18"/>
                  </a:moveTo>
                  <a:cubicBezTo>
                    <a:pt x="48" y="16"/>
                    <a:pt x="50" y="14"/>
                    <a:pt x="50" y="10"/>
                  </a:cubicBezTo>
                  <a:cubicBezTo>
                    <a:pt x="50" y="7"/>
                    <a:pt x="48" y="4"/>
                    <a:pt x="46" y="3"/>
                  </a:cubicBezTo>
                  <a:cubicBezTo>
                    <a:pt x="44" y="1"/>
                    <a:pt x="41" y="0"/>
                    <a:pt x="36" y="0"/>
                  </a:cubicBezTo>
                  <a:cubicBezTo>
                    <a:pt x="25" y="0"/>
                    <a:pt x="25" y="0"/>
                    <a:pt x="25" y="0"/>
                  </a:cubicBezTo>
                  <a:cubicBezTo>
                    <a:pt x="25" y="15"/>
                    <a:pt x="25" y="15"/>
                    <a:pt x="25" y="15"/>
                  </a:cubicBezTo>
                  <a:cubicBezTo>
                    <a:pt x="25" y="15"/>
                    <a:pt x="25" y="15"/>
                    <a:pt x="25" y="15"/>
                  </a:cubicBezTo>
                  <a:cubicBezTo>
                    <a:pt x="25" y="31"/>
                    <a:pt x="25" y="31"/>
                    <a:pt x="25" y="31"/>
                  </a:cubicBezTo>
                  <a:cubicBezTo>
                    <a:pt x="6" y="31"/>
                    <a:pt x="6" y="31"/>
                    <a:pt x="6" y="31"/>
                  </a:cubicBezTo>
                  <a:cubicBezTo>
                    <a:pt x="6" y="21"/>
                    <a:pt x="6" y="21"/>
                    <a:pt x="6" y="21"/>
                  </a:cubicBezTo>
                  <a:cubicBezTo>
                    <a:pt x="17" y="21"/>
                    <a:pt x="17" y="21"/>
                    <a:pt x="17" y="21"/>
                  </a:cubicBezTo>
                  <a:cubicBezTo>
                    <a:pt x="17" y="15"/>
                    <a:pt x="17" y="15"/>
                    <a:pt x="17" y="15"/>
                  </a:cubicBezTo>
                  <a:cubicBezTo>
                    <a:pt x="6" y="15"/>
                    <a:pt x="6" y="15"/>
                    <a:pt x="6" y="15"/>
                  </a:cubicBezTo>
                  <a:cubicBezTo>
                    <a:pt x="6" y="5"/>
                    <a:pt x="6" y="5"/>
                    <a:pt x="6" y="5"/>
                  </a:cubicBezTo>
                  <a:cubicBezTo>
                    <a:pt x="8" y="5"/>
                    <a:pt x="20" y="5"/>
                    <a:pt x="20" y="5"/>
                  </a:cubicBezTo>
                  <a:cubicBezTo>
                    <a:pt x="20" y="0"/>
                    <a:pt x="20" y="0"/>
                    <a:pt x="20" y="0"/>
                  </a:cubicBezTo>
                  <a:cubicBezTo>
                    <a:pt x="16" y="0"/>
                    <a:pt x="0" y="0"/>
                    <a:pt x="0" y="0"/>
                  </a:cubicBezTo>
                  <a:cubicBezTo>
                    <a:pt x="0" y="36"/>
                    <a:pt x="0" y="36"/>
                    <a:pt x="0" y="36"/>
                  </a:cubicBezTo>
                  <a:cubicBezTo>
                    <a:pt x="32" y="36"/>
                    <a:pt x="32" y="36"/>
                    <a:pt x="32" y="36"/>
                  </a:cubicBezTo>
                  <a:cubicBezTo>
                    <a:pt x="32" y="21"/>
                    <a:pt x="32" y="21"/>
                    <a:pt x="32" y="21"/>
                  </a:cubicBezTo>
                  <a:cubicBezTo>
                    <a:pt x="35" y="21"/>
                    <a:pt x="35" y="21"/>
                    <a:pt x="35" y="21"/>
                  </a:cubicBezTo>
                  <a:cubicBezTo>
                    <a:pt x="38" y="25"/>
                    <a:pt x="44" y="36"/>
                    <a:pt x="44" y="36"/>
                  </a:cubicBezTo>
                  <a:cubicBezTo>
                    <a:pt x="51" y="36"/>
                    <a:pt x="51" y="36"/>
                    <a:pt x="51" y="36"/>
                  </a:cubicBezTo>
                  <a:cubicBezTo>
                    <a:pt x="41" y="20"/>
                    <a:pt x="41" y="20"/>
                    <a:pt x="41" y="20"/>
                  </a:cubicBezTo>
                  <a:cubicBezTo>
                    <a:pt x="43" y="20"/>
                    <a:pt x="45" y="19"/>
                    <a:pt x="46" y="1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1" name="Freeform 37">
              <a:extLst>
                <a:ext uri="{FF2B5EF4-FFF2-40B4-BE49-F238E27FC236}">
                  <a16:creationId xmlns:a16="http://schemas.microsoft.com/office/drawing/2014/main" id="{5BBA0462-3A9A-4996-AB33-4D2021D67636}"/>
                </a:ext>
              </a:extLst>
            </p:cNvPr>
            <p:cNvSpPr>
              <a:spLocks noEditPoints="1"/>
            </p:cNvSpPr>
            <p:nvPr/>
          </p:nvSpPr>
          <p:spPr bwMode="black">
            <a:xfrm>
              <a:off x="2807" y="2148"/>
              <a:ext cx="59" cy="85"/>
            </a:xfrm>
            <a:custGeom>
              <a:avLst/>
              <a:gdLst>
                <a:gd name="T0" fmla="*/ 156 w 25"/>
                <a:gd name="T1" fmla="*/ 213 h 36"/>
                <a:gd name="T2" fmla="*/ 94 w 25"/>
                <a:gd name="T3" fmla="*/ 213 h 36"/>
                <a:gd name="T4" fmla="*/ 94 w 25"/>
                <a:gd name="T5" fmla="*/ 66 h 36"/>
                <a:gd name="T6" fmla="*/ 156 w 25"/>
                <a:gd name="T7" fmla="*/ 66 h 36"/>
                <a:gd name="T8" fmla="*/ 234 w 25"/>
                <a:gd name="T9" fmla="*/ 144 h 36"/>
                <a:gd name="T10" fmla="*/ 156 w 25"/>
                <a:gd name="T11" fmla="*/ 213 h 36"/>
                <a:gd name="T12" fmla="*/ 278 w 25"/>
                <a:gd name="T13" fmla="*/ 40 h 36"/>
                <a:gd name="T14" fmla="*/ 144 w 25"/>
                <a:gd name="T15" fmla="*/ 0 h 36"/>
                <a:gd name="T16" fmla="*/ 0 w 25"/>
                <a:gd name="T17" fmla="*/ 0 h 36"/>
                <a:gd name="T18" fmla="*/ 0 w 25"/>
                <a:gd name="T19" fmla="*/ 279 h 36"/>
                <a:gd name="T20" fmla="*/ 0 w 25"/>
                <a:gd name="T21" fmla="*/ 475 h 36"/>
                <a:gd name="T22" fmla="*/ 94 w 25"/>
                <a:gd name="T23" fmla="*/ 475 h 36"/>
                <a:gd name="T24" fmla="*/ 94 w 25"/>
                <a:gd name="T25" fmla="*/ 279 h 36"/>
                <a:gd name="T26" fmla="*/ 144 w 25"/>
                <a:gd name="T27" fmla="*/ 279 h 36"/>
                <a:gd name="T28" fmla="*/ 278 w 25"/>
                <a:gd name="T29" fmla="*/ 241 h 36"/>
                <a:gd name="T30" fmla="*/ 328 w 25"/>
                <a:gd name="T31" fmla="*/ 144 h 36"/>
                <a:gd name="T32" fmla="*/ 278 w 25"/>
                <a:gd name="T33" fmla="*/ 4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 h="36">
                  <a:moveTo>
                    <a:pt x="12" y="16"/>
                  </a:moveTo>
                  <a:cubicBezTo>
                    <a:pt x="7" y="16"/>
                    <a:pt x="7" y="16"/>
                    <a:pt x="7" y="16"/>
                  </a:cubicBezTo>
                  <a:cubicBezTo>
                    <a:pt x="7" y="5"/>
                    <a:pt x="7" y="5"/>
                    <a:pt x="7" y="5"/>
                  </a:cubicBezTo>
                  <a:cubicBezTo>
                    <a:pt x="12" y="5"/>
                    <a:pt x="12" y="5"/>
                    <a:pt x="12" y="5"/>
                  </a:cubicBezTo>
                  <a:cubicBezTo>
                    <a:pt x="17" y="5"/>
                    <a:pt x="18" y="7"/>
                    <a:pt x="18" y="11"/>
                  </a:cubicBezTo>
                  <a:cubicBezTo>
                    <a:pt x="18" y="14"/>
                    <a:pt x="16" y="16"/>
                    <a:pt x="12" y="16"/>
                  </a:cubicBezTo>
                  <a:close/>
                  <a:moveTo>
                    <a:pt x="21" y="3"/>
                  </a:moveTo>
                  <a:cubicBezTo>
                    <a:pt x="19" y="1"/>
                    <a:pt x="16" y="0"/>
                    <a:pt x="11" y="0"/>
                  </a:cubicBezTo>
                  <a:cubicBezTo>
                    <a:pt x="0" y="0"/>
                    <a:pt x="0" y="0"/>
                    <a:pt x="0" y="0"/>
                  </a:cubicBezTo>
                  <a:cubicBezTo>
                    <a:pt x="0" y="21"/>
                    <a:pt x="0" y="21"/>
                    <a:pt x="0" y="21"/>
                  </a:cubicBezTo>
                  <a:cubicBezTo>
                    <a:pt x="0" y="36"/>
                    <a:pt x="0" y="36"/>
                    <a:pt x="0" y="36"/>
                  </a:cubicBezTo>
                  <a:cubicBezTo>
                    <a:pt x="7" y="36"/>
                    <a:pt x="7" y="36"/>
                    <a:pt x="7" y="36"/>
                  </a:cubicBezTo>
                  <a:cubicBezTo>
                    <a:pt x="7" y="21"/>
                    <a:pt x="7" y="21"/>
                    <a:pt x="7" y="21"/>
                  </a:cubicBezTo>
                  <a:cubicBezTo>
                    <a:pt x="11" y="21"/>
                    <a:pt x="11" y="21"/>
                    <a:pt x="11" y="21"/>
                  </a:cubicBezTo>
                  <a:cubicBezTo>
                    <a:pt x="16" y="21"/>
                    <a:pt x="19" y="20"/>
                    <a:pt x="21" y="18"/>
                  </a:cubicBezTo>
                  <a:cubicBezTo>
                    <a:pt x="23" y="17"/>
                    <a:pt x="25" y="14"/>
                    <a:pt x="25" y="11"/>
                  </a:cubicBezTo>
                  <a:cubicBezTo>
                    <a:pt x="25" y="7"/>
                    <a:pt x="23" y="4"/>
                    <a:pt x="21" y="3"/>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2" name="Freeform 38">
              <a:extLst>
                <a:ext uri="{FF2B5EF4-FFF2-40B4-BE49-F238E27FC236}">
                  <a16:creationId xmlns:a16="http://schemas.microsoft.com/office/drawing/2014/main" id="{F8A96554-2533-488A-A791-726C811518CE}"/>
                </a:ext>
              </a:extLst>
            </p:cNvPr>
            <p:cNvSpPr>
              <a:spLocks/>
            </p:cNvSpPr>
            <p:nvPr/>
          </p:nvSpPr>
          <p:spPr bwMode="black">
            <a:xfrm>
              <a:off x="2578" y="2147"/>
              <a:ext cx="56" cy="86"/>
            </a:xfrm>
            <a:custGeom>
              <a:avLst/>
              <a:gdLst>
                <a:gd name="T0" fmla="*/ 202 w 23"/>
                <a:gd name="T1" fmla="*/ 200 h 37"/>
                <a:gd name="T2" fmla="*/ 90 w 23"/>
                <a:gd name="T3" fmla="*/ 123 h 37"/>
                <a:gd name="T4" fmla="*/ 190 w 23"/>
                <a:gd name="T5" fmla="*/ 65 h 37"/>
                <a:gd name="T6" fmla="*/ 302 w 23"/>
                <a:gd name="T7" fmla="*/ 86 h 37"/>
                <a:gd name="T8" fmla="*/ 302 w 23"/>
                <a:gd name="T9" fmla="*/ 28 h 37"/>
                <a:gd name="T10" fmla="*/ 190 w 23"/>
                <a:gd name="T11" fmla="*/ 0 h 37"/>
                <a:gd name="T12" fmla="*/ 0 w 23"/>
                <a:gd name="T13" fmla="*/ 139 h 37"/>
                <a:gd name="T14" fmla="*/ 141 w 23"/>
                <a:gd name="T15" fmla="*/ 265 h 37"/>
                <a:gd name="T16" fmla="*/ 243 w 23"/>
                <a:gd name="T17" fmla="*/ 339 h 37"/>
                <a:gd name="T18" fmla="*/ 141 w 23"/>
                <a:gd name="T19" fmla="*/ 400 h 37"/>
                <a:gd name="T20" fmla="*/ 0 w 23"/>
                <a:gd name="T21" fmla="*/ 379 h 37"/>
                <a:gd name="T22" fmla="*/ 0 w 23"/>
                <a:gd name="T23" fmla="*/ 437 h 37"/>
                <a:gd name="T24" fmla="*/ 131 w 23"/>
                <a:gd name="T25" fmla="*/ 465 h 37"/>
                <a:gd name="T26" fmla="*/ 331 w 23"/>
                <a:gd name="T27" fmla="*/ 339 h 37"/>
                <a:gd name="T28" fmla="*/ 202 w 23"/>
                <a:gd name="T29" fmla="*/ 20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 h="37">
                  <a:moveTo>
                    <a:pt x="14" y="16"/>
                  </a:moveTo>
                  <a:cubicBezTo>
                    <a:pt x="9" y="14"/>
                    <a:pt x="6" y="13"/>
                    <a:pt x="6" y="10"/>
                  </a:cubicBezTo>
                  <a:cubicBezTo>
                    <a:pt x="6" y="8"/>
                    <a:pt x="9" y="5"/>
                    <a:pt x="13" y="5"/>
                  </a:cubicBezTo>
                  <a:cubicBezTo>
                    <a:pt x="16" y="5"/>
                    <a:pt x="19" y="6"/>
                    <a:pt x="21" y="7"/>
                  </a:cubicBezTo>
                  <a:cubicBezTo>
                    <a:pt x="21" y="2"/>
                    <a:pt x="21" y="2"/>
                    <a:pt x="21" y="2"/>
                  </a:cubicBezTo>
                  <a:cubicBezTo>
                    <a:pt x="19" y="1"/>
                    <a:pt x="16" y="0"/>
                    <a:pt x="13" y="0"/>
                  </a:cubicBezTo>
                  <a:cubicBezTo>
                    <a:pt x="5" y="0"/>
                    <a:pt x="0" y="5"/>
                    <a:pt x="0" y="11"/>
                  </a:cubicBezTo>
                  <a:cubicBezTo>
                    <a:pt x="0" y="16"/>
                    <a:pt x="4" y="19"/>
                    <a:pt x="10" y="21"/>
                  </a:cubicBezTo>
                  <a:cubicBezTo>
                    <a:pt x="15" y="23"/>
                    <a:pt x="17" y="24"/>
                    <a:pt x="17" y="27"/>
                  </a:cubicBezTo>
                  <a:cubicBezTo>
                    <a:pt x="17" y="30"/>
                    <a:pt x="14" y="32"/>
                    <a:pt x="10" y="32"/>
                  </a:cubicBezTo>
                  <a:cubicBezTo>
                    <a:pt x="6" y="32"/>
                    <a:pt x="2" y="31"/>
                    <a:pt x="0" y="30"/>
                  </a:cubicBezTo>
                  <a:cubicBezTo>
                    <a:pt x="0" y="35"/>
                    <a:pt x="0" y="35"/>
                    <a:pt x="0" y="35"/>
                  </a:cubicBezTo>
                  <a:cubicBezTo>
                    <a:pt x="2" y="37"/>
                    <a:pt x="6" y="37"/>
                    <a:pt x="9" y="37"/>
                  </a:cubicBezTo>
                  <a:cubicBezTo>
                    <a:pt x="19" y="37"/>
                    <a:pt x="23" y="32"/>
                    <a:pt x="23" y="27"/>
                  </a:cubicBezTo>
                  <a:cubicBezTo>
                    <a:pt x="23" y="21"/>
                    <a:pt x="20" y="18"/>
                    <a:pt x="14" y="16"/>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
          <p:nvSpPr>
            <p:cNvPr id="1063" name="Freeform 39">
              <a:extLst>
                <a:ext uri="{FF2B5EF4-FFF2-40B4-BE49-F238E27FC236}">
                  <a16:creationId xmlns:a16="http://schemas.microsoft.com/office/drawing/2014/main" id="{1DC39835-F98F-447A-9309-03DABDCD0BA7}"/>
                </a:ext>
              </a:extLst>
            </p:cNvPr>
            <p:cNvSpPr>
              <a:spLocks noEditPoints="1"/>
            </p:cNvSpPr>
            <p:nvPr/>
          </p:nvSpPr>
          <p:spPr bwMode="black">
            <a:xfrm>
              <a:off x="3518" y="2200"/>
              <a:ext cx="36" cy="36"/>
            </a:xfrm>
            <a:custGeom>
              <a:avLst/>
              <a:gdLst>
                <a:gd name="T0" fmla="*/ 82 w 15"/>
                <a:gd name="T1" fmla="*/ 98 h 15"/>
                <a:gd name="T2" fmla="*/ 82 w 15"/>
                <a:gd name="T3" fmla="*/ 70 h 15"/>
                <a:gd name="T4" fmla="*/ 110 w 15"/>
                <a:gd name="T5" fmla="*/ 70 h 15"/>
                <a:gd name="T6" fmla="*/ 139 w 15"/>
                <a:gd name="T7" fmla="*/ 82 h 15"/>
                <a:gd name="T8" fmla="*/ 110 w 15"/>
                <a:gd name="T9" fmla="*/ 98 h 15"/>
                <a:gd name="T10" fmla="*/ 82 w 15"/>
                <a:gd name="T11" fmla="*/ 98 h 15"/>
                <a:gd name="T12" fmla="*/ 82 w 15"/>
                <a:gd name="T13" fmla="*/ 110 h 15"/>
                <a:gd name="T14" fmla="*/ 110 w 15"/>
                <a:gd name="T15" fmla="*/ 110 h 15"/>
                <a:gd name="T16" fmla="*/ 139 w 15"/>
                <a:gd name="T17" fmla="*/ 168 h 15"/>
                <a:gd name="T18" fmla="*/ 149 w 15"/>
                <a:gd name="T19" fmla="*/ 168 h 15"/>
                <a:gd name="T20" fmla="*/ 127 w 15"/>
                <a:gd name="T21" fmla="*/ 110 h 15"/>
                <a:gd name="T22" fmla="*/ 149 w 15"/>
                <a:gd name="T23" fmla="*/ 82 h 15"/>
                <a:gd name="T24" fmla="*/ 110 w 15"/>
                <a:gd name="T25" fmla="*/ 58 h 15"/>
                <a:gd name="T26" fmla="*/ 70 w 15"/>
                <a:gd name="T27" fmla="*/ 58 h 15"/>
                <a:gd name="T28" fmla="*/ 70 w 15"/>
                <a:gd name="T29" fmla="*/ 168 h 15"/>
                <a:gd name="T30" fmla="*/ 82 w 15"/>
                <a:gd name="T31" fmla="*/ 168 h 15"/>
                <a:gd name="T32" fmla="*/ 82 w 15"/>
                <a:gd name="T33" fmla="*/ 110 h 15"/>
                <a:gd name="T34" fmla="*/ 110 w 15"/>
                <a:gd name="T35" fmla="*/ 206 h 15"/>
                <a:gd name="T36" fmla="*/ 206 w 15"/>
                <a:gd name="T37" fmla="*/ 110 h 15"/>
                <a:gd name="T38" fmla="*/ 110 w 15"/>
                <a:gd name="T39" fmla="*/ 0 h 15"/>
                <a:gd name="T40" fmla="*/ 0 w 15"/>
                <a:gd name="T41" fmla="*/ 110 h 15"/>
                <a:gd name="T42" fmla="*/ 110 w 15"/>
                <a:gd name="T43" fmla="*/ 206 h 15"/>
                <a:gd name="T44" fmla="*/ 29 w 15"/>
                <a:gd name="T45" fmla="*/ 110 h 15"/>
                <a:gd name="T46" fmla="*/ 110 w 15"/>
                <a:gd name="T47" fmla="*/ 29 h 15"/>
                <a:gd name="T48" fmla="*/ 197 w 15"/>
                <a:gd name="T49" fmla="*/ 110 h 15"/>
                <a:gd name="T50" fmla="*/ 110 w 15"/>
                <a:gd name="T51" fmla="*/ 197 h 15"/>
                <a:gd name="T52" fmla="*/ 29 w 15"/>
                <a:gd name="T53" fmla="*/ 110 h 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 h="15">
                  <a:moveTo>
                    <a:pt x="6" y="7"/>
                  </a:moveTo>
                  <a:cubicBezTo>
                    <a:pt x="6" y="5"/>
                    <a:pt x="6" y="5"/>
                    <a:pt x="6" y="5"/>
                  </a:cubicBezTo>
                  <a:cubicBezTo>
                    <a:pt x="8" y="5"/>
                    <a:pt x="8" y="5"/>
                    <a:pt x="8" y="5"/>
                  </a:cubicBezTo>
                  <a:cubicBezTo>
                    <a:pt x="9" y="5"/>
                    <a:pt x="10" y="5"/>
                    <a:pt x="10" y="6"/>
                  </a:cubicBezTo>
                  <a:cubicBezTo>
                    <a:pt x="10" y="7"/>
                    <a:pt x="9" y="7"/>
                    <a:pt x="8" y="7"/>
                  </a:cubicBezTo>
                  <a:lnTo>
                    <a:pt x="6" y="7"/>
                  </a:lnTo>
                  <a:close/>
                  <a:moveTo>
                    <a:pt x="6" y="8"/>
                  </a:moveTo>
                  <a:cubicBezTo>
                    <a:pt x="8" y="8"/>
                    <a:pt x="8" y="8"/>
                    <a:pt x="8" y="8"/>
                  </a:cubicBezTo>
                  <a:cubicBezTo>
                    <a:pt x="10" y="12"/>
                    <a:pt x="10" y="12"/>
                    <a:pt x="10" y="12"/>
                  </a:cubicBezTo>
                  <a:cubicBezTo>
                    <a:pt x="11" y="12"/>
                    <a:pt x="11" y="12"/>
                    <a:pt x="11" y="12"/>
                  </a:cubicBezTo>
                  <a:cubicBezTo>
                    <a:pt x="9" y="8"/>
                    <a:pt x="9" y="8"/>
                    <a:pt x="9" y="8"/>
                  </a:cubicBezTo>
                  <a:cubicBezTo>
                    <a:pt x="10" y="8"/>
                    <a:pt x="11" y="7"/>
                    <a:pt x="11" y="6"/>
                  </a:cubicBezTo>
                  <a:cubicBezTo>
                    <a:pt x="11" y="4"/>
                    <a:pt x="10" y="4"/>
                    <a:pt x="8" y="4"/>
                  </a:cubicBezTo>
                  <a:cubicBezTo>
                    <a:pt x="5" y="4"/>
                    <a:pt x="5" y="4"/>
                    <a:pt x="5" y="4"/>
                  </a:cubicBezTo>
                  <a:cubicBezTo>
                    <a:pt x="5" y="12"/>
                    <a:pt x="5" y="12"/>
                    <a:pt x="5" y="12"/>
                  </a:cubicBezTo>
                  <a:cubicBezTo>
                    <a:pt x="6" y="12"/>
                    <a:pt x="6" y="12"/>
                    <a:pt x="6" y="12"/>
                  </a:cubicBezTo>
                  <a:lnTo>
                    <a:pt x="6" y="8"/>
                  </a:lnTo>
                  <a:close/>
                  <a:moveTo>
                    <a:pt x="8" y="15"/>
                  </a:moveTo>
                  <a:cubicBezTo>
                    <a:pt x="12" y="15"/>
                    <a:pt x="15" y="12"/>
                    <a:pt x="15" y="8"/>
                  </a:cubicBezTo>
                  <a:cubicBezTo>
                    <a:pt x="15" y="4"/>
                    <a:pt x="12" y="0"/>
                    <a:pt x="8" y="0"/>
                  </a:cubicBezTo>
                  <a:cubicBezTo>
                    <a:pt x="4" y="0"/>
                    <a:pt x="0" y="4"/>
                    <a:pt x="0" y="8"/>
                  </a:cubicBezTo>
                  <a:cubicBezTo>
                    <a:pt x="0" y="12"/>
                    <a:pt x="4" y="15"/>
                    <a:pt x="8" y="15"/>
                  </a:cubicBezTo>
                  <a:close/>
                  <a:moveTo>
                    <a:pt x="2" y="8"/>
                  </a:moveTo>
                  <a:cubicBezTo>
                    <a:pt x="2" y="4"/>
                    <a:pt x="4" y="2"/>
                    <a:pt x="8" y="2"/>
                  </a:cubicBezTo>
                  <a:cubicBezTo>
                    <a:pt x="11" y="2"/>
                    <a:pt x="14" y="4"/>
                    <a:pt x="14" y="8"/>
                  </a:cubicBezTo>
                  <a:cubicBezTo>
                    <a:pt x="14" y="11"/>
                    <a:pt x="11" y="14"/>
                    <a:pt x="8" y="14"/>
                  </a:cubicBezTo>
                  <a:cubicBezTo>
                    <a:pt x="4" y="14"/>
                    <a:pt x="2" y="11"/>
                    <a:pt x="2" y="8"/>
                  </a:cubicBezTo>
                  <a:close/>
                </a:path>
              </a:pathLst>
            </a:custGeom>
            <a:solidFill>
              <a:srgbClr val="216A8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grpSp>
      <p:sp>
        <p:nvSpPr>
          <p:cNvPr id="1470470" name="Rectangle 6">
            <a:extLst>
              <a:ext uri="{FF2B5EF4-FFF2-40B4-BE49-F238E27FC236}">
                <a16:creationId xmlns:a16="http://schemas.microsoft.com/office/drawing/2014/main" id="{6F1C438F-DF00-4EB2-9686-71965C83E6EE}"/>
              </a:ext>
            </a:extLst>
          </p:cNvPr>
          <p:cNvSpPr>
            <a:spLocks noGrp="1" noChangeArrowheads="1"/>
          </p:cNvSpPr>
          <p:nvPr>
            <p:ph type="body" idx="1"/>
          </p:nvPr>
        </p:nvSpPr>
        <p:spPr bwMode="gray">
          <a:xfrm>
            <a:off x="607484" y="5511801"/>
            <a:ext cx="1005840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70471" name="Rectangle 7">
            <a:extLst>
              <a:ext uri="{FF2B5EF4-FFF2-40B4-BE49-F238E27FC236}">
                <a16:creationId xmlns:a16="http://schemas.microsoft.com/office/drawing/2014/main" id="{F51B942D-7367-4B0A-AEC0-4F89F1B7F37E}"/>
              </a:ext>
            </a:extLst>
          </p:cNvPr>
          <p:cNvSpPr>
            <a:spLocks noGrp="1" noChangeArrowheads="1"/>
          </p:cNvSpPr>
          <p:nvPr>
            <p:ph type="title"/>
          </p:nvPr>
        </p:nvSpPr>
        <p:spPr bwMode="gray">
          <a:xfrm>
            <a:off x="607484" y="4858083"/>
            <a:ext cx="10058400"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32" name="Line 46">
            <a:extLst>
              <a:ext uri="{FF2B5EF4-FFF2-40B4-BE49-F238E27FC236}">
                <a16:creationId xmlns:a16="http://schemas.microsoft.com/office/drawing/2014/main" id="{244485C5-220B-4DEE-89AC-17B42459FFB2}"/>
              </a:ext>
            </a:extLst>
          </p:cNvPr>
          <p:cNvSpPr>
            <a:spLocks noChangeShapeType="1"/>
          </p:cNvSpPr>
          <p:nvPr userDrawn="1"/>
        </p:nvSpPr>
        <p:spPr bwMode="gray">
          <a:xfrm>
            <a:off x="0" y="4124325"/>
            <a:ext cx="121920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3C00"/>
              </a:solidFill>
              <a:effectLst/>
              <a:uLnTx/>
              <a:uFillTx/>
              <a:latin typeface="Arial Narrow" panose="020B0606020202030204" pitchFamily="34" charset="0"/>
              <a:ea typeface="MS PGothic" panose="020B0600070205080204" pitchFamily="34" charset="-128"/>
              <a:cs typeface="Arial"/>
            </a:endParaRPr>
          </a:p>
        </p:txBody>
      </p:sp>
    </p:spTree>
    <p:extLst>
      <p:ext uri="{BB962C8B-B14F-4D97-AF65-F5344CB8AC3E}">
        <p14:creationId xmlns:p14="http://schemas.microsoft.com/office/powerpoint/2010/main" val="29559069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470471"/>
                                        </p:tgtEl>
                                        <p:attrNameLst>
                                          <p:attrName>style.visibility</p:attrName>
                                        </p:attrNameLst>
                                      </p:cBhvr>
                                      <p:to>
                                        <p:strVal val="visible"/>
                                      </p:to>
                                    </p:set>
                                    <p:animEffect transition="in" filter="fade">
                                      <p:cBhvr>
                                        <p:cTn id="7" dur="500"/>
                                        <p:tgtEl>
                                          <p:spTgt spid="147047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70470">
                                            <p:txEl>
                                              <p:pRg st="0" end="0"/>
                                            </p:txEl>
                                          </p:spTgt>
                                        </p:tgtEl>
                                        <p:attrNameLst>
                                          <p:attrName>style.visibility</p:attrName>
                                        </p:attrNameLst>
                                      </p:cBhvr>
                                      <p:to>
                                        <p:strVal val="visible"/>
                                      </p:to>
                                    </p:set>
                                    <p:animEffect transition="in" filter="fade">
                                      <p:cBhvr>
                                        <p:cTn id="10" dur="500"/>
                                        <p:tgtEl>
                                          <p:spTgt spid="147047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0470">
                                            <p:txEl>
                                              <p:pRg st="1" end="1"/>
                                            </p:txEl>
                                          </p:spTgt>
                                        </p:tgtEl>
                                        <p:attrNameLst>
                                          <p:attrName>style.visibility</p:attrName>
                                        </p:attrNameLst>
                                      </p:cBhvr>
                                      <p:to>
                                        <p:strVal val="visible"/>
                                      </p:to>
                                    </p:set>
                                    <p:animEffect transition="in" filter="fade">
                                      <p:cBhvr>
                                        <p:cTn id="13" dur="500"/>
                                        <p:tgtEl>
                                          <p:spTgt spid="1470470">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0470">
                                            <p:txEl>
                                              <p:pRg st="2" end="2"/>
                                            </p:txEl>
                                          </p:spTgt>
                                        </p:tgtEl>
                                        <p:attrNameLst>
                                          <p:attrName>style.visibility</p:attrName>
                                        </p:attrNameLst>
                                      </p:cBhvr>
                                      <p:to>
                                        <p:strVal val="visible"/>
                                      </p:to>
                                    </p:set>
                                    <p:animEffect transition="in" filter="fade">
                                      <p:cBhvr>
                                        <p:cTn id="16" dur="500"/>
                                        <p:tgtEl>
                                          <p:spTgt spid="1470470">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0470">
                                            <p:txEl>
                                              <p:pRg st="3" end="3"/>
                                            </p:txEl>
                                          </p:spTgt>
                                        </p:tgtEl>
                                        <p:attrNameLst>
                                          <p:attrName>style.visibility</p:attrName>
                                        </p:attrNameLst>
                                      </p:cBhvr>
                                      <p:to>
                                        <p:strVal val="visible"/>
                                      </p:to>
                                    </p:set>
                                    <p:animEffect transition="in" filter="fade">
                                      <p:cBhvr>
                                        <p:cTn id="19" dur="500"/>
                                        <p:tgtEl>
                                          <p:spTgt spid="1470470">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0470">
                                            <p:txEl>
                                              <p:pRg st="4" end="4"/>
                                            </p:txEl>
                                          </p:spTgt>
                                        </p:tgtEl>
                                        <p:attrNameLst>
                                          <p:attrName>style.visibility</p:attrName>
                                        </p:attrNameLst>
                                      </p:cBhvr>
                                      <p:to>
                                        <p:strVal val="visible"/>
                                      </p:to>
                                    </p:set>
                                    <p:animEffect transition="in" filter="fade">
                                      <p:cBhvr>
                                        <p:cTn id="22" dur="500"/>
                                        <p:tgtEl>
                                          <p:spTgt spid="14704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70" grpId="0" build="p">
        <p:tmplLst>
          <p:tmpl lvl="1">
            <p:tnLst>
              <p:par>
                <p:cTn presetID="10" presetClass="entr" presetSubtype="0" fill="hold" nodeType="withEffect">
                  <p:stCondLst>
                    <p:cond delay="50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70470"/>
                        </p:tgtEl>
                        <p:attrNameLst>
                          <p:attrName>style.visibility</p:attrName>
                        </p:attrNameLst>
                      </p:cBhvr>
                      <p:to>
                        <p:strVal val="visible"/>
                      </p:to>
                    </p:set>
                    <p:animEffect transition="in" filter="fade">
                      <p:cBhvr>
                        <p:cTn dur="500"/>
                        <p:tgtEl>
                          <p:spTgt spid="1470470"/>
                        </p:tgtEl>
                      </p:cBhvr>
                    </p:animEffect>
                  </p:childTnLst>
                </p:cTn>
              </p:par>
            </p:tnLst>
          </p:tmpl>
        </p:tmplLst>
      </p:bldP>
      <p:bldP spid="1470471" grpId="0"/>
    </p:bldLst>
  </p:timing>
  <p:txStyles>
    <p:titleStyle>
      <a:lvl1pPr algn="l" rtl="0" eaLnBrk="0" fontAlgn="base" hangingPunct="0">
        <a:lnSpc>
          <a:spcPct val="90000"/>
        </a:lnSpc>
        <a:spcBef>
          <a:spcPct val="30000"/>
        </a:spcBef>
        <a:spcAft>
          <a:spcPct val="0"/>
        </a:spcAft>
        <a:defRPr sz="3400" b="1">
          <a:solidFill>
            <a:schemeClr val="bg1"/>
          </a:solidFill>
          <a:latin typeface="+mj-lt"/>
          <a:ea typeface="MS PGothic" panose="020B0600070205080204" pitchFamily="34" charset="-128"/>
          <a:cs typeface="+mj-cs"/>
        </a:defRPr>
      </a:lvl1pPr>
      <a:lvl2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2pPr>
      <a:lvl3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3pPr>
      <a:lvl4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4pPr>
      <a:lvl5pPr algn="l" rtl="0" eaLnBrk="0" fontAlgn="base" hangingPunct="0">
        <a:lnSpc>
          <a:spcPct val="90000"/>
        </a:lnSpc>
        <a:spcBef>
          <a:spcPct val="30000"/>
        </a:spcBef>
        <a:spcAft>
          <a:spcPct val="0"/>
        </a:spcAft>
        <a:defRPr sz="3400" b="1">
          <a:solidFill>
            <a:schemeClr val="bg1"/>
          </a:solidFill>
          <a:latin typeface="Arial Narrow" charset="0"/>
          <a:ea typeface="MS PGothic" panose="020B0600070205080204" pitchFamily="34" charset="-128"/>
          <a:cs typeface="Arial" charset="0"/>
        </a:defRPr>
      </a:lvl5pPr>
      <a:lvl6pPr marL="4572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6pPr>
      <a:lvl7pPr marL="9144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7pPr>
      <a:lvl8pPr marL="13716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8pPr>
      <a:lvl9pPr marL="1828800" algn="l" rtl="0" fontAlgn="base">
        <a:lnSpc>
          <a:spcPct val="90000"/>
        </a:lnSpc>
        <a:spcBef>
          <a:spcPct val="30000"/>
        </a:spcBef>
        <a:spcAft>
          <a:spcPct val="0"/>
        </a:spcAft>
        <a:defRPr sz="3400" b="1">
          <a:solidFill>
            <a:schemeClr val="bg1"/>
          </a:solidFill>
          <a:latin typeface="Arial Narrow" charset="0"/>
          <a:ea typeface="ＭＳ Ｐゴシック" charset="0"/>
          <a:cs typeface="Arial" charset="0"/>
        </a:defRPr>
      </a:lvl9pPr>
    </p:titleStyle>
    <p:bodyStyle>
      <a:lvl1pPr marL="285750" indent="-28575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MS PGothic" panose="020B0600070205080204" pitchFamily="34" charset="-128"/>
          <a:cs typeface="+mn-cs"/>
        </a:defRPr>
      </a:lvl1pPr>
      <a:lvl2pPr marL="742950" indent="-28575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2pPr>
      <a:lvl3pPr marL="11430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3pPr>
      <a:lvl4pPr marL="16002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4pPr>
      <a:lvl5pPr marL="2057400" indent="-228600" algn="l" rtl="0" eaLnBrk="0" fontAlgn="base" hangingPunct="0">
        <a:lnSpc>
          <a:spcPct val="90000"/>
        </a:lnSpc>
        <a:spcBef>
          <a:spcPct val="0"/>
        </a:spcBef>
        <a:spcAft>
          <a:spcPct val="0"/>
        </a:spcAft>
        <a:buClr>
          <a:schemeClr val="tx2"/>
        </a:buClr>
        <a:buFont typeface="Wingdings" panose="05000000000000000000" pitchFamily="2" charset="2"/>
        <a:defRPr>
          <a:solidFill>
            <a:schemeClr val="bg1"/>
          </a:solidFill>
          <a:latin typeface="+mn-lt"/>
          <a:ea typeface="Arial" charset="0"/>
          <a:cs typeface="+mn-cs"/>
        </a:defRPr>
      </a:lvl5pPr>
      <a:lvl6pPr marL="25146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6pPr>
      <a:lvl7pPr marL="29718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7pPr>
      <a:lvl8pPr marL="34290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8pPr>
      <a:lvl9pPr marL="3886200" indent="-228600" algn="l" rtl="0" fontAlgn="base">
        <a:lnSpc>
          <a:spcPct val="90000"/>
        </a:lnSpc>
        <a:spcBef>
          <a:spcPct val="0"/>
        </a:spcBef>
        <a:spcAft>
          <a:spcPct val="0"/>
        </a:spcAft>
        <a:buClr>
          <a:schemeClr val="tx2"/>
        </a:buClr>
        <a:buFont typeface="Wingdings" charset="0"/>
        <a:defRPr>
          <a:solidFill>
            <a:schemeClr val="bg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7061" y="157758"/>
            <a:ext cx="11596751" cy="797272"/>
          </a:xfrm>
          <a:prstGeom prst="rect">
            <a:avLst/>
          </a:prstGeom>
        </p:spPr>
        <p:txBody>
          <a:bodyPr vert="horz" lIns="86493" tIns="43247" rIns="86493" bIns="43247"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07059" y="1111895"/>
            <a:ext cx="11596751" cy="5268585"/>
          </a:xfrm>
          <a:prstGeom prst="rect">
            <a:avLst/>
          </a:prstGeom>
        </p:spPr>
        <p:txBody>
          <a:bodyPr vert="horz" lIns="86493" tIns="43247" rIns="86493" bIns="43247"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86668" y="6588484"/>
            <a:ext cx="4642261" cy="168175"/>
          </a:xfrm>
          <a:prstGeom prst="rect">
            <a:avLst/>
          </a:prstGeom>
        </p:spPr>
        <p:txBody>
          <a:bodyPr vert="horz" lIns="86493" tIns="43247" rIns="86493" bIns="43247"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9642" y="6588483"/>
            <a:ext cx="502217" cy="168176"/>
          </a:xfrm>
          <a:prstGeom prst="rect">
            <a:avLst/>
          </a:prstGeom>
        </p:spPr>
        <p:txBody>
          <a:bodyPr vert="horz" lIns="86493" tIns="43247" rIns="86493" bIns="43247" rtlCol="0" anchor="ctr"/>
          <a:lstStyle>
            <a:lvl1pPr algn="r">
              <a:defRPr sz="900">
                <a:solidFill>
                  <a:schemeClr val="bg1">
                    <a:lumMod val="50000"/>
                  </a:schemeClr>
                </a:solidFill>
              </a:defRPr>
            </a:lvl1pPr>
          </a:lstStyle>
          <a:p>
            <a:fld id="{6D22F896-40B5-4ADD-8801-0D06FADFA095}" type="slidenum">
              <a:rPr lang="en-US" smtClean="0"/>
              <a:pPr/>
              <a:t>‹#›</a:t>
            </a:fld>
            <a:endParaRPr lang="en-US" dirty="0"/>
          </a:p>
        </p:txBody>
      </p:sp>
      <p:sp>
        <p:nvSpPr>
          <p:cNvPr id="13" name="Rectangle 12"/>
          <p:cNvSpPr/>
          <p:nvPr/>
        </p:nvSpPr>
        <p:spPr>
          <a:xfrm>
            <a:off x="0" y="1"/>
            <a:ext cx="12192000" cy="6497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KPhor_307pc_4in_wide_300dpi.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76950" y="6507692"/>
            <a:ext cx="2626860" cy="221073"/>
          </a:xfrm>
          <a:prstGeom prst="rect">
            <a:avLst/>
          </a:prstGeom>
        </p:spPr>
      </p:pic>
    </p:spTree>
    <p:extLst>
      <p:ext uri="{BB962C8B-B14F-4D97-AF65-F5344CB8AC3E}">
        <p14:creationId xmlns:p14="http://schemas.microsoft.com/office/powerpoint/2010/main" val="42489302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6" r:id="rId9"/>
    <p:sldLayoutId id="2147483697" r:id="rId10"/>
    <p:sldLayoutId id="2147483698" r:id="rId11"/>
  </p:sldLayoutIdLst>
  <p:txStyles>
    <p:titleStyle>
      <a:lvl1pPr algn="l" defTabSz="432465" rtl="0" eaLnBrk="1" latinLnBrk="0" hangingPunct="1">
        <a:lnSpc>
          <a:spcPct val="80000"/>
        </a:lnSpc>
        <a:spcBef>
          <a:spcPct val="0"/>
        </a:spcBef>
        <a:buNone/>
        <a:defRPr sz="2800" b="1" kern="1200">
          <a:solidFill>
            <a:schemeClr val="accent4"/>
          </a:solidFill>
          <a:latin typeface="+mj-lt"/>
          <a:ea typeface="+mj-ea"/>
          <a:cs typeface="+mj-cs"/>
        </a:defRPr>
      </a:lvl1pPr>
    </p:titleStyle>
    <p:bodyStyle>
      <a:lvl1pPr marL="0" indent="0" algn="l" defTabSz="432465" rtl="0" eaLnBrk="1" latinLnBrk="0" hangingPunct="1">
        <a:spcBef>
          <a:spcPts val="378"/>
        </a:spcBef>
        <a:spcAft>
          <a:spcPts val="568"/>
        </a:spcAft>
        <a:buClr>
          <a:srgbClr val="78BE20"/>
        </a:buClr>
        <a:buSzPct val="90000"/>
        <a:buFont typeface="Wingdings" charset="2"/>
        <a:buNone/>
        <a:defRPr sz="2400" kern="1200">
          <a:solidFill>
            <a:schemeClr val="tx1"/>
          </a:solidFill>
          <a:latin typeface="+mn-lt"/>
          <a:ea typeface="+mn-ea"/>
          <a:cs typeface="+mn-cs"/>
        </a:defRPr>
      </a:lvl1pPr>
      <a:lvl2pPr marL="276297" indent="-168181"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2200" kern="1200">
          <a:solidFill>
            <a:schemeClr val="tx1"/>
          </a:solidFill>
          <a:latin typeface="+mn-lt"/>
          <a:ea typeface="+mn-ea"/>
          <a:cs typeface="+mn-cs"/>
        </a:defRPr>
      </a:lvl2pPr>
      <a:lvl3pPr marL="540582"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2000" kern="1200">
          <a:solidFill>
            <a:schemeClr val="tx1"/>
          </a:solidFill>
          <a:latin typeface="+mn-lt"/>
          <a:ea typeface="+mn-ea"/>
          <a:cs typeface="+mn-cs"/>
        </a:defRPr>
      </a:lvl3pPr>
      <a:lvl4pPr marL="756815"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1800" kern="1200">
          <a:solidFill>
            <a:schemeClr val="tx1"/>
          </a:solidFill>
          <a:latin typeface="+mn-lt"/>
          <a:ea typeface="+mn-ea"/>
          <a:cs typeface="+mn-cs"/>
        </a:defRPr>
      </a:lvl4pPr>
      <a:lvl5pPr marL="973047" indent="-156168" algn="l" defTabSz="432465" rtl="0" eaLnBrk="1" latinLnBrk="0" hangingPunct="1">
        <a:spcBef>
          <a:spcPts val="378"/>
        </a:spcBef>
        <a:spcAft>
          <a:spcPts val="568"/>
        </a:spcAft>
        <a:buClr>
          <a:schemeClr val="accent2">
            <a:lumMod val="60000"/>
            <a:lumOff val="40000"/>
          </a:schemeClr>
        </a:buClr>
        <a:buSzPct val="80000"/>
        <a:buFont typeface="Wingdings" charset="2"/>
        <a:buChar char="§"/>
        <a:defRPr sz="1600" kern="1200">
          <a:solidFill>
            <a:schemeClr val="tx1"/>
          </a:solidFill>
          <a:latin typeface="+mn-lt"/>
          <a:ea typeface="+mn-ea"/>
          <a:cs typeface="+mn-cs"/>
        </a:defRPr>
      </a:lvl5pPr>
      <a:lvl6pPr marL="2378560" indent="-216233" algn="l" defTabSz="432465" rtl="0" eaLnBrk="1" latinLnBrk="0" hangingPunct="1">
        <a:spcBef>
          <a:spcPct val="20000"/>
        </a:spcBef>
        <a:buFont typeface="Arial"/>
        <a:buChar char="•"/>
        <a:defRPr sz="1900" kern="1200">
          <a:solidFill>
            <a:schemeClr val="tx1"/>
          </a:solidFill>
          <a:latin typeface="+mn-lt"/>
          <a:ea typeface="+mn-ea"/>
          <a:cs typeface="+mn-cs"/>
        </a:defRPr>
      </a:lvl6pPr>
      <a:lvl7pPr marL="2811026" indent="-216233" algn="l" defTabSz="432465" rtl="0" eaLnBrk="1" latinLnBrk="0" hangingPunct="1">
        <a:spcBef>
          <a:spcPct val="20000"/>
        </a:spcBef>
        <a:buFont typeface="Arial"/>
        <a:buChar char="•"/>
        <a:defRPr sz="1900" kern="1200">
          <a:solidFill>
            <a:schemeClr val="tx1"/>
          </a:solidFill>
          <a:latin typeface="+mn-lt"/>
          <a:ea typeface="+mn-ea"/>
          <a:cs typeface="+mn-cs"/>
        </a:defRPr>
      </a:lvl7pPr>
      <a:lvl8pPr marL="3243491" indent="-216233" algn="l" defTabSz="432465" rtl="0" eaLnBrk="1" latinLnBrk="0" hangingPunct="1">
        <a:spcBef>
          <a:spcPct val="20000"/>
        </a:spcBef>
        <a:buFont typeface="Arial"/>
        <a:buChar char="•"/>
        <a:defRPr sz="1900" kern="1200">
          <a:solidFill>
            <a:schemeClr val="tx1"/>
          </a:solidFill>
          <a:latin typeface="+mn-lt"/>
          <a:ea typeface="+mn-ea"/>
          <a:cs typeface="+mn-cs"/>
        </a:defRPr>
      </a:lvl8pPr>
      <a:lvl9pPr marL="3675957" indent="-216233" algn="l" defTabSz="432465"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2465" rtl="0" eaLnBrk="1" latinLnBrk="0" hangingPunct="1">
        <a:defRPr sz="1700" kern="1200">
          <a:solidFill>
            <a:schemeClr val="tx1"/>
          </a:solidFill>
          <a:latin typeface="+mn-lt"/>
          <a:ea typeface="+mn-ea"/>
          <a:cs typeface="+mn-cs"/>
        </a:defRPr>
      </a:lvl1pPr>
      <a:lvl2pPr marL="432465" algn="l" defTabSz="432465" rtl="0" eaLnBrk="1" latinLnBrk="0" hangingPunct="1">
        <a:defRPr sz="1700" kern="1200">
          <a:solidFill>
            <a:schemeClr val="tx1"/>
          </a:solidFill>
          <a:latin typeface="+mn-lt"/>
          <a:ea typeface="+mn-ea"/>
          <a:cs typeface="+mn-cs"/>
        </a:defRPr>
      </a:lvl2pPr>
      <a:lvl3pPr marL="864931" algn="l" defTabSz="432465" rtl="0" eaLnBrk="1" latinLnBrk="0" hangingPunct="1">
        <a:defRPr sz="1700" kern="1200">
          <a:solidFill>
            <a:schemeClr val="tx1"/>
          </a:solidFill>
          <a:latin typeface="+mn-lt"/>
          <a:ea typeface="+mn-ea"/>
          <a:cs typeface="+mn-cs"/>
        </a:defRPr>
      </a:lvl3pPr>
      <a:lvl4pPr marL="1297396" algn="l" defTabSz="432465" rtl="0" eaLnBrk="1" latinLnBrk="0" hangingPunct="1">
        <a:defRPr sz="1700" kern="1200">
          <a:solidFill>
            <a:schemeClr val="tx1"/>
          </a:solidFill>
          <a:latin typeface="+mn-lt"/>
          <a:ea typeface="+mn-ea"/>
          <a:cs typeface="+mn-cs"/>
        </a:defRPr>
      </a:lvl4pPr>
      <a:lvl5pPr marL="1729862" algn="l" defTabSz="432465" rtl="0" eaLnBrk="1" latinLnBrk="0" hangingPunct="1">
        <a:defRPr sz="1700" kern="1200">
          <a:solidFill>
            <a:schemeClr val="tx1"/>
          </a:solidFill>
          <a:latin typeface="+mn-lt"/>
          <a:ea typeface="+mn-ea"/>
          <a:cs typeface="+mn-cs"/>
        </a:defRPr>
      </a:lvl5pPr>
      <a:lvl6pPr marL="2162327" algn="l" defTabSz="432465" rtl="0" eaLnBrk="1" latinLnBrk="0" hangingPunct="1">
        <a:defRPr sz="1700" kern="1200">
          <a:solidFill>
            <a:schemeClr val="tx1"/>
          </a:solidFill>
          <a:latin typeface="+mn-lt"/>
          <a:ea typeface="+mn-ea"/>
          <a:cs typeface="+mn-cs"/>
        </a:defRPr>
      </a:lvl6pPr>
      <a:lvl7pPr marL="2594793" algn="l" defTabSz="432465" rtl="0" eaLnBrk="1" latinLnBrk="0" hangingPunct="1">
        <a:defRPr sz="1700" kern="1200">
          <a:solidFill>
            <a:schemeClr val="tx1"/>
          </a:solidFill>
          <a:latin typeface="+mn-lt"/>
          <a:ea typeface="+mn-ea"/>
          <a:cs typeface="+mn-cs"/>
        </a:defRPr>
      </a:lvl7pPr>
      <a:lvl8pPr marL="3027258" algn="l" defTabSz="432465" rtl="0" eaLnBrk="1" latinLnBrk="0" hangingPunct="1">
        <a:defRPr sz="1700" kern="1200">
          <a:solidFill>
            <a:schemeClr val="tx1"/>
          </a:solidFill>
          <a:latin typeface="+mn-lt"/>
          <a:ea typeface="+mn-ea"/>
          <a:cs typeface="+mn-cs"/>
        </a:defRPr>
      </a:lvl8pPr>
      <a:lvl9pPr marL="3459724" algn="l" defTabSz="43246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scikit-learn.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860C-2C22-4669-80B0-B16F9D4C8689}"/>
              </a:ext>
            </a:extLst>
          </p:cNvPr>
          <p:cNvSpPr>
            <a:spLocks noGrp="1"/>
          </p:cNvSpPr>
          <p:nvPr>
            <p:ph type="ctrTitle"/>
          </p:nvPr>
        </p:nvSpPr>
        <p:spPr>
          <a:xfrm>
            <a:off x="914400" y="3879850"/>
            <a:ext cx="10363200" cy="867410"/>
          </a:xfrm>
        </p:spPr>
        <p:txBody>
          <a:bodyPr>
            <a:normAutofit fontScale="90000"/>
          </a:bodyPr>
          <a:lstStyle/>
          <a:p>
            <a:r>
              <a:rPr lang="en-US" sz="4000" dirty="0"/>
              <a:t>Data Science Analytics for HMOs: How You Can, And Why You Should</a:t>
            </a:r>
          </a:p>
        </p:txBody>
      </p:sp>
      <p:sp>
        <p:nvSpPr>
          <p:cNvPr id="3" name="Subtitle 2">
            <a:extLst>
              <a:ext uri="{FF2B5EF4-FFF2-40B4-BE49-F238E27FC236}">
                <a16:creationId xmlns:a16="http://schemas.microsoft.com/office/drawing/2014/main" id="{6D0E493F-DB0D-44B4-B008-DD4BB8006490}"/>
              </a:ext>
            </a:extLst>
          </p:cNvPr>
          <p:cNvSpPr>
            <a:spLocks noGrp="1"/>
          </p:cNvSpPr>
          <p:nvPr>
            <p:ph type="subTitle" idx="1"/>
          </p:nvPr>
        </p:nvSpPr>
        <p:spPr>
          <a:xfrm>
            <a:off x="914400" y="4849495"/>
            <a:ext cx="10363200" cy="867410"/>
          </a:xfrm>
        </p:spPr>
        <p:txBody>
          <a:bodyPr>
            <a:normAutofit fontScale="92500" lnSpcReduction="10000"/>
          </a:bodyPr>
          <a:lstStyle/>
          <a:p>
            <a:pPr algn="r"/>
            <a:r>
              <a:rPr lang="en-US" dirty="0"/>
              <a:t>Roy </a:t>
            </a:r>
            <a:r>
              <a:rPr lang="en-US" dirty="0" err="1"/>
              <a:t>Pardee</a:t>
            </a:r>
            <a:endParaRPr lang="en-US" dirty="0"/>
          </a:p>
          <a:p>
            <a:pPr algn="r"/>
            <a:r>
              <a:rPr lang="en-US" dirty="0"/>
              <a:t>David Cronkite</a:t>
            </a:r>
          </a:p>
        </p:txBody>
      </p:sp>
    </p:spTree>
    <p:extLst>
      <p:ext uri="{BB962C8B-B14F-4D97-AF65-F5344CB8AC3E}">
        <p14:creationId xmlns:p14="http://schemas.microsoft.com/office/powerpoint/2010/main" val="356759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9244-D430-4052-A3B0-7461370070B7}"/>
              </a:ext>
            </a:extLst>
          </p:cNvPr>
          <p:cNvSpPr>
            <a:spLocks noGrp="1"/>
          </p:cNvSpPr>
          <p:nvPr>
            <p:ph type="title"/>
          </p:nvPr>
        </p:nvSpPr>
        <p:spPr/>
        <p:txBody>
          <a:bodyPr/>
          <a:lstStyle/>
          <a:p>
            <a:r>
              <a:rPr lang="en-US" dirty="0"/>
              <a:t>We &lt;3 Python (Anaconda)</a:t>
            </a:r>
          </a:p>
        </p:txBody>
      </p:sp>
      <p:sp>
        <p:nvSpPr>
          <p:cNvPr id="3" name="Content Placeholder 2">
            <a:extLst>
              <a:ext uri="{FF2B5EF4-FFF2-40B4-BE49-F238E27FC236}">
                <a16:creationId xmlns:a16="http://schemas.microsoft.com/office/drawing/2014/main" id="{AD382358-1F9A-438F-8EEE-4583ABA15BCF}"/>
              </a:ext>
            </a:extLst>
          </p:cNvPr>
          <p:cNvSpPr>
            <a:spLocks noGrp="1"/>
          </p:cNvSpPr>
          <p:nvPr>
            <p:ph idx="1"/>
          </p:nvPr>
        </p:nvSpPr>
        <p:spPr/>
        <p:txBody>
          <a:bodyPr/>
          <a:lstStyle/>
          <a:p>
            <a:r>
              <a:rPr lang="en-US" dirty="0"/>
              <a:t>Open-Source Software Can Be A Harsh Mistress</a:t>
            </a:r>
          </a:p>
          <a:p>
            <a:pPr lvl="1"/>
            <a:r>
              <a:rPr lang="en-US" dirty="0"/>
              <a:t>Can be difficult to install</a:t>
            </a:r>
          </a:p>
          <a:p>
            <a:pPr lvl="1"/>
            <a:r>
              <a:rPr lang="en-US" dirty="0"/>
              <a:t>Can be difficult to connect to other things in your environment</a:t>
            </a:r>
          </a:p>
          <a:p>
            <a:pPr lvl="1"/>
            <a:r>
              <a:rPr lang="en-US" dirty="0"/>
              <a:t>Can be difficult to connect up to other OSS</a:t>
            </a:r>
          </a:p>
          <a:p>
            <a:pPr lvl="1"/>
            <a:r>
              <a:rPr lang="en-US" dirty="0"/>
              <a:t>Can be difficult to learn/use</a:t>
            </a:r>
          </a:p>
          <a:p>
            <a:r>
              <a:rPr lang="en-US" dirty="0"/>
              <a:t>The Anaconda distribution of Python is not difficult at all.</a:t>
            </a:r>
          </a:p>
          <a:p>
            <a:r>
              <a:rPr lang="en-US" dirty="0"/>
              <a:t>So—come on in. The water is fine.</a:t>
            </a:r>
          </a:p>
          <a:p>
            <a:endParaRPr lang="en-US" dirty="0"/>
          </a:p>
          <a:p>
            <a:r>
              <a:rPr lang="en-US" dirty="0"/>
              <a:t>In particular—the APIs for the various classifiers we tried were wonderfully consistent with one another.</a:t>
            </a:r>
          </a:p>
          <a:p>
            <a:endParaRPr lang="en-US" dirty="0"/>
          </a:p>
        </p:txBody>
      </p:sp>
      <p:pic>
        <p:nvPicPr>
          <p:cNvPr id="5" name="Picture 4">
            <a:extLst>
              <a:ext uri="{FF2B5EF4-FFF2-40B4-BE49-F238E27FC236}">
                <a16:creationId xmlns:a16="http://schemas.microsoft.com/office/drawing/2014/main" id="{61A1BD69-DC94-4BC9-9F44-B27DE9B8E42B}"/>
              </a:ext>
            </a:extLst>
          </p:cNvPr>
          <p:cNvPicPr>
            <a:picLocks noChangeAspect="1"/>
          </p:cNvPicPr>
          <p:nvPr/>
        </p:nvPicPr>
        <p:blipFill>
          <a:blip r:embed="rId3"/>
          <a:stretch>
            <a:fillRect/>
          </a:stretch>
        </p:blipFill>
        <p:spPr>
          <a:xfrm>
            <a:off x="7664647" y="955030"/>
            <a:ext cx="2397589" cy="1196112"/>
          </a:xfrm>
          <a:prstGeom prst="rect">
            <a:avLst/>
          </a:prstGeom>
        </p:spPr>
      </p:pic>
      <p:pic>
        <p:nvPicPr>
          <p:cNvPr id="6" name="Picture 5">
            <a:extLst>
              <a:ext uri="{FF2B5EF4-FFF2-40B4-BE49-F238E27FC236}">
                <a16:creationId xmlns:a16="http://schemas.microsoft.com/office/drawing/2014/main" id="{A47CE7E5-2AF0-4E75-AFB8-F915A010B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5285" y="3031762"/>
            <a:ext cx="1672650" cy="1254487"/>
          </a:xfrm>
          <a:prstGeom prst="rect">
            <a:avLst/>
          </a:prstGeom>
        </p:spPr>
      </p:pic>
      <p:pic>
        <p:nvPicPr>
          <p:cNvPr id="8" name="Picture 7">
            <a:extLst>
              <a:ext uri="{FF2B5EF4-FFF2-40B4-BE49-F238E27FC236}">
                <a16:creationId xmlns:a16="http://schemas.microsoft.com/office/drawing/2014/main" id="{2727A0E8-37A1-4E6E-88CB-A819F70016C5}"/>
              </a:ext>
            </a:extLst>
          </p:cNvPr>
          <p:cNvPicPr>
            <a:picLocks noChangeAspect="1"/>
          </p:cNvPicPr>
          <p:nvPr/>
        </p:nvPicPr>
        <p:blipFill>
          <a:blip r:embed="rId5"/>
          <a:stretch>
            <a:fillRect/>
          </a:stretch>
        </p:blipFill>
        <p:spPr>
          <a:xfrm>
            <a:off x="6497495" y="4000501"/>
            <a:ext cx="3318939" cy="691445"/>
          </a:xfrm>
          <a:prstGeom prst="rect">
            <a:avLst/>
          </a:prstGeom>
        </p:spPr>
      </p:pic>
      <p:pic>
        <p:nvPicPr>
          <p:cNvPr id="10" name="Picture 9" descr="A picture containing object, clock&#10;&#10;Description generated with very high confidence">
            <a:extLst>
              <a:ext uri="{FF2B5EF4-FFF2-40B4-BE49-F238E27FC236}">
                <a16:creationId xmlns:a16="http://schemas.microsoft.com/office/drawing/2014/main" id="{5441B385-1BEE-452E-AD90-E4F935E10541}"/>
              </a:ext>
            </a:extLst>
          </p:cNvPr>
          <p:cNvPicPr>
            <a:picLocks noChangeAspect="1"/>
          </p:cNvPicPr>
          <p:nvPr/>
        </p:nvPicPr>
        <p:blipFill>
          <a:blip r:embed="rId6"/>
          <a:stretch>
            <a:fillRect/>
          </a:stretch>
        </p:blipFill>
        <p:spPr>
          <a:xfrm>
            <a:off x="7664646" y="2537496"/>
            <a:ext cx="2858263" cy="1131396"/>
          </a:xfrm>
          <a:prstGeom prst="rect">
            <a:avLst/>
          </a:prstGeom>
        </p:spPr>
      </p:pic>
    </p:spTree>
    <p:extLst>
      <p:ext uri="{BB962C8B-B14F-4D97-AF65-F5344CB8AC3E}">
        <p14:creationId xmlns:p14="http://schemas.microsoft.com/office/powerpoint/2010/main" val="212576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666C-61C4-442C-B814-B621077C027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DC6D645A-69F3-4FD2-897A-030EF793C86C}"/>
              </a:ext>
            </a:extLst>
          </p:cNvPr>
          <p:cNvPicPr>
            <a:picLocks noChangeAspect="1"/>
          </p:cNvPicPr>
          <p:nvPr/>
        </p:nvPicPr>
        <p:blipFill>
          <a:blip r:embed="rId3"/>
          <a:stretch>
            <a:fillRect/>
          </a:stretch>
        </p:blipFill>
        <p:spPr>
          <a:xfrm>
            <a:off x="1417177" y="0"/>
            <a:ext cx="9357645" cy="6858000"/>
          </a:xfrm>
          <a:prstGeom prst="rect">
            <a:avLst/>
          </a:prstGeom>
        </p:spPr>
      </p:pic>
    </p:spTree>
    <p:extLst>
      <p:ext uri="{BB962C8B-B14F-4D97-AF65-F5344CB8AC3E}">
        <p14:creationId xmlns:p14="http://schemas.microsoft.com/office/powerpoint/2010/main" val="342804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C516-310B-4A6E-BE6F-51BB30F158B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F9AF28D-FAF3-453A-9787-742DCDD55206}"/>
              </a:ext>
            </a:extLst>
          </p:cNvPr>
          <p:cNvPicPr>
            <a:picLocks noChangeAspect="1"/>
          </p:cNvPicPr>
          <p:nvPr/>
        </p:nvPicPr>
        <p:blipFill>
          <a:blip r:embed="rId3"/>
          <a:stretch>
            <a:fillRect/>
          </a:stretch>
        </p:blipFill>
        <p:spPr>
          <a:xfrm>
            <a:off x="195262" y="747712"/>
            <a:ext cx="11801475" cy="5362575"/>
          </a:xfrm>
          <a:prstGeom prst="rect">
            <a:avLst/>
          </a:prstGeom>
        </p:spPr>
      </p:pic>
    </p:spTree>
    <p:extLst>
      <p:ext uri="{BB962C8B-B14F-4D97-AF65-F5344CB8AC3E}">
        <p14:creationId xmlns:p14="http://schemas.microsoft.com/office/powerpoint/2010/main" val="288672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698A-1396-4D9F-9B64-C384286CFD69}"/>
              </a:ext>
            </a:extLst>
          </p:cNvPr>
          <p:cNvSpPr>
            <a:spLocks noGrp="1"/>
          </p:cNvSpPr>
          <p:nvPr>
            <p:ph type="title"/>
          </p:nvPr>
        </p:nvSpPr>
        <p:spPr/>
        <p:txBody>
          <a:bodyPr/>
          <a:lstStyle/>
          <a:p>
            <a:r>
              <a:rPr lang="en-US" dirty="0"/>
              <a:t>Script Output</a:t>
            </a:r>
          </a:p>
        </p:txBody>
      </p:sp>
      <p:sp>
        <p:nvSpPr>
          <p:cNvPr id="3" name="Content Placeholder 2">
            <a:extLst>
              <a:ext uri="{FF2B5EF4-FFF2-40B4-BE49-F238E27FC236}">
                <a16:creationId xmlns:a16="http://schemas.microsoft.com/office/drawing/2014/main" id="{4E0CF77D-39DB-497A-93C1-79E8F5065AE1}"/>
              </a:ext>
            </a:extLst>
          </p:cNvPr>
          <p:cNvSpPr>
            <a:spLocks noGrp="1"/>
          </p:cNvSpPr>
          <p:nvPr>
            <p:ph idx="1"/>
          </p:nvPr>
        </p:nvSpPr>
        <p:spPr>
          <a:xfrm>
            <a:off x="204786" y="1728844"/>
            <a:ext cx="11596750" cy="2689151"/>
          </a:xfrm>
          <a:solidFill>
            <a:schemeClr val="tx1"/>
          </a:solidFill>
        </p:spPr>
        <p:txBody>
          <a:bodyPr>
            <a:normAutofit fontScale="92500"/>
          </a:bodyPr>
          <a:lstStyle/>
          <a:p>
            <a:pPr marL="0" indent="0">
              <a:buNone/>
            </a:pPr>
            <a:r>
              <a:rPr lang="en-US" sz="1600" dirty="0">
                <a:solidFill>
                  <a:schemeClr val="accent3"/>
                </a:solidFill>
                <a:latin typeface="Consolas" panose="020B0609020204030204" pitchFamily="49" charset="0"/>
                <a:cs typeface="Consolas" panose="020B0609020204030204" pitchFamily="49" charset="0"/>
              </a:rPr>
              <a:t>Training has 37,648 people in it, 4,543 of whom have been hospitalized.</a:t>
            </a:r>
          </a:p>
          <a:p>
            <a:pPr marL="0" indent="0">
              <a:buNone/>
            </a:pPr>
            <a:r>
              <a:rPr lang="en-US" sz="1600" dirty="0">
                <a:solidFill>
                  <a:schemeClr val="accent3"/>
                </a:solidFill>
                <a:latin typeface="Consolas" panose="020B0609020204030204" pitchFamily="49" charset="0"/>
                <a:cs typeface="Consolas" panose="020B0609020204030204" pitchFamily="49" charset="0"/>
              </a:rPr>
              <a:t>Test has     18,544 people in it, 2,238 of whom have been hospitalized.</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perceptron , true neg: 14,904 false neg: 1,836,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1,402,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402, accuracy:0.83</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a:t>
            </a:r>
            <a:r>
              <a:rPr lang="en-US" sz="1600" dirty="0" err="1">
                <a:solidFill>
                  <a:schemeClr val="accent3"/>
                </a:solidFill>
                <a:latin typeface="Consolas" panose="020B0609020204030204" pitchFamily="49" charset="0"/>
                <a:cs typeface="Consolas" panose="020B0609020204030204" pitchFamily="49" charset="0"/>
              </a:rPr>
              <a:t>LinearSVC</a:t>
            </a:r>
            <a:r>
              <a:rPr lang="en-US" sz="1600" dirty="0">
                <a:solidFill>
                  <a:schemeClr val="accent3"/>
                </a:solidFill>
                <a:latin typeface="Consolas" panose="020B0609020204030204" pitchFamily="49" charset="0"/>
                <a:cs typeface="Consolas" panose="020B0609020204030204" pitchFamily="49" charset="0"/>
              </a:rPr>
              <a:t>  , true neg: 15,217 false neg: 1,748,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1,089,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490, accuracy:0.85</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a:t>
            </a:r>
            <a:r>
              <a:rPr lang="en-US" sz="1600" dirty="0" err="1">
                <a:solidFill>
                  <a:schemeClr val="accent3"/>
                </a:solidFill>
                <a:latin typeface="Consolas" panose="020B0609020204030204" pitchFamily="49" charset="0"/>
                <a:cs typeface="Consolas" panose="020B0609020204030204" pitchFamily="49" charset="0"/>
              </a:rPr>
              <a:t>RandmForest</a:t>
            </a:r>
            <a:r>
              <a:rPr lang="en-US" sz="1600" dirty="0">
                <a:solidFill>
                  <a:schemeClr val="accent3"/>
                </a:solidFill>
                <a:latin typeface="Consolas" panose="020B0609020204030204" pitchFamily="49" charset="0"/>
                <a:cs typeface="Consolas" panose="020B0609020204030204" pitchFamily="49" charset="0"/>
              </a:rPr>
              <a:t>, true neg: 16,299 false neg: 2,225,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7,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13, accuracy:0.88</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naive </a:t>
            </a:r>
            <a:r>
              <a:rPr lang="en-US" sz="1600" dirty="0" err="1">
                <a:solidFill>
                  <a:schemeClr val="accent3"/>
                </a:solidFill>
                <a:latin typeface="Consolas" panose="020B0609020204030204" pitchFamily="49" charset="0"/>
                <a:cs typeface="Consolas" panose="020B0609020204030204" pitchFamily="49" charset="0"/>
              </a:rPr>
              <a:t>bayes</a:t>
            </a:r>
            <a:r>
              <a:rPr lang="en-US" sz="1600" dirty="0">
                <a:solidFill>
                  <a:schemeClr val="accent3"/>
                </a:solidFill>
                <a:latin typeface="Consolas" panose="020B0609020204030204" pitchFamily="49" charset="0"/>
                <a:cs typeface="Consolas" panose="020B0609020204030204" pitchFamily="49" charset="0"/>
              </a:rPr>
              <a:t>, true neg:  3,655 false neg:   727,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12,651,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1,511, accuracy:0.28</a:t>
            </a:r>
          </a:p>
          <a:p>
            <a:pPr marL="0" indent="0">
              <a:buNone/>
            </a:pPr>
            <a:r>
              <a:rPr lang="en-US" sz="1600" dirty="0">
                <a:solidFill>
                  <a:schemeClr val="accent3"/>
                </a:solidFill>
                <a:latin typeface="Consolas" panose="020B0609020204030204" pitchFamily="49" charset="0"/>
                <a:cs typeface="Consolas" panose="020B0609020204030204" pitchFamily="49" charset="0"/>
              </a:rPr>
              <a:t>classifier: SVC        , true neg: 16,306 false neg: 2,238, false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0, true </a:t>
            </a:r>
            <a:r>
              <a:rPr lang="en-US" sz="1600" dirty="0" err="1">
                <a:solidFill>
                  <a:schemeClr val="accent3"/>
                </a:solidFill>
                <a:latin typeface="Consolas" panose="020B0609020204030204" pitchFamily="49" charset="0"/>
                <a:cs typeface="Consolas" panose="020B0609020204030204" pitchFamily="49" charset="0"/>
              </a:rPr>
              <a:t>pos</a:t>
            </a:r>
            <a:r>
              <a:rPr lang="en-US" sz="1600" dirty="0">
                <a:solidFill>
                  <a:schemeClr val="accent3"/>
                </a:solidFill>
                <a:latin typeface="Consolas" panose="020B0609020204030204" pitchFamily="49" charset="0"/>
                <a:cs typeface="Consolas" panose="020B0609020204030204" pitchFamily="49" charset="0"/>
              </a:rPr>
              <a:t>:     0, accuracy:0.88</a:t>
            </a:r>
          </a:p>
          <a:p>
            <a:pPr marL="0" indent="0">
              <a:buNone/>
            </a:pPr>
            <a:endParaRPr lang="en-US" sz="3200" dirty="0">
              <a:solidFill>
                <a:schemeClr val="accent3"/>
              </a:solidFill>
            </a:endParaRPr>
          </a:p>
        </p:txBody>
      </p:sp>
      <p:sp>
        <p:nvSpPr>
          <p:cNvPr id="4" name="Content Placeholder 2">
            <a:extLst>
              <a:ext uri="{FF2B5EF4-FFF2-40B4-BE49-F238E27FC236}">
                <a16:creationId xmlns:a16="http://schemas.microsoft.com/office/drawing/2014/main" id="{658E11AD-A3C6-4FE2-9207-D715BABBD0D8}"/>
              </a:ext>
            </a:extLst>
          </p:cNvPr>
          <p:cNvSpPr txBox="1">
            <a:spLocks/>
          </p:cNvSpPr>
          <p:nvPr/>
        </p:nvSpPr>
        <p:spPr>
          <a:xfrm>
            <a:off x="719263" y="4873451"/>
            <a:ext cx="8595360" cy="130668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t>All above + individual-level predictions written back to database for posterity.</a:t>
            </a:r>
          </a:p>
          <a:p>
            <a:pPr marL="0" indent="0">
              <a:buNone/>
            </a:pPr>
            <a:r>
              <a:rPr lang="en-US" sz="2400" dirty="0"/>
              <a:t>But they’re all crap!</a:t>
            </a:r>
          </a:p>
        </p:txBody>
      </p:sp>
    </p:spTree>
    <p:extLst>
      <p:ext uri="{BB962C8B-B14F-4D97-AF65-F5344CB8AC3E}">
        <p14:creationId xmlns:p14="http://schemas.microsoft.com/office/powerpoint/2010/main" val="315650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D41-967A-457D-9E6C-173D6F3B9416}"/>
              </a:ext>
            </a:extLst>
          </p:cNvPr>
          <p:cNvSpPr>
            <a:spLocks noGrp="1"/>
          </p:cNvSpPr>
          <p:nvPr>
            <p:ph type="title"/>
          </p:nvPr>
        </p:nvSpPr>
        <p:spPr/>
        <p:txBody>
          <a:bodyPr/>
          <a:lstStyle/>
          <a:p>
            <a:r>
              <a:rPr lang="en-US" dirty="0"/>
              <a:t>Fortunately, this is a </a:t>
            </a:r>
            <a:r>
              <a:rPr lang="en-US" i="1" dirty="0"/>
              <a:t>Triage</a:t>
            </a:r>
            <a:r>
              <a:rPr lang="en-US" dirty="0"/>
              <a:t> problem</a:t>
            </a:r>
          </a:p>
        </p:txBody>
      </p:sp>
      <p:sp>
        <p:nvSpPr>
          <p:cNvPr id="3" name="Content Placeholder 2">
            <a:extLst>
              <a:ext uri="{FF2B5EF4-FFF2-40B4-BE49-F238E27FC236}">
                <a16:creationId xmlns:a16="http://schemas.microsoft.com/office/drawing/2014/main" id="{0BE7AE95-89F3-4D2C-B27D-AE157319383E}"/>
              </a:ext>
            </a:extLst>
          </p:cNvPr>
          <p:cNvSpPr>
            <a:spLocks noGrp="1"/>
          </p:cNvSpPr>
          <p:nvPr>
            <p:ph idx="1"/>
          </p:nvPr>
        </p:nvSpPr>
        <p:spPr/>
        <p:txBody>
          <a:bodyPr>
            <a:normAutofit/>
          </a:bodyPr>
          <a:lstStyle/>
          <a:p>
            <a:r>
              <a:rPr lang="en-US" dirty="0"/>
              <a:t>We can still be helpful to Care Management even if we can’t say with confidence whether any particular Patty Patient will individually be hospitalized.</a:t>
            </a:r>
          </a:p>
          <a:p>
            <a:r>
              <a:rPr lang="en-US" dirty="0"/>
              <a:t>CM has limited resources—they can’t engage with everyone.</a:t>
            </a:r>
          </a:p>
          <a:p>
            <a:r>
              <a:rPr lang="en-US" dirty="0"/>
              <a:t>But if we can help them </a:t>
            </a:r>
            <a:r>
              <a:rPr lang="en-US" i="1" dirty="0"/>
              <a:t>prioritize</a:t>
            </a:r>
            <a:r>
              <a:rPr lang="en-US" dirty="0"/>
              <a:t> their efforts—steer them toward a set of people who are more likely to be hospitalized than the rest, that would be a win. </a:t>
            </a:r>
          </a:p>
          <a:p>
            <a:r>
              <a:rPr lang="en-US" dirty="0"/>
              <a:t>So can we provide a good </a:t>
            </a:r>
            <a:r>
              <a:rPr lang="en-US" i="1" dirty="0"/>
              <a:t>ranking</a:t>
            </a:r>
            <a:r>
              <a:rPr lang="en-US" dirty="0"/>
              <a:t> of most-needy to least-needy?</a:t>
            </a:r>
          </a:p>
          <a:p>
            <a:r>
              <a:rPr lang="en-US" dirty="0"/>
              <a:t>To visualize results:</a:t>
            </a:r>
          </a:p>
          <a:p>
            <a:pPr marL="617220" lvl="1" indent="-342900">
              <a:buFont typeface="+mj-lt"/>
              <a:buAutoNum type="arabicPeriod"/>
            </a:pPr>
            <a:r>
              <a:rPr lang="en-US" dirty="0"/>
              <a:t>Pick a classifier and sort the cohort from most-likely-to-be-hospitalized to least-likely.</a:t>
            </a:r>
          </a:p>
          <a:p>
            <a:pPr marL="617220" lvl="1" indent="-342900">
              <a:buFont typeface="+mj-lt"/>
              <a:buAutoNum type="arabicPeriod"/>
            </a:pPr>
            <a:r>
              <a:rPr lang="en-US" dirty="0"/>
              <a:t>Run down the line counting the cumulative number of people who were in fact hospitalized.</a:t>
            </a:r>
          </a:p>
          <a:p>
            <a:pPr marL="617220" lvl="1" indent="-342900">
              <a:buFont typeface="+mj-lt"/>
              <a:buAutoNum type="arabicPeriod"/>
            </a:pPr>
            <a:r>
              <a:rPr lang="en-US" dirty="0"/>
              <a:t>Plot the number of people examined by the number of hospitalizations detected.</a:t>
            </a:r>
          </a:p>
          <a:p>
            <a:pPr marL="274320" lvl="1" indent="0">
              <a:buNone/>
            </a:pPr>
            <a:r>
              <a:rPr lang="en-US" dirty="0"/>
              <a:t>The faster the Y values climb, the better the predictor.</a:t>
            </a:r>
          </a:p>
        </p:txBody>
      </p:sp>
    </p:spTree>
    <p:extLst>
      <p:ext uri="{BB962C8B-B14F-4D97-AF65-F5344CB8AC3E}">
        <p14:creationId xmlns:p14="http://schemas.microsoft.com/office/powerpoint/2010/main" val="309419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55F5E7-571E-4E56-90C4-8479C396F1B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416CD1D3-E2FC-4C4D-B434-242574C322C8}"/>
              </a:ext>
            </a:extLst>
          </p:cNvPr>
          <p:cNvPicPr>
            <a:picLocks noChangeAspect="1"/>
          </p:cNvPicPr>
          <p:nvPr/>
        </p:nvPicPr>
        <p:blipFill>
          <a:blip r:embed="rId3"/>
          <a:stretch>
            <a:fillRect/>
          </a:stretch>
        </p:blipFill>
        <p:spPr>
          <a:xfrm>
            <a:off x="561640" y="468987"/>
            <a:ext cx="8664969" cy="5825935"/>
          </a:xfrm>
          <a:prstGeom prst="rect">
            <a:avLst/>
          </a:prstGeom>
        </p:spPr>
      </p:pic>
      <p:sp>
        <p:nvSpPr>
          <p:cNvPr id="10" name="Title 1">
            <a:extLst>
              <a:ext uri="{FF2B5EF4-FFF2-40B4-BE49-F238E27FC236}">
                <a16:creationId xmlns:a16="http://schemas.microsoft.com/office/drawing/2014/main" id="{1C132B36-2308-4248-8DC2-27C704C8F897}"/>
              </a:ext>
            </a:extLst>
          </p:cNvPr>
          <p:cNvSpPr txBox="1">
            <a:spLocks/>
          </p:cNvSpPr>
          <p:nvPr/>
        </p:nvSpPr>
        <p:spPr>
          <a:xfrm>
            <a:off x="8453951" y="4486032"/>
            <a:ext cx="3277104" cy="1195972"/>
          </a:xfrm>
          <a:prstGeom prst="rect">
            <a:avLst/>
          </a:prstGeom>
        </p:spPr>
        <p:txBody>
          <a:bodyPr vert="horz" lIns="91440" tIns="45720" rIns="91440" bIns="45720" rtlCol="0" anchor="b" anchorCtr="0">
            <a:normAutofit/>
          </a:bodyPr>
          <a:lstStyle>
            <a:lvl1pPr algn="l" defTabSz="432465" rtl="0" eaLnBrk="1" latinLnBrk="0" hangingPunct="1">
              <a:lnSpc>
                <a:spcPct val="80000"/>
              </a:lnSpc>
              <a:spcBef>
                <a:spcPct val="0"/>
              </a:spcBef>
              <a:buNone/>
              <a:defRPr sz="2800" b="1" kern="1200">
                <a:solidFill>
                  <a:srgbClr val="006BA6"/>
                </a:solidFill>
                <a:latin typeface="+mj-lt"/>
                <a:ea typeface="+mj-ea"/>
                <a:cs typeface="+mj-cs"/>
              </a:defRPr>
            </a:lvl1pPr>
          </a:lstStyle>
          <a:p>
            <a:pPr>
              <a:lnSpc>
                <a:spcPct val="85000"/>
              </a:lnSpc>
            </a:pPr>
            <a:r>
              <a:rPr lang="en-US" dirty="0"/>
              <a:t>Test portion of Development Sample</a:t>
            </a:r>
          </a:p>
        </p:txBody>
      </p:sp>
    </p:spTree>
    <p:extLst>
      <p:ext uri="{BB962C8B-B14F-4D97-AF65-F5344CB8AC3E}">
        <p14:creationId xmlns:p14="http://schemas.microsoft.com/office/powerpoint/2010/main" val="395425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close up of a map&#10;&#10;Description generated with high confidence">
            <a:extLst>
              <a:ext uri="{FF2B5EF4-FFF2-40B4-BE49-F238E27FC236}">
                <a16:creationId xmlns:a16="http://schemas.microsoft.com/office/drawing/2014/main" id="{8E1588E0-AA76-4BEB-9331-287357EF8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82" y="362506"/>
            <a:ext cx="8741548" cy="5809694"/>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45090" y="1622552"/>
            <a:ext cx="2802194" cy="4041648"/>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853684" y="4161750"/>
            <a:ext cx="2204884" cy="1120648"/>
          </a:xfrm>
        </p:spPr>
        <p:txBody>
          <a:bodyPr vert="horz" lIns="91440" tIns="45720" rIns="91440" bIns="45720" rtlCol="0" anchor="b">
            <a:normAutofit/>
          </a:bodyPr>
          <a:lstStyle/>
          <a:p>
            <a:pPr>
              <a:lnSpc>
                <a:spcPct val="85000"/>
              </a:lnSpc>
            </a:pPr>
            <a:r>
              <a:rPr lang="en-US" dirty="0"/>
              <a:t>ENHANCE!</a:t>
            </a:r>
          </a:p>
        </p:txBody>
      </p:sp>
      <p:pic>
        <p:nvPicPr>
          <p:cNvPr id="10" name="Picture 9" descr="A close up of a map&#10;&#10;Description generated with very high confidence">
            <a:extLst>
              <a:ext uri="{FF2B5EF4-FFF2-40B4-BE49-F238E27FC236}">
                <a16:creationId xmlns:a16="http://schemas.microsoft.com/office/drawing/2014/main" id="{DEDFDE5C-343F-420D-B232-596E8CAD9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20" y="523874"/>
            <a:ext cx="9340367" cy="6003925"/>
          </a:xfrm>
          <a:prstGeom prst="rect">
            <a:avLst/>
          </a:prstGeom>
        </p:spPr>
      </p:pic>
    </p:spTree>
    <p:extLst>
      <p:ext uri="{BB962C8B-B14F-4D97-AF65-F5344CB8AC3E}">
        <p14:creationId xmlns:p14="http://schemas.microsoft.com/office/powerpoint/2010/main" val="234219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normAutofit lnSpcReduction="10000"/>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2" y="705678"/>
            <a:ext cx="5276958" cy="1004887"/>
          </a:xfrm>
          <a:prstGeom prst="rect">
            <a:avLst/>
          </a:prstGeom>
        </p:spPr>
        <p:txBody>
          <a:bodyPr vert="horz" lIns="86493" tIns="43247" rIns="86493" bIns="43247" rtlCol="0" anchor="b" anchorCtr="0">
            <a:normAutofit/>
          </a:bodyPr>
          <a:lstStyle>
            <a:lvl1pPr defTabSz="432465">
              <a:lnSpc>
                <a:spcPct val="80000"/>
              </a:lnSpc>
              <a:spcBef>
                <a:spcPct val="0"/>
              </a:spcBef>
              <a:buNone/>
              <a:defRPr sz="2800" b="1" baseline="0">
                <a:solidFill>
                  <a:schemeClr val="accent4"/>
                </a:solidFill>
                <a:latin typeface="+mj-lt"/>
                <a:ea typeface="+mj-ea"/>
                <a:cs typeface="+mj-cs"/>
              </a:defRPr>
            </a:lvl1pPr>
          </a:lstStyle>
          <a:p>
            <a:r>
              <a:rPr lang="en-US" dirty="0"/>
              <a:t>…and Caveats</a:t>
            </a:r>
          </a:p>
        </p:txBody>
      </p:sp>
    </p:spTree>
    <p:extLst>
      <p:ext uri="{BB962C8B-B14F-4D97-AF65-F5344CB8AC3E}">
        <p14:creationId xmlns:p14="http://schemas.microsoft.com/office/powerpoint/2010/main" val="98153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43720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9877-F335-44B9-89D3-6D20ED0EFF5F}"/>
              </a:ext>
            </a:extLst>
          </p:cNvPr>
          <p:cNvSpPr>
            <a:spLocks noGrp="1"/>
          </p:cNvSpPr>
          <p:nvPr>
            <p:ph type="title"/>
          </p:nvPr>
        </p:nvSpPr>
        <p:spPr/>
        <p:txBody>
          <a:bodyPr/>
          <a:lstStyle/>
          <a:p>
            <a:r>
              <a:rPr lang="en-US" dirty="0"/>
              <a:t>Context: Learning Health System</a:t>
            </a:r>
          </a:p>
        </p:txBody>
      </p:sp>
      <p:sp>
        <p:nvSpPr>
          <p:cNvPr id="3" name="Content Placeholder 2">
            <a:extLst>
              <a:ext uri="{FF2B5EF4-FFF2-40B4-BE49-F238E27FC236}">
                <a16:creationId xmlns:a16="http://schemas.microsoft.com/office/drawing/2014/main" id="{E15AD907-B87D-4DDE-9C94-3376EF729460}"/>
              </a:ext>
            </a:extLst>
          </p:cNvPr>
          <p:cNvSpPr>
            <a:spLocks noGrp="1"/>
          </p:cNvSpPr>
          <p:nvPr>
            <p:ph idx="1"/>
          </p:nvPr>
        </p:nvSpPr>
        <p:spPr/>
        <p:txBody>
          <a:bodyPr/>
          <a:lstStyle/>
          <a:p>
            <a:r>
              <a:rPr lang="en-US" dirty="0"/>
              <a:t>The Learning Health System initiative is an explicit partnership between Research and Care Delivery aimed at cutting out the middle layers of the Research </a:t>
            </a:r>
            <a:r>
              <a:rPr lang="en-US" dirty="0">
                <a:sym typeface="Wingdings" panose="05000000000000000000" pitchFamily="2" charset="2"/>
              </a:rPr>
              <a:t> Dissemination  Practice cycle.</a:t>
            </a:r>
          </a:p>
          <a:p>
            <a:pPr lvl="1"/>
            <a:r>
              <a:rPr lang="en-US" dirty="0">
                <a:sym typeface="Wingdings" panose="05000000000000000000" pitchFamily="2" charset="2"/>
              </a:rPr>
              <a:t>Is Not Research</a:t>
            </a:r>
          </a:p>
          <a:p>
            <a:pPr lvl="1"/>
            <a:r>
              <a:rPr lang="en-US" dirty="0">
                <a:sym typeface="Wingdings" panose="05000000000000000000" pitchFamily="2" charset="2"/>
              </a:rPr>
              <a:t>Aims at leveraging data to optimize care delivery</a:t>
            </a:r>
          </a:p>
          <a:p>
            <a:pPr lvl="1"/>
            <a:r>
              <a:rPr lang="en-US" dirty="0">
                <a:sym typeface="Wingdings" panose="05000000000000000000" pitchFamily="2" charset="2"/>
              </a:rPr>
              <a:t>Multi-Pronged approach</a:t>
            </a:r>
          </a:p>
          <a:p>
            <a:pPr lvl="2"/>
            <a:r>
              <a:rPr lang="en-US" dirty="0">
                <a:sym typeface="Wingdings" panose="05000000000000000000" pitchFamily="2" charset="2"/>
              </a:rPr>
              <a:t>So many prongs!</a:t>
            </a:r>
          </a:p>
          <a:p>
            <a:pPr lvl="2"/>
            <a:r>
              <a:rPr lang="en-US" dirty="0"/>
              <a:t>Medication Assisted Treatment for Opiate Use Disorder</a:t>
            </a:r>
          </a:p>
          <a:p>
            <a:pPr lvl="2"/>
            <a:r>
              <a:rPr lang="en-US" dirty="0"/>
              <a:t>Care Management</a:t>
            </a:r>
          </a:p>
          <a:p>
            <a:r>
              <a:rPr lang="en-US" dirty="0"/>
              <a:t>Care Management “ensures patients receive timely and appropriate care and supports utilization management activities.”</a:t>
            </a:r>
          </a:p>
          <a:p>
            <a:pPr lvl="1"/>
            <a:r>
              <a:rPr lang="en-US" dirty="0"/>
              <a:t>LHS Goal: reduce inpatient admissions by 2%</a:t>
            </a:r>
          </a:p>
        </p:txBody>
      </p:sp>
      <p:pic>
        <p:nvPicPr>
          <p:cNvPr id="5" name="Picture 59">
            <a:extLst>
              <a:ext uri="{FF2B5EF4-FFF2-40B4-BE49-F238E27FC236}">
                <a16:creationId xmlns:a16="http://schemas.microsoft.com/office/drawing/2014/main" id="{B008B148-176C-450B-B6B2-36E37B408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429" y="2129433"/>
            <a:ext cx="5671381" cy="2109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19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8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2839453"/>
            <a:ext cx="10442717" cy="3000631"/>
          </a:xfrm>
        </p:spPr>
        <p:txBody>
          <a:bodyPr>
            <a:normAutofit/>
          </a:bodyPr>
          <a:lstStyle/>
          <a:p>
            <a:r>
              <a:rPr lang="en-US" sz="4400" dirty="0"/>
              <a:t>https://github.com/rpardee/hcsrn_2019</a:t>
            </a:r>
          </a:p>
          <a:p>
            <a:endParaRPr lang="en-US" sz="4000" dirty="0"/>
          </a:p>
          <a:p>
            <a:r>
              <a:rPr lang="en-US" sz="4000" dirty="0"/>
              <a:t>roy.e.pardee@kp.org</a:t>
            </a:r>
          </a:p>
          <a:p>
            <a:r>
              <a:rPr lang="en-US" sz="4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1100667" y="746765"/>
            <a:ext cx="9548706" cy="5364470"/>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9EB8-FCB7-42C4-8746-670A70DB4EBD}"/>
              </a:ext>
            </a:extLst>
          </p:cNvPr>
          <p:cNvSpPr>
            <a:spLocks noGrp="1"/>
          </p:cNvSpPr>
          <p:nvPr>
            <p:ph type="title"/>
          </p:nvPr>
        </p:nvSpPr>
        <p:spPr/>
        <p:txBody>
          <a:bodyPr/>
          <a:lstStyle/>
          <a:p>
            <a:r>
              <a:rPr lang="en-US" dirty="0"/>
              <a:t>Can We Help CM Identify Patients At Risk for Hospitalization?</a:t>
            </a:r>
          </a:p>
        </p:txBody>
      </p:sp>
      <p:sp>
        <p:nvSpPr>
          <p:cNvPr id="3" name="Content Placeholder 2">
            <a:extLst>
              <a:ext uri="{FF2B5EF4-FFF2-40B4-BE49-F238E27FC236}">
                <a16:creationId xmlns:a16="http://schemas.microsoft.com/office/drawing/2014/main" id="{AA949871-999F-42D8-8CB2-A3222032A5FA}"/>
              </a:ext>
            </a:extLst>
          </p:cNvPr>
          <p:cNvSpPr>
            <a:spLocks noGrp="1"/>
          </p:cNvSpPr>
          <p:nvPr>
            <p:ph idx="1"/>
          </p:nvPr>
        </p:nvSpPr>
        <p:spPr/>
        <p:txBody>
          <a:bodyPr>
            <a:normAutofit lnSpcReduction="10000"/>
          </a:bodyPr>
          <a:lstStyle/>
          <a:p>
            <a:r>
              <a:rPr lang="en-US" dirty="0"/>
              <a:t>LHS Decided to zero in on: </a:t>
            </a:r>
          </a:p>
          <a:p>
            <a:pPr lvl="1"/>
            <a:r>
              <a:rPr lang="en-US" dirty="0"/>
              <a:t>The Complex Case Management program</a:t>
            </a:r>
          </a:p>
          <a:p>
            <a:pPr lvl="1"/>
            <a:r>
              <a:rPr lang="en-US" dirty="0"/>
              <a:t>Patients with Diabetes, Congestive Heart Failure, or Kidney Disease</a:t>
            </a:r>
          </a:p>
          <a:p>
            <a:r>
              <a:rPr lang="en-US" dirty="0"/>
              <a:t>The Usual (analytical) Suspect: Johns Hopkins’ Adjusted Clinical Groups (ACGs)</a:t>
            </a:r>
          </a:p>
          <a:p>
            <a:pPr lvl="1"/>
            <a:r>
              <a:rPr lang="en-US" dirty="0"/>
              <a:t>Produces many useful stats, indices and scores, including especially two assessments of inpatient risk.</a:t>
            </a:r>
          </a:p>
          <a:p>
            <a:pPr lvl="1"/>
            <a:r>
              <a:rPr lang="en-US" dirty="0"/>
              <a:t>Task 1 was figuring out how predictive ACG’s 12-month risk of hospitalization index is in our population.</a:t>
            </a:r>
          </a:p>
          <a:p>
            <a:pPr lvl="1"/>
            <a:r>
              <a:rPr lang="en-US" dirty="0"/>
              <a:t>Much wrangling of data.</a:t>
            </a:r>
          </a:p>
          <a:p>
            <a:r>
              <a:rPr lang="en-US" dirty="0"/>
              <a:t>Side Quest: Can I learn enough Python to use it to come up with a competing (or complementary?) predictor?</a:t>
            </a:r>
          </a:p>
          <a:p>
            <a:pPr lvl="1"/>
            <a:r>
              <a:rPr lang="en-US" dirty="0"/>
              <a:t>Mostly an excuse to dig in to Python &amp; its data science libraries</a:t>
            </a:r>
          </a:p>
          <a:p>
            <a:pPr lvl="1"/>
            <a:r>
              <a:rPr lang="en-US" dirty="0"/>
              <a:t>I was emboldened by coauthor David Cronkite, who was incredibly generous w/his time.</a:t>
            </a:r>
          </a:p>
        </p:txBody>
      </p:sp>
    </p:spTree>
    <p:extLst>
      <p:ext uri="{BB962C8B-B14F-4D97-AF65-F5344CB8AC3E}">
        <p14:creationId xmlns:p14="http://schemas.microsoft.com/office/powerpoint/2010/main" val="129100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3010-31C5-4706-A06C-56B5E54A981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4539662-B8B6-4809-AF7A-ADE836BDB68F}"/>
              </a:ext>
            </a:extLst>
          </p:cNvPr>
          <p:cNvSpPr>
            <a:spLocks noGrp="1"/>
          </p:cNvSpPr>
          <p:nvPr>
            <p:ph idx="1"/>
          </p:nvPr>
        </p:nvSpPr>
        <p:spPr/>
        <p:txBody>
          <a:bodyPr/>
          <a:lstStyle/>
          <a:p>
            <a:r>
              <a:rPr lang="en-US" dirty="0"/>
              <a:t>Cohort is everyone in the April 2016 ACG file, who had indication of CHF, Diabetes or Renal disease. N = 70,231</a:t>
            </a:r>
          </a:p>
          <a:p>
            <a:pPr lvl="1"/>
            <a:r>
              <a:rPr lang="en-US" dirty="0"/>
              <a:t>Age/Sex.</a:t>
            </a:r>
          </a:p>
          <a:p>
            <a:pPr lvl="1"/>
            <a:r>
              <a:rPr lang="en-US" dirty="0"/>
              <a:t>ACG’s 12-month predictor of inpatient risk.</a:t>
            </a:r>
          </a:p>
          <a:p>
            <a:pPr lvl="1"/>
            <a:r>
              <a:rPr lang="en-US" dirty="0"/>
              <a:t>Added a Flag for whether the person was (</a:t>
            </a:r>
            <a:r>
              <a:rPr lang="en-US" dirty="0" err="1"/>
              <a:t>preventably</a:t>
            </a:r>
            <a:r>
              <a:rPr lang="en-US" dirty="0"/>
              <a:t>) hospitalized over the period covered by the ACG predictions: May 2016 to April 2017.</a:t>
            </a:r>
          </a:p>
          <a:p>
            <a:r>
              <a:rPr lang="en-US" dirty="0"/>
              <a:t>ACG process takes the preceding 12 months worth of claims data as grist for its predictors.</a:t>
            </a:r>
          </a:p>
          <a:p>
            <a:pPr lvl="1"/>
            <a:r>
              <a:rPr lang="en-US" dirty="0"/>
              <a:t>Professional, Institutional, and Pharmacy claims.</a:t>
            </a:r>
          </a:p>
          <a:p>
            <a:pPr lvl="1"/>
            <a:r>
              <a:rPr lang="en-US" dirty="0"/>
              <a:t>But no clinical data.</a:t>
            </a:r>
          </a:p>
          <a:p>
            <a:pPr lvl="1"/>
            <a:r>
              <a:rPr lang="en-US" dirty="0"/>
              <a:t>Because: marketed at Insurers.</a:t>
            </a:r>
          </a:p>
        </p:txBody>
      </p:sp>
    </p:spTree>
    <p:extLst>
      <p:ext uri="{BB962C8B-B14F-4D97-AF65-F5344CB8AC3E}">
        <p14:creationId xmlns:p14="http://schemas.microsoft.com/office/powerpoint/2010/main" val="341199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5ACA-E87C-4886-A1C9-59C36B6B3B35}"/>
              </a:ext>
            </a:extLst>
          </p:cNvPr>
          <p:cNvSpPr>
            <a:spLocks noGrp="1"/>
          </p:cNvSpPr>
          <p:nvPr>
            <p:ph type="title"/>
          </p:nvPr>
        </p:nvSpPr>
        <p:spPr/>
        <p:txBody>
          <a:bodyPr>
            <a:normAutofit/>
          </a:bodyPr>
          <a:lstStyle/>
          <a:p>
            <a:r>
              <a:rPr lang="en-US" dirty="0"/>
              <a:t>The Data (</a:t>
            </a:r>
            <a:r>
              <a:rPr lang="en-US" dirty="0" err="1"/>
              <a:t>cont</a:t>
            </a:r>
            <a:r>
              <a:rPr lang="en-US" dirty="0"/>
              <a:t>)</a:t>
            </a:r>
          </a:p>
        </p:txBody>
      </p:sp>
      <p:sp>
        <p:nvSpPr>
          <p:cNvPr id="3" name="Content Placeholder 2">
            <a:extLst>
              <a:ext uri="{FF2B5EF4-FFF2-40B4-BE49-F238E27FC236}">
                <a16:creationId xmlns:a16="http://schemas.microsoft.com/office/drawing/2014/main" id="{041F0A2B-220D-4E58-B0C7-BBA01AFAEB02}"/>
              </a:ext>
            </a:extLst>
          </p:cNvPr>
          <p:cNvSpPr>
            <a:spLocks noGrp="1"/>
          </p:cNvSpPr>
          <p:nvPr>
            <p:ph idx="1"/>
          </p:nvPr>
        </p:nvSpPr>
        <p:spPr>
          <a:xfrm>
            <a:off x="698457" y="1304925"/>
            <a:ext cx="4401509" cy="4351337"/>
          </a:xfrm>
        </p:spPr>
        <p:txBody>
          <a:bodyPr>
            <a:normAutofit fontScale="92500" lnSpcReduction="20000"/>
          </a:bodyPr>
          <a:lstStyle/>
          <a:p>
            <a:r>
              <a:rPr lang="en-US" dirty="0"/>
              <a:t>As grist for the Python process, I would use the prior </a:t>
            </a:r>
            <a:r>
              <a:rPr lang="en-US" b="1" dirty="0">
                <a:solidFill>
                  <a:srgbClr val="FF0000"/>
                </a:solidFill>
              </a:rPr>
              <a:t>3</a:t>
            </a:r>
            <a:r>
              <a:rPr lang="en-US" dirty="0"/>
              <a:t> months of:</a:t>
            </a:r>
          </a:p>
          <a:p>
            <a:pPr marL="617220" lvl="1" indent="-342900">
              <a:buFont typeface="+mj-lt"/>
              <a:buAutoNum type="arabicPeriod"/>
            </a:pPr>
            <a:r>
              <a:rPr lang="en-US" dirty="0"/>
              <a:t>All pharmacy fills (by RxCUI)</a:t>
            </a:r>
          </a:p>
          <a:p>
            <a:pPr marL="617220" lvl="1" indent="-342900">
              <a:buFont typeface="+mj-lt"/>
              <a:buAutoNum type="arabicPeriod"/>
            </a:pPr>
            <a:r>
              <a:rPr lang="en-US" dirty="0"/>
              <a:t>All dx codes</a:t>
            </a:r>
          </a:p>
          <a:p>
            <a:pPr marL="617220" lvl="1" indent="-342900">
              <a:buFont typeface="+mj-lt"/>
              <a:buAutoNum type="arabicPeriod"/>
            </a:pPr>
            <a:r>
              <a:rPr lang="en-US" dirty="0"/>
              <a:t>All </a:t>
            </a:r>
            <a:r>
              <a:rPr lang="en-US" dirty="0" err="1"/>
              <a:t>px</a:t>
            </a:r>
            <a:r>
              <a:rPr lang="en-US" dirty="0"/>
              <a:t> codes</a:t>
            </a:r>
          </a:p>
          <a:p>
            <a:pPr marL="617220" lvl="1" indent="-342900">
              <a:buFont typeface="+mj-lt"/>
              <a:buAutoNum type="arabicPeriod"/>
            </a:pPr>
            <a:r>
              <a:rPr lang="en-US" dirty="0"/>
              <a:t>All VDW lab tests, including the abnormal indicator</a:t>
            </a:r>
          </a:p>
          <a:p>
            <a:pPr marL="617220" lvl="1" indent="-342900">
              <a:buFont typeface="+mj-lt"/>
              <a:buAutoNum type="arabicPeriod"/>
            </a:pPr>
            <a:r>
              <a:rPr lang="en-US" dirty="0"/>
              <a:t>All BMI measures, categorized</a:t>
            </a:r>
          </a:p>
          <a:p>
            <a:pPr marL="617220" lvl="1" indent="-342900">
              <a:buFont typeface="+mj-lt"/>
              <a:buAutoNum type="arabicPeriod"/>
            </a:pPr>
            <a:r>
              <a:rPr lang="en-US" dirty="0"/>
              <a:t>All blood pressure measures, categorized</a:t>
            </a:r>
          </a:p>
          <a:p>
            <a:r>
              <a:rPr lang="en-US" dirty="0"/>
              <a:t>In the argot of Machine Learning—these are what we used as ‘features’ for the ‘model’.</a:t>
            </a:r>
          </a:p>
        </p:txBody>
      </p:sp>
      <p:graphicFrame>
        <p:nvGraphicFramePr>
          <p:cNvPr id="7" name="Table 6">
            <a:extLst>
              <a:ext uri="{FF2B5EF4-FFF2-40B4-BE49-F238E27FC236}">
                <a16:creationId xmlns:a16="http://schemas.microsoft.com/office/drawing/2014/main" id="{D001CF97-3853-4FF2-A76D-CAFA76AAA4FD}"/>
              </a:ext>
            </a:extLst>
          </p:cNvPr>
          <p:cNvGraphicFramePr>
            <a:graphicFrameLocks noGrp="1"/>
          </p:cNvGraphicFramePr>
          <p:nvPr>
            <p:extLst>
              <p:ext uri="{D42A27DB-BD31-4B8C-83A1-F6EECF244321}">
                <p14:modId xmlns:p14="http://schemas.microsoft.com/office/powerpoint/2010/main" val="529835841"/>
              </p:ext>
            </p:extLst>
          </p:nvPr>
        </p:nvGraphicFramePr>
        <p:xfrm>
          <a:off x="5099967" y="1396782"/>
          <a:ext cx="6520533" cy="3427097"/>
        </p:xfrm>
        <a:graphic>
          <a:graphicData uri="http://schemas.openxmlformats.org/drawingml/2006/table">
            <a:tbl>
              <a:tblPr firstRow="1" firstCol="1" bandRow="1">
                <a:tableStyleId>{5202B0CA-FC54-4496-8BCA-5EF66A818D29}</a:tableStyleId>
              </a:tblPr>
              <a:tblGrid>
                <a:gridCol w="747493">
                  <a:extLst>
                    <a:ext uri="{9D8B030D-6E8A-4147-A177-3AD203B41FA5}">
                      <a16:colId xmlns:a16="http://schemas.microsoft.com/office/drawing/2014/main" val="2134967052"/>
                    </a:ext>
                  </a:extLst>
                </a:gridCol>
                <a:gridCol w="972440">
                  <a:extLst>
                    <a:ext uri="{9D8B030D-6E8A-4147-A177-3AD203B41FA5}">
                      <a16:colId xmlns:a16="http://schemas.microsoft.com/office/drawing/2014/main" val="3020824888"/>
                    </a:ext>
                  </a:extLst>
                </a:gridCol>
                <a:gridCol w="1003300">
                  <a:extLst>
                    <a:ext uri="{9D8B030D-6E8A-4147-A177-3AD203B41FA5}">
                      <a16:colId xmlns:a16="http://schemas.microsoft.com/office/drawing/2014/main" val="2538902778"/>
                    </a:ext>
                  </a:extLst>
                </a:gridCol>
                <a:gridCol w="948267">
                  <a:extLst>
                    <a:ext uri="{9D8B030D-6E8A-4147-A177-3AD203B41FA5}">
                      <a16:colId xmlns:a16="http://schemas.microsoft.com/office/drawing/2014/main" val="2544409034"/>
                    </a:ext>
                  </a:extLst>
                </a:gridCol>
                <a:gridCol w="702733">
                  <a:extLst>
                    <a:ext uri="{9D8B030D-6E8A-4147-A177-3AD203B41FA5}">
                      <a16:colId xmlns:a16="http://schemas.microsoft.com/office/drawing/2014/main" val="594394526"/>
                    </a:ext>
                  </a:extLst>
                </a:gridCol>
                <a:gridCol w="2146300">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1600">
                          <a:effectLst/>
                        </a:rPr>
                        <a:t>Person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Date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dirty="0">
                          <a:effectLst/>
                        </a:rPr>
                        <a:t>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dirty="0">
                          <a:effectLst/>
                        </a:rPr>
                        <a:t>Code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Result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Comments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::DOB::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agegender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60to64_F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a:effectLst/>
                        </a:rPr>
                        <a:t>Woman between ages of 60 &amp; 64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lab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PT:NL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Prothrombin time: normal range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lab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INR:NL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International ratio: normal range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5/3/2016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bp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high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130/76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1600">
                          <a:effectLst/>
                        </a:rPr>
                        <a:t>Blood pressure: high category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6/8/2016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a:effectLst/>
                        </a:rPr>
                        <a:t>Rx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310429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a:effectLst/>
                        </a:rPr>
                        <a:t>Furosemide 20mg tab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1600">
                          <a:effectLst/>
                        </a:rPr>
                        <a:t>Patty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6/8/2016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dirty="0" err="1">
                          <a:effectLst/>
                        </a:rPr>
                        <a:t>Dx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1600">
                          <a:effectLst/>
                        </a:rPr>
                        <a:t>Z85.820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24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1600" dirty="0">
                          <a:effectLst/>
                        </a:rPr>
                        <a:t>Personal history of malignant melanoma of skin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
        <p:nvSpPr>
          <p:cNvPr id="5" name="Content Placeholder 2">
            <a:extLst>
              <a:ext uri="{FF2B5EF4-FFF2-40B4-BE49-F238E27FC236}">
                <a16:creationId xmlns:a16="http://schemas.microsoft.com/office/drawing/2014/main" id="{48985C48-E533-481D-868C-8EE8FD89874E}"/>
              </a:ext>
            </a:extLst>
          </p:cNvPr>
          <p:cNvSpPr txBox="1">
            <a:spLocks/>
          </p:cNvSpPr>
          <p:nvPr/>
        </p:nvSpPr>
        <p:spPr>
          <a:xfrm>
            <a:off x="6817783" y="4915736"/>
            <a:ext cx="3084899" cy="99928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000" dirty="0"/>
              <a:t># features/person: </a:t>
            </a:r>
          </a:p>
          <a:p>
            <a:pPr marL="274320" lvl="1" indent="0">
              <a:buNone/>
            </a:pPr>
            <a:r>
              <a:rPr lang="en-US" sz="1800" dirty="0"/>
              <a:t>Median:31 </a:t>
            </a:r>
          </a:p>
          <a:p>
            <a:pPr marL="274320" lvl="1" indent="0">
              <a:buNone/>
            </a:pPr>
            <a:r>
              <a:rPr lang="en-US" sz="1800" dirty="0"/>
              <a:t>IQR:55</a:t>
            </a:r>
          </a:p>
        </p:txBody>
      </p:sp>
    </p:spTree>
    <p:extLst>
      <p:ext uri="{BB962C8B-B14F-4D97-AF65-F5344CB8AC3E}">
        <p14:creationId xmlns:p14="http://schemas.microsoft.com/office/powerpoint/2010/main" val="285832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817" y="1208122"/>
            <a:ext cx="4104171" cy="3078128"/>
          </a:xfrm>
          <a:prstGeom prst="rect">
            <a:avLst/>
          </a:prstGeom>
        </p:spPr>
      </p:pic>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idx="1"/>
          </p:nvPr>
        </p:nvSpPr>
        <p:spPr>
          <a:xfrm>
            <a:off x="307060" y="1111895"/>
            <a:ext cx="8313066" cy="5268585"/>
          </a:xfrm>
        </p:spPr>
        <p:txBody>
          <a:bodyPr>
            <a:normAutofit/>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12"/>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a:xfrm>
            <a:off x="838200" y="524207"/>
            <a:ext cx="10515600" cy="910957"/>
          </a:xfrm>
        </p:spPr>
        <p:txBody>
          <a:bodyPr/>
          <a:lstStyle/>
          <a:p>
            <a:r>
              <a:rPr lang="en-US" sz="3200" dirty="0"/>
              <a:t>The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a:xfrm>
            <a:off x="838200" y="1567969"/>
            <a:ext cx="10515600" cy="4351338"/>
          </a:xfrm>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torture your models until they essentially “memorize” your training data.</a:t>
            </a:r>
          </a:p>
          <a:p>
            <a:pPr lvl="1"/>
            <a:r>
              <a:rPr lang="en-US" sz="2400" dirty="0"/>
              <a:t>Which makes for excellent predictions—on your training data.</a:t>
            </a:r>
          </a:p>
          <a:p>
            <a:pPr lvl="1"/>
            <a:r>
              <a:rPr lang="en-US" sz="2400" dirty="0"/>
              <a:t>And horrible performance in new samples.</a:t>
            </a:r>
          </a:p>
          <a:p>
            <a:r>
              <a:rPr lang="en-US" sz="2400" dirty="0"/>
              <a:t>Traditional stats hypothesis testing relies on mathematical argument.</a:t>
            </a:r>
          </a:p>
          <a:p>
            <a:r>
              <a:rPr lang="en-US" sz="2400" dirty="0"/>
              <a:t>But with data science you justify belief </a:t>
            </a:r>
            <a:r>
              <a:rPr lang="en-US" sz="2400" i="1" dirty="0"/>
              <a:t>empirically</a:t>
            </a:r>
            <a:r>
              <a:rPr lang="en-US" sz="2400" dirty="0"/>
              <a:t>.  </a:t>
            </a:r>
          </a:p>
          <a:p>
            <a:pPr lvl="1"/>
            <a:r>
              <a:rPr lang="en-US" sz="2400" dirty="0"/>
              <a:t>You should believe my predictions </a:t>
            </a:r>
            <a:r>
              <a:rPr lang="en-US" sz="2400" b="1" dirty="0"/>
              <a:t>because I’m demonstrating that they work</a:t>
            </a:r>
            <a:r>
              <a:rPr lang="en-US" sz="2400" dirty="0"/>
              <a:t>.</a:t>
            </a:r>
          </a:p>
        </p:txBody>
      </p:sp>
    </p:spTree>
    <p:extLst>
      <p:ext uri="{BB962C8B-B14F-4D97-AF65-F5344CB8AC3E}">
        <p14:creationId xmlns:p14="http://schemas.microsoft.com/office/powerpoint/2010/main" val="25400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10">
            <a:extLst>
              <a:ext uri="{FF2B5EF4-FFF2-40B4-BE49-F238E27FC236}">
                <a16:creationId xmlns:a16="http://schemas.microsoft.com/office/drawing/2014/main" id="{4B3E6D8A-9F1D-40AF-BFD3-234D20698AF2}"/>
              </a:ext>
            </a:extLst>
          </p:cNvPr>
          <p:cNvSpPr txBox="1">
            <a:spLocks/>
          </p:cNvSpPr>
          <p:nvPr/>
        </p:nvSpPr>
        <p:spPr>
          <a:xfrm>
            <a:off x="811357" y="1121690"/>
            <a:ext cx="3484418"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t>Data Science Solution: Partition Into Development and Validation Samples</a:t>
            </a:r>
          </a:p>
        </p:txBody>
      </p:sp>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696275" y="654962"/>
            <a:ext cx="6616823" cy="5541588"/>
          </a:xfrm>
          <a:prstGeom prst="rect">
            <a:avLst/>
          </a:prstGeom>
        </p:spPr>
      </p:pic>
    </p:spTree>
    <p:extLst>
      <p:ext uri="{BB962C8B-B14F-4D97-AF65-F5344CB8AC3E}">
        <p14:creationId xmlns:p14="http://schemas.microsoft.com/office/powerpoint/2010/main" val="12114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7304773" cy="4351338"/>
          </a:xfrm>
        </p:spPr>
        <p:txBody>
          <a:bodyPr>
            <a:normAutofit fontScale="92500" lnSpcReduction="10000"/>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dirty="0"/>
              <a:t>Randomly s</a:t>
            </a:r>
            <a:r>
              <a:rPr lang="en-US" sz="2400" dirty="0"/>
              <a:t>plit Development into two-thirds TRAIN and one-third TEST (stratified by Hospitalization status).</a:t>
            </a:r>
          </a:p>
          <a:p>
            <a:pPr marL="514350" lvl="0" indent="-514350">
              <a:buFont typeface="+mj-lt"/>
              <a:buAutoNum type="arabicPeriod"/>
            </a:pPr>
            <a:r>
              <a:rPr lang="en-US" sz="2400" dirty="0"/>
              <a:t>Train various classifiers (random forest, support vector, etc.) on TRAIN</a:t>
            </a:r>
          </a:p>
          <a:p>
            <a:pPr marL="514350" lvl="0" indent="-514350">
              <a:buFont typeface="+mj-lt"/>
              <a:buAutoNum type="arabicPeriod"/>
            </a:pPr>
            <a:r>
              <a:rPr lang="en-US" sz="2400" dirty="0"/>
              <a:t>Use those trained classifiers to predict the cases in TEST.</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do those tweaks and return to #1.</a:t>
            </a:r>
          </a:p>
          <a:p>
            <a:pPr marL="514350" indent="-514350">
              <a:buFont typeface="+mj-lt"/>
              <a:buAutoNum type="arabicPeriod"/>
            </a:pPr>
            <a:r>
              <a:rPr lang="en-US" sz="2400" dirty="0"/>
              <a:t>When done iterating (if we think we have something) evaluate classifiers in the held-back Validation data.</a:t>
            </a:r>
          </a:p>
        </p:txBody>
      </p:sp>
      <p:pic>
        <p:nvPicPr>
          <p:cNvPr id="17" name="Picture 16">
            <a:extLst>
              <a:ext uri="{FF2B5EF4-FFF2-40B4-BE49-F238E27FC236}">
                <a16:creationId xmlns:a16="http://schemas.microsoft.com/office/drawing/2014/main" id="{C9D9A297-FA5B-4FC4-8C4F-2C453A2EAD1B}"/>
              </a:ext>
            </a:extLst>
          </p:cNvPr>
          <p:cNvPicPr>
            <a:picLocks noChangeAspect="1"/>
          </p:cNvPicPr>
          <p:nvPr/>
        </p:nvPicPr>
        <p:blipFill>
          <a:blip r:embed="rId3"/>
          <a:stretch>
            <a:fillRect/>
          </a:stretch>
        </p:blipFill>
        <p:spPr>
          <a:xfrm>
            <a:off x="7517331" y="1058779"/>
            <a:ext cx="4622739" cy="3356399"/>
          </a:xfrm>
          <a:prstGeom prst="rect">
            <a:avLst/>
          </a:prstGeom>
        </p:spPr>
      </p:pic>
    </p:spTree>
    <p:extLst>
      <p:ext uri="{BB962C8B-B14F-4D97-AF65-F5344CB8AC3E}">
        <p14:creationId xmlns:p14="http://schemas.microsoft.com/office/powerpoint/2010/main" val="1186369071"/>
      </p:ext>
    </p:extLst>
  </p:cSld>
  <p:clrMapOvr>
    <a:masterClrMapping/>
  </p:clrMapOvr>
</p:sld>
</file>

<file path=ppt/theme/theme1.xml><?xml version="1.0" encoding="utf-8"?>
<a:theme xmlns:a="http://schemas.openxmlformats.org/drawingml/2006/main" name="Title Slide">
  <a:themeElements>
    <a:clrScheme name="Custom 2">
      <a:dk1>
        <a:srgbClr val="003C00"/>
      </a:dk1>
      <a:lt1>
        <a:srgbClr val="FFFFFF"/>
      </a:lt1>
      <a:dk2>
        <a:srgbClr val="006BD5"/>
      </a:dk2>
      <a:lt2>
        <a:srgbClr val="AAB198"/>
      </a:lt2>
      <a:accent1>
        <a:srgbClr val="5EBEA5"/>
      </a:accent1>
      <a:accent2>
        <a:srgbClr val="7296CE"/>
      </a:accent2>
      <a:accent3>
        <a:srgbClr val="FFFFFF"/>
      </a:accent3>
      <a:accent4>
        <a:srgbClr val="000000"/>
      </a:accent4>
      <a:accent5>
        <a:srgbClr val="B6DBCF"/>
      </a:accent5>
      <a:accent6>
        <a:srgbClr val="6787BA"/>
      </a:accent6>
      <a:hlink>
        <a:srgbClr val="7FB741"/>
      </a:hlink>
      <a:folHlink>
        <a:srgbClr val="DA6426"/>
      </a:folHlink>
    </a:clrScheme>
    <a:fontScheme name="Title Slide">
      <a:majorFont>
        <a:latin typeface="Arial Narrow"/>
        <a:ea typeface="ＭＳ Ｐゴシック"/>
        <a:cs typeface="Arial"/>
      </a:majorFont>
      <a:minorFont>
        <a:latin typeface="Arial Narrow"/>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Narrow" charset="0"/>
            <a:ea typeface="ＭＳ Ｐゴシック" charset="0"/>
          </a:defRPr>
        </a:defPPr>
      </a:lstStyle>
    </a:lnDef>
  </a:objectDefaults>
  <a:extraClrSchemeLst>
    <a:extraClrScheme>
      <a:clrScheme name="Title Slide 1">
        <a:dk1>
          <a:srgbClr val="000000"/>
        </a:dk1>
        <a:lt1>
          <a:srgbClr val="FFFFFF"/>
        </a:lt1>
        <a:dk2>
          <a:srgbClr val="52ABD5"/>
        </a:dk2>
        <a:lt2>
          <a:srgbClr val="AAB198"/>
        </a:lt2>
        <a:accent1>
          <a:srgbClr val="5EBEA5"/>
        </a:accent1>
        <a:accent2>
          <a:srgbClr val="7296CE"/>
        </a:accent2>
        <a:accent3>
          <a:srgbClr val="FFFFFF"/>
        </a:accent3>
        <a:accent4>
          <a:srgbClr val="000000"/>
        </a:accent4>
        <a:accent5>
          <a:srgbClr val="B6DBCF"/>
        </a:accent5>
        <a:accent6>
          <a:srgbClr val="6787BA"/>
        </a:accent6>
        <a:hlink>
          <a:srgbClr val="7FB741"/>
        </a:hlink>
        <a:folHlink>
          <a:srgbClr val="DA64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kp - ghc washington">
      <a:dk1>
        <a:sysClr val="windowText" lastClr="000000"/>
      </a:dk1>
      <a:lt1>
        <a:sysClr val="window" lastClr="FFFFFF"/>
      </a:lt1>
      <a:dk2>
        <a:srgbClr val="E6762F"/>
      </a:dk2>
      <a:lt2>
        <a:srgbClr val="FAB439"/>
      </a:lt2>
      <a:accent1>
        <a:srgbClr val="559D37"/>
      </a:accent1>
      <a:accent2>
        <a:srgbClr val="40A2A0"/>
      </a:accent2>
      <a:accent3>
        <a:srgbClr val="92CCF0"/>
      </a:accent3>
      <a:accent4>
        <a:srgbClr val="0078B3"/>
      </a:accent4>
      <a:accent5>
        <a:srgbClr val="003B71"/>
      </a:accent5>
      <a:accent6>
        <a:srgbClr val="633C8C"/>
      </a:accent6>
      <a:hlink>
        <a:srgbClr val="0078B3"/>
      </a:hlink>
      <a:folHlink>
        <a:srgbClr val="0078B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KP-LHS_template_170828</Template>
  <TotalTime>7287</TotalTime>
  <Words>3276</Words>
  <Application>Microsoft Office PowerPoint</Application>
  <PresentationFormat>Widescreen</PresentationFormat>
  <Paragraphs>287</Paragraphs>
  <Slides>22</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MS PGothic</vt:lpstr>
      <vt:lpstr>MS PGothic</vt:lpstr>
      <vt:lpstr>Arial</vt:lpstr>
      <vt:lpstr>Arial Narrow</vt:lpstr>
      <vt:lpstr>Calibri</vt:lpstr>
      <vt:lpstr>Consolas</vt:lpstr>
      <vt:lpstr>Times New Roman</vt:lpstr>
      <vt:lpstr>Wingdings</vt:lpstr>
      <vt:lpstr>Wingdings 2</vt:lpstr>
      <vt:lpstr>Title Slide</vt:lpstr>
      <vt:lpstr>Custom Design</vt:lpstr>
      <vt:lpstr>Data Science Analytics for HMOs: How You Can, And Why You Should</vt:lpstr>
      <vt:lpstr>Context: Learning Health System</vt:lpstr>
      <vt:lpstr>Can We Help CM Identify Patients At Risk for Hospitalization?</vt:lpstr>
      <vt:lpstr>The Data</vt:lpstr>
      <vt:lpstr>The Data (cont)</vt:lpstr>
      <vt:lpstr>Machine Learning Approach</vt:lpstr>
      <vt:lpstr>The Boogeyman: Overfitting</vt:lpstr>
      <vt:lpstr>PowerPoint Presentation</vt:lpstr>
      <vt:lpstr>Development Process</vt:lpstr>
      <vt:lpstr>We &lt;3 Python (Anaconda)</vt:lpstr>
      <vt:lpstr>PowerPoint Presentation</vt:lpstr>
      <vt:lpstr>PowerPoint Presentation</vt:lpstr>
      <vt:lpstr>Script Output</vt:lpstr>
      <vt:lpstr>Fortunately, this is a Triage problem</vt:lpstr>
      <vt:lpstr>PowerPoint Presentation</vt:lpstr>
      <vt:lpstr>Full Validation Sample</vt:lpstr>
      <vt:lpstr>ENHANCE!</vt:lpstr>
      <vt:lpstr>Conclusions…</vt:lpstr>
      <vt:lpstr>Future Directions</vt:lpstr>
      <vt:lpstr>Thank You!</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Pardee, Roy</dc:creator>
  <cp:lastModifiedBy>Roy E. Pardee</cp:lastModifiedBy>
  <cp:revision>133</cp:revision>
  <dcterms:created xsi:type="dcterms:W3CDTF">2018-07-30T19:31:47Z</dcterms:created>
  <dcterms:modified xsi:type="dcterms:W3CDTF">2019-07-09T18:29:52Z</dcterms:modified>
</cp:coreProperties>
</file>