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81" r:id="rId1"/>
    <p:sldMasterId id="2147483686" r:id="rId2"/>
  </p:sldMasterIdLst>
  <p:notesMasterIdLst>
    <p:notesMasterId r:id="rId26"/>
  </p:notesMasterIdLst>
  <p:sldIdLst>
    <p:sldId id="256" r:id="rId3"/>
    <p:sldId id="257" r:id="rId4"/>
    <p:sldId id="258" r:id="rId5"/>
    <p:sldId id="260" r:id="rId6"/>
    <p:sldId id="261" r:id="rId7"/>
    <p:sldId id="279" r:id="rId8"/>
    <p:sldId id="278" r:id="rId9"/>
    <p:sldId id="263" r:id="rId10"/>
    <p:sldId id="280" r:id="rId11"/>
    <p:sldId id="285" r:id="rId12"/>
    <p:sldId id="281" r:id="rId13"/>
    <p:sldId id="271" r:id="rId14"/>
    <p:sldId id="272" r:id="rId15"/>
    <p:sldId id="266" r:id="rId16"/>
    <p:sldId id="267" r:id="rId17"/>
    <p:sldId id="268" r:id="rId18"/>
    <p:sldId id="270" r:id="rId19"/>
    <p:sldId id="273" r:id="rId20"/>
    <p:sldId id="282" r:id="rId21"/>
    <p:sldId id="284" r:id="rId22"/>
    <p:sldId id="283" r:id="rId23"/>
    <p:sldId id="277"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1" autoAdjust="0"/>
    <p:restoredTop sz="75937" autoAdjust="0"/>
  </p:normalViewPr>
  <p:slideViewPr>
    <p:cSldViewPr snapToGrid="0">
      <p:cViewPr varScale="1">
        <p:scale>
          <a:sx n="99" d="100"/>
          <a:sy n="99" d="100"/>
        </p:scale>
        <p:origin x="6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C5EEA-7032-467B-8A0B-6007C50F181E}" type="datetimeFigureOut">
              <a:rPr lang="en-US" smtClean="0"/>
              <a:t>7/8/2019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C0A38-DBDE-460A-8530-8E0C13833A00}" type="slidenum">
              <a:rPr lang="en-US" smtClean="0"/>
              <a:t>‹#›</a:t>
            </a:fld>
            <a:endParaRPr lang="en-US"/>
          </a:p>
        </p:txBody>
      </p:sp>
    </p:spTree>
    <p:extLst>
      <p:ext uri="{BB962C8B-B14F-4D97-AF65-F5344CB8AC3E}">
        <p14:creationId xmlns:p14="http://schemas.microsoft.com/office/powerpoint/2010/main" val="474089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anaconda.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http://incontext.ghc.org/lhs/index.html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KPWA’s Complex Case Management program “coordinates the care and services of members with multiple chronic conditions and complicated medical/social needs often resulting in the extensive use of resources. The CCM program is designed to comply with the standards set for the by the National Committee on Quality Assurance (NCQA) and is integral to the accreditation for the health plan. The RN case managers are at minimum bachelor’s level educated and are certified by the Commission for Case Management Certification (CCMC). The social work case managers are licensed independent clinical social workers (LICSW).”</a:t>
            </a:r>
            <a:endParaRPr lang="en-US" dirty="0"/>
          </a:p>
          <a:p>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2</a:t>
            </a:fld>
            <a:endParaRPr lang="en-US"/>
          </a:p>
        </p:txBody>
      </p:sp>
    </p:spTree>
    <p:extLst>
      <p:ext uri="{BB962C8B-B14F-4D97-AF65-F5344CB8AC3E}">
        <p14:creationId xmlns:p14="http://schemas.microsoft.com/office/powerpoint/2010/main" val="1687544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 snap—code!</a:t>
            </a:r>
          </a:p>
          <a:p>
            <a:endParaRPr lang="en-US" dirty="0"/>
          </a:p>
          <a:p>
            <a:r>
              <a:rPr lang="en-US" dirty="0"/>
              <a:t>Here’s the generic function I wrote to put a classifier through its paces.  It takes a classifier as part of the inputs, calls its .fit() and .predict() methods, and assesses/records the results.</a:t>
            </a:r>
          </a:p>
          <a:p>
            <a:endParaRPr lang="en-US" dirty="0"/>
          </a:p>
          <a:p>
            <a:r>
              <a:rPr lang="en-US" dirty="0"/>
              <a:t>The one difference is whether the classifier was capable of returning individual probabilities rather than just whole number will-the-or-won’t-they scores.</a:t>
            </a:r>
          </a:p>
          <a:p>
            <a:endParaRPr lang="en-US" dirty="0"/>
          </a:p>
          <a:p>
            <a:r>
              <a:rPr lang="en-US" dirty="0"/>
              <a:t>Note that we save the trained predictor to a file for future use on line 112 there.</a:t>
            </a:r>
          </a:p>
        </p:txBody>
      </p:sp>
      <p:sp>
        <p:nvSpPr>
          <p:cNvPr id="4" name="Slide Number Placeholder 3"/>
          <p:cNvSpPr>
            <a:spLocks noGrp="1"/>
          </p:cNvSpPr>
          <p:nvPr>
            <p:ph type="sldNum" sz="quarter" idx="10"/>
          </p:nvPr>
        </p:nvSpPr>
        <p:spPr/>
        <p:txBody>
          <a:bodyPr/>
          <a:lstStyle/>
          <a:p>
            <a:fld id="{69FC0A38-DBDE-460A-8530-8E0C13833A00}" type="slidenum">
              <a:rPr lang="en-US" smtClean="0"/>
              <a:t>12</a:t>
            </a:fld>
            <a:endParaRPr lang="en-US"/>
          </a:p>
        </p:txBody>
      </p:sp>
    </p:spTree>
    <p:extLst>
      <p:ext uri="{BB962C8B-B14F-4D97-AF65-F5344CB8AC3E}">
        <p14:creationId xmlns:p14="http://schemas.microsoft.com/office/powerpoint/2010/main" val="393492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bit of the main function that instantiates a bunch of predictors from </a:t>
            </a:r>
            <a:r>
              <a:rPr lang="en-US" dirty="0" err="1"/>
              <a:t>sklearn</a:t>
            </a:r>
            <a:r>
              <a:rPr lang="en-US" dirty="0"/>
              <a:t>, and then hands them off to the aforementioned </a:t>
            </a:r>
            <a:r>
              <a:rPr lang="en-US" dirty="0" err="1"/>
              <a:t>try_pred</a:t>
            </a:r>
            <a:r>
              <a:rPr lang="en-US" dirty="0"/>
              <a:t>() function.</a:t>
            </a:r>
          </a:p>
          <a:p>
            <a:endParaRPr lang="en-US" dirty="0"/>
          </a:p>
          <a:p>
            <a:r>
              <a:rPr lang="en-US" dirty="0"/>
              <a:t>As you can tell from that TODO comment—I did not trouble myself overmuch with knowledge of the underlying statistical processes here. That pragmatic approach is part and parcel of data science, the way I think about it.  If something works and you can prove it works, the soundness of the underlying math is frankly secondary.</a:t>
            </a:r>
          </a:p>
          <a:p>
            <a:endParaRPr lang="en-US" dirty="0"/>
          </a:p>
          <a:p>
            <a:r>
              <a:rPr lang="en-US" dirty="0"/>
              <a:t>I skipped LDA early on b/c it took a zillion years to run and the predictions were not worth that wait.</a:t>
            </a:r>
          </a:p>
          <a:p>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13</a:t>
            </a:fld>
            <a:endParaRPr lang="en-US"/>
          </a:p>
        </p:txBody>
      </p:sp>
    </p:spTree>
    <p:extLst>
      <p:ext uri="{BB962C8B-B14F-4D97-AF65-F5344CB8AC3E}">
        <p14:creationId xmlns:p14="http://schemas.microsoft.com/office/powerpoint/2010/main" val="161879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SVC ties for top accuracy just by predicting that nobody will be hospitalized. Which is not useful and sad.</a:t>
            </a:r>
          </a:p>
          <a:p>
            <a:r>
              <a:rPr lang="en-US" dirty="0"/>
              <a:t>Naive Bayes has the most true positives, but at the cost of the most false positives too—by a lot. Not going to be useful either.</a:t>
            </a:r>
          </a:p>
          <a:p>
            <a:endParaRPr lang="en-US" dirty="0"/>
          </a:p>
          <a:p>
            <a:r>
              <a:rPr lang="en-US" dirty="0" err="1"/>
              <a:t>Soooo</a:t>
            </a:r>
            <a:r>
              <a:rPr lang="en-US" dirty="0"/>
              <a:t>.. Sad face, right?</a:t>
            </a:r>
          </a:p>
          <a:p>
            <a:endParaRPr lang="en-US" dirty="0"/>
          </a:p>
          <a:p>
            <a:r>
              <a:rPr lang="en-US" dirty="0"/>
              <a:t>Nah!</a:t>
            </a:r>
          </a:p>
        </p:txBody>
      </p:sp>
      <p:sp>
        <p:nvSpPr>
          <p:cNvPr id="4" name="Slide Number Placeholder 3"/>
          <p:cNvSpPr>
            <a:spLocks noGrp="1"/>
          </p:cNvSpPr>
          <p:nvPr>
            <p:ph type="sldNum" sz="quarter" idx="10"/>
          </p:nvPr>
        </p:nvSpPr>
        <p:spPr/>
        <p:txBody>
          <a:bodyPr/>
          <a:lstStyle/>
          <a:p>
            <a:fld id="{69FC0A38-DBDE-460A-8530-8E0C13833A00}" type="slidenum">
              <a:rPr lang="en-US" smtClean="0"/>
              <a:t>14</a:t>
            </a:fld>
            <a:endParaRPr lang="en-US"/>
          </a:p>
        </p:txBody>
      </p:sp>
    </p:spTree>
    <p:extLst>
      <p:ext uri="{BB962C8B-B14F-4D97-AF65-F5344CB8AC3E}">
        <p14:creationId xmlns:p14="http://schemas.microsoft.com/office/powerpoint/2010/main" val="3499589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sort everybody based on a given classifier score, highest to lowest, and then go down the line and add up the cumulative number of people who were in fact hospitalized as we go, we can get a sense of the quality of the predictors.  To the extent that a score packs the head of the line with people who were ultimately hospitalized, we should see the Y values in the following ‘number needed to treat’ (NNT) graph shoot up precipitously.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graph answers the question ‘how many people do we have to intervene on in order to detect (and hopefully prevent) a total of Y hospitalizations?’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Couple of lines of particular interest: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purple ‘cheating’ line is what we get if we order people by their true status—we put everyone who was in fact hospitalized up to the beginning of the line, and have godlike, perfect ‘prediction’.  That represents the absolute best that any predictor could possibly do.  Nobody is in that neighborhood—not even ACG.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dull yellow-green 45-degree line in the middle is what we get if we order people randomly.  That’s what we should expect to see from a complete bullshit, snake-oil predictor.  Astoundingly, Naïve Bayes manages to be worse than this.  Possibly I’m using it incorrectly somehow—not sure.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turquoise line is of course ACG—that’s what we’re shooting at. It’s a pretty clear favorite over the entire range of the development sample here.  Pre-2,500 people there are two candidates that give ACG a run for its money, but after that ACG pulls away.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BUT! On the left hand side of the axis, we have two candidate scores that look pretty darn good—SVC and Random Forest.  That’s a pretty important part of the graph actually, because just like you don’t normally have time to page through the 2d,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4</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pages of google results that you get on a search, CM folks don’t have time to get involved with 2500 people.  So we can scale back our goal again! If we can deliver say, the top 300 people most likely to be hospitalized, we’ve got a win.</a:t>
            </a:r>
          </a:p>
          <a:p>
            <a:endParaRPr lang="en-US" dirty="0"/>
          </a:p>
          <a:p>
            <a:r>
              <a:rPr lang="en-US" dirty="0"/>
              <a:t>So, this took a fair bit of time to get to.  I started out just with coded data, used NDCs rather than </a:t>
            </a:r>
            <a:r>
              <a:rPr lang="en-US" dirty="0" err="1"/>
              <a:t>RxCUIs</a:t>
            </a:r>
            <a:r>
              <a:rPr lang="en-US" dirty="0"/>
              <a:t>,, tried lots of different predictors, pushed the lookback out to 3 months (I started out w/one month) and eventually elaborated things until something started to look respectable.  So am I just telling myself a pretty story here? Have I overfit my data?  There’s only one way to find out.</a:t>
            </a:r>
          </a:p>
          <a:p>
            <a:endParaRPr lang="en-US" dirty="0"/>
          </a:p>
          <a:p>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16</a:t>
            </a:fld>
            <a:endParaRPr lang="en-US"/>
          </a:p>
        </p:txBody>
      </p:sp>
    </p:spTree>
    <p:extLst>
      <p:ext uri="{BB962C8B-B14F-4D97-AF65-F5344CB8AC3E}">
        <p14:creationId xmlns:p14="http://schemas.microsoft.com/office/powerpoint/2010/main" val="2933105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SCORE!  Results are pretty much the same as development. If anything, random forest looks a little bit better here.</a:t>
            </a:r>
          </a:p>
        </p:txBody>
      </p:sp>
      <p:sp>
        <p:nvSpPr>
          <p:cNvPr id="4" name="Slide Number Placeholder 3"/>
          <p:cNvSpPr>
            <a:spLocks noGrp="1"/>
          </p:cNvSpPr>
          <p:nvPr>
            <p:ph type="sldNum" sz="quarter" idx="10"/>
          </p:nvPr>
        </p:nvSpPr>
        <p:spPr/>
        <p:txBody>
          <a:bodyPr/>
          <a:lstStyle/>
          <a:p>
            <a:fld id="{69FC0A38-DBDE-460A-8530-8E0C13833A00}" type="slidenum">
              <a:rPr lang="en-US" smtClean="0"/>
              <a:t>17</a:t>
            </a:fld>
            <a:endParaRPr lang="en-US"/>
          </a:p>
        </p:txBody>
      </p:sp>
    </p:spTree>
    <p:extLst>
      <p:ext uri="{BB962C8B-B14F-4D97-AF65-F5344CB8AC3E}">
        <p14:creationId xmlns:p14="http://schemas.microsoft.com/office/powerpoint/2010/main" val="3389300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Zooming in to x &lt;= 300, which is much closer to the number of people that CM could actually try to engage with in a month, we can see that:</a:t>
            </a:r>
          </a:p>
          <a:p>
            <a:pPr marL="171450" indent="-171450">
              <a:buFont typeface="Arial" panose="020B0604020202020204" pitchFamily="34" charset="0"/>
              <a:buChar char="•"/>
            </a:pPr>
            <a:r>
              <a:rPr lang="en-US" dirty="0"/>
              <a:t>Support Vector classifier beats ACG over this whole range!</a:t>
            </a:r>
          </a:p>
          <a:p>
            <a:pPr marL="171450" indent="-171450">
              <a:buFont typeface="Arial" panose="020B0604020202020204" pitchFamily="34" charset="0"/>
              <a:buChar char="•"/>
            </a:pPr>
            <a:r>
              <a:rPr lang="en-US" dirty="0"/>
              <a:t>Random Forest is ahead for the first 135 people or so.</a:t>
            </a:r>
          </a:p>
          <a:p>
            <a:pPr marL="171450" indent="-171450">
              <a:buFont typeface="Arial" panose="020B0604020202020204" pitchFamily="34" charset="0"/>
              <a:buChar char="•"/>
            </a:pPr>
            <a:r>
              <a:rPr lang="en-US" dirty="0"/>
              <a:t>Both are worthy alternatives to ACG.</a:t>
            </a:r>
          </a:p>
          <a:p>
            <a:endParaRPr lang="en-US" dirty="0"/>
          </a:p>
          <a:p>
            <a:r>
              <a:rPr lang="en-US" dirty="0"/>
              <a:t>This looks like success to me, and it’s likely that we could improve this significantly from here if we spent more time/added more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the two, Random Forest is way more computationally efficient (SVC took multiple days to train unfortunately, though that’s potentially a problem that we could throw hardware at).  So that one’s my favorite, even if it’s second best here.</a:t>
            </a:r>
          </a:p>
          <a:p>
            <a:endParaRPr lang="en-US" dirty="0"/>
          </a:p>
          <a:p>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18</a:t>
            </a:fld>
            <a:endParaRPr lang="en-US"/>
          </a:p>
        </p:txBody>
      </p:sp>
    </p:spTree>
    <p:extLst>
      <p:ext uri="{BB962C8B-B14F-4D97-AF65-F5344CB8AC3E}">
        <p14:creationId xmlns:p14="http://schemas.microsoft.com/office/powerpoint/2010/main" val="660269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was Intel Core i-7 w/16GB of Ram, running 64-bit Windows 7.</a:t>
            </a:r>
          </a:p>
        </p:txBody>
      </p:sp>
      <p:sp>
        <p:nvSpPr>
          <p:cNvPr id="4" name="Slide Number Placeholder 3"/>
          <p:cNvSpPr>
            <a:spLocks noGrp="1"/>
          </p:cNvSpPr>
          <p:nvPr>
            <p:ph type="sldNum" sz="quarter" idx="10"/>
          </p:nvPr>
        </p:nvSpPr>
        <p:spPr/>
        <p:txBody>
          <a:bodyPr/>
          <a:lstStyle/>
          <a:p>
            <a:fld id="{75B7C00E-9EAE-46FD-9540-156265FB12BC}" type="slidenum">
              <a:rPr lang="en-US" smtClean="0"/>
              <a:t>19</a:t>
            </a:fld>
            <a:endParaRPr lang="en-US"/>
          </a:p>
        </p:txBody>
      </p:sp>
    </p:spTree>
    <p:extLst>
      <p:ext uri="{BB962C8B-B14F-4D97-AF65-F5344CB8AC3E}">
        <p14:creationId xmlns:p14="http://schemas.microsoft.com/office/powerpoint/2010/main" val="3292949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it’s not clear I’ll get to do any of this—LHS leadership was not enthusiastic about it, for reasons I still don’t understand.</a:t>
            </a:r>
          </a:p>
        </p:txBody>
      </p:sp>
      <p:sp>
        <p:nvSpPr>
          <p:cNvPr id="4" name="Slide Number Placeholder 3"/>
          <p:cNvSpPr>
            <a:spLocks noGrp="1"/>
          </p:cNvSpPr>
          <p:nvPr>
            <p:ph type="sldNum" sz="quarter" idx="10"/>
          </p:nvPr>
        </p:nvSpPr>
        <p:spPr/>
        <p:txBody>
          <a:bodyPr/>
          <a:lstStyle/>
          <a:p>
            <a:fld id="{69FC0A38-DBDE-460A-8530-8E0C13833A00}" type="slidenum">
              <a:rPr lang="en-US" smtClean="0"/>
              <a:t>20</a:t>
            </a:fld>
            <a:endParaRPr lang="en-US"/>
          </a:p>
        </p:txBody>
      </p:sp>
    </p:spTree>
    <p:extLst>
      <p:ext uri="{BB962C8B-B14F-4D97-AF65-F5344CB8AC3E}">
        <p14:creationId xmlns:p14="http://schemas.microsoft.com/office/powerpoint/2010/main" val="14512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Bonus slides follow that </a:t>
            </a:r>
            <a:r>
              <a:rPr lang="en-US" i="1" dirty="0"/>
              <a:t>may</a:t>
            </a:r>
            <a:r>
              <a:rPr lang="en-US" i="0" dirty="0"/>
              <a:t> be useful if I get questions.</a:t>
            </a:r>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21</a:t>
            </a:fld>
            <a:endParaRPr lang="en-US"/>
          </a:p>
        </p:txBody>
      </p:sp>
    </p:spTree>
    <p:extLst>
      <p:ext uri="{BB962C8B-B14F-4D97-AF65-F5344CB8AC3E}">
        <p14:creationId xmlns:p14="http://schemas.microsoft.com/office/powerpoint/2010/main" val="4203251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possible interest—scatterplots of the RF predictors against ACG’s 12-month inpatient risk scores (both rescaled so they each take up </a:t>
            </a:r>
            <a:r>
              <a:rPr lang="en-US"/>
              <a:t>the full range of values from 0 to 1).</a:t>
            </a:r>
            <a:endParaRPr lang="en-US" dirty="0"/>
          </a:p>
          <a:p>
            <a:endParaRPr lang="en-US" dirty="0"/>
          </a:p>
          <a:p>
            <a:r>
              <a:rPr lang="en-US" dirty="0"/>
              <a:t>It would be interesting to see NNT diagrams that were stratified by delivery system.</a:t>
            </a:r>
          </a:p>
        </p:txBody>
      </p:sp>
      <p:sp>
        <p:nvSpPr>
          <p:cNvPr id="4" name="Slide Number Placeholder 3"/>
          <p:cNvSpPr>
            <a:spLocks noGrp="1"/>
          </p:cNvSpPr>
          <p:nvPr>
            <p:ph type="sldNum" sz="quarter" idx="10"/>
          </p:nvPr>
        </p:nvSpPr>
        <p:spPr/>
        <p:txBody>
          <a:bodyPr/>
          <a:lstStyle/>
          <a:p>
            <a:fld id="{69FC0A38-DBDE-460A-8530-8E0C13833A00}" type="slidenum">
              <a:rPr lang="en-US" smtClean="0"/>
              <a:t>22</a:t>
            </a:fld>
            <a:endParaRPr lang="en-US"/>
          </a:p>
        </p:txBody>
      </p:sp>
    </p:spTree>
    <p:extLst>
      <p:ext uri="{BB962C8B-B14F-4D97-AF65-F5344CB8AC3E}">
        <p14:creationId xmlns:p14="http://schemas.microsoft.com/office/powerpoint/2010/main" val="1881167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https://www.hopkinsacg.org/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KPWA made a decision years ago to invest in ACGs—calculating those are part of our Enterprise production </a:t>
            </a:r>
          </a:p>
          <a:p>
            <a:endParaRPr lang="en-US" dirty="0"/>
          </a:p>
          <a:p>
            <a:r>
              <a:rPr lang="en-US" dirty="0"/>
              <a:t>No shade on ACGs btw—it is unquestionably useful stuff.</a:t>
            </a:r>
          </a:p>
        </p:txBody>
      </p:sp>
      <p:sp>
        <p:nvSpPr>
          <p:cNvPr id="4" name="Slide Number Placeholder 3"/>
          <p:cNvSpPr>
            <a:spLocks noGrp="1"/>
          </p:cNvSpPr>
          <p:nvPr>
            <p:ph type="sldNum" sz="quarter" idx="5"/>
          </p:nvPr>
        </p:nvSpPr>
        <p:spPr/>
        <p:txBody>
          <a:bodyPr/>
          <a:lstStyle/>
          <a:p>
            <a:fld id="{69FC0A38-DBDE-460A-8530-8E0C13833A00}" type="slidenum">
              <a:rPr lang="en-US" smtClean="0"/>
              <a:t>3</a:t>
            </a:fld>
            <a:endParaRPr lang="en-US"/>
          </a:p>
        </p:txBody>
      </p:sp>
    </p:spTree>
    <p:extLst>
      <p:ext uri="{BB962C8B-B14F-4D97-AF65-F5344CB8AC3E}">
        <p14:creationId xmlns:p14="http://schemas.microsoft.com/office/powerpoint/2010/main" val="3129528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https://onlinecourses.science.psu.edu/stat857/node/22/ </a:t>
            </a:r>
          </a:p>
          <a:p>
            <a:endParaRPr lang="en-US" dirty="0"/>
          </a:p>
          <a:p>
            <a:r>
              <a:rPr lang="en-US" dirty="0"/>
              <a:t>In my case I accepted the default number of trees, which is 10.  Thinking on it I should probably switch to an odd number of trees so there’s no chance of ties.</a:t>
            </a:r>
          </a:p>
        </p:txBody>
      </p:sp>
      <p:sp>
        <p:nvSpPr>
          <p:cNvPr id="4" name="Slide Number Placeholder 3"/>
          <p:cNvSpPr>
            <a:spLocks noGrp="1"/>
          </p:cNvSpPr>
          <p:nvPr>
            <p:ph type="sldNum" sz="quarter" idx="10"/>
          </p:nvPr>
        </p:nvSpPr>
        <p:spPr/>
        <p:txBody>
          <a:bodyPr/>
          <a:lstStyle/>
          <a:p>
            <a:fld id="{69FC0A38-DBDE-460A-8530-8E0C13833A00}" type="slidenum">
              <a:rPr lang="en-US" smtClean="0"/>
              <a:t>23</a:t>
            </a:fld>
            <a:endParaRPr lang="en-US"/>
          </a:p>
        </p:txBody>
      </p:sp>
    </p:spTree>
    <p:extLst>
      <p:ext uri="{BB962C8B-B14F-4D97-AF65-F5344CB8AC3E}">
        <p14:creationId xmlns:p14="http://schemas.microsoft.com/office/powerpoint/2010/main" val="3019725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Cohort is pretty much the same data I was gathering for the validity assessment.</a:t>
            </a:r>
          </a:p>
          <a:p>
            <a:endParaRPr lang="en-US" dirty="0"/>
          </a:p>
          <a:p>
            <a:r>
              <a:rPr lang="en-US" dirty="0"/>
              <a:t>Total N on that file is ~725K</a:t>
            </a:r>
          </a:p>
          <a:p>
            <a:endParaRPr lang="en-US" dirty="0"/>
          </a:p>
          <a:p>
            <a:r>
              <a:rPr lang="en-US" dirty="0"/>
              <a:t>Hospitalization flag was derived from claims (KPWA owns </a:t>
            </a:r>
            <a:r>
              <a:rPr lang="en-US"/>
              <a:t>no hospitals).</a:t>
            </a:r>
            <a:endParaRPr lang="en-US" dirty="0"/>
          </a:p>
          <a:p>
            <a:endParaRPr lang="en-US" dirty="0"/>
          </a:p>
          <a:p>
            <a:r>
              <a:rPr lang="en-US" dirty="0"/>
              <a:t>By ‘</a:t>
            </a:r>
            <a:r>
              <a:rPr lang="en-US" dirty="0" err="1"/>
              <a:t>preventably</a:t>
            </a:r>
            <a:r>
              <a:rPr lang="en-US" dirty="0"/>
              <a:t>’ I mean, not obviously to deliver a baby, deal w/a motor vehicle (or other) accident, etc.  See the %</a:t>
            </a:r>
            <a:r>
              <a:rPr lang="en-US" dirty="0" err="1"/>
              <a:t>get_pop</a:t>
            </a:r>
            <a:r>
              <a:rPr lang="en-US" dirty="0"/>
              <a:t>() macro in </a:t>
            </a:r>
            <a:r>
              <a:rPr lang="en-US" dirty="0" err="1"/>
              <a:t>get_features.sas</a:t>
            </a:r>
            <a:r>
              <a:rPr lang="en-US" dirty="0"/>
              <a:t> in </a:t>
            </a:r>
            <a:r>
              <a:rPr lang="en-US" dirty="0" err="1"/>
              <a:t>get_features.sas</a:t>
            </a:r>
            <a:r>
              <a:rPr lang="en-US" dirty="0"/>
              <a:t>.</a:t>
            </a:r>
          </a:p>
        </p:txBody>
      </p:sp>
      <p:sp>
        <p:nvSpPr>
          <p:cNvPr id="4" name="Slide Number Placeholder 3"/>
          <p:cNvSpPr>
            <a:spLocks noGrp="1"/>
          </p:cNvSpPr>
          <p:nvPr>
            <p:ph type="sldNum" sz="quarter" idx="10"/>
          </p:nvPr>
        </p:nvSpPr>
        <p:spPr/>
        <p:txBody>
          <a:bodyPr/>
          <a:lstStyle/>
          <a:p>
            <a:fld id="{69FC0A38-DBDE-460A-8530-8E0C13833A00}" type="slidenum">
              <a:rPr lang="en-US" smtClean="0"/>
              <a:t>4</a:t>
            </a:fld>
            <a:endParaRPr lang="en-US"/>
          </a:p>
        </p:txBody>
      </p:sp>
    </p:spTree>
    <p:extLst>
      <p:ext uri="{BB962C8B-B14F-4D97-AF65-F5344CB8AC3E}">
        <p14:creationId xmlns:p14="http://schemas.microsoft.com/office/powerpoint/2010/main" val="94864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all those ‘all’s.  Note the lack of concern over the underlying medical science that might otherwise be brought to bear on this problem.  </a:t>
            </a:r>
          </a:p>
          <a:p>
            <a:endParaRPr lang="en-US" dirty="0"/>
          </a:p>
          <a:p>
            <a:r>
              <a:rPr lang="en-US" dirty="0"/>
              <a:t>Like Click &amp; Clack used to say: we are “unencumbered by the thought process” here.</a:t>
            </a:r>
          </a:p>
        </p:txBody>
      </p:sp>
      <p:sp>
        <p:nvSpPr>
          <p:cNvPr id="4" name="Slide Number Placeholder 3"/>
          <p:cNvSpPr>
            <a:spLocks noGrp="1"/>
          </p:cNvSpPr>
          <p:nvPr>
            <p:ph type="sldNum" sz="quarter" idx="10"/>
          </p:nvPr>
        </p:nvSpPr>
        <p:spPr/>
        <p:txBody>
          <a:bodyPr/>
          <a:lstStyle/>
          <a:p>
            <a:fld id="{69FC0A38-DBDE-460A-8530-8E0C13833A00}" type="slidenum">
              <a:rPr lang="en-US" smtClean="0"/>
              <a:t>5</a:t>
            </a:fld>
            <a:endParaRPr lang="en-US"/>
          </a:p>
        </p:txBody>
      </p:sp>
    </p:spTree>
    <p:extLst>
      <p:ext uri="{BB962C8B-B14F-4D97-AF65-F5344CB8AC3E}">
        <p14:creationId xmlns:p14="http://schemas.microsoft.com/office/powerpoint/2010/main" val="3979874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 how brute-force this is.</a:t>
            </a:r>
          </a:p>
        </p:txBody>
      </p:sp>
      <p:sp>
        <p:nvSpPr>
          <p:cNvPr id="4" name="Slide Number Placeholder 3"/>
          <p:cNvSpPr>
            <a:spLocks noGrp="1"/>
          </p:cNvSpPr>
          <p:nvPr>
            <p:ph type="sldNum" sz="quarter" idx="10"/>
          </p:nvPr>
        </p:nvSpPr>
        <p:spPr/>
        <p:txBody>
          <a:bodyPr/>
          <a:lstStyle/>
          <a:p>
            <a:fld id="{75B7C00E-9EAE-46FD-9540-156265FB12BC}" type="slidenum">
              <a:rPr lang="en-US" smtClean="0"/>
              <a:t>6</a:t>
            </a:fld>
            <a:endParaRPr lang="en-US"/>
          </a:p>
        </p:txBody>
      </p:sp>
    </p:spTree>
    <p:extLst>
      <p:ext uri="{BB962C8B-B14F-4D97-AF65-F5344CB8AC3E}">
        <p14:creationId xmlns:p14="http://schemas.microsoft.com/office/powerpoint/2010/main" val="4138497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we need an answer to the question “why should I believe your predictions?”</a:t>
            </a:r>
          </a:p>
          <a:p>
            <a:endParaRPr lang="en-US" dirty="0"/>
          </a:p>
          <a:p>
            <a:pPr defTabSz="966612">
              <a:defRPr/>
            </a:pPr>
            <a:r>
              <a:rPr lang="en-US" sz="1300" dirty="0"/>
              <a:t>In the olden days, you’d have to be </a:t>
            </a:r>
            <a:r>
              <a:rPr lang="en-US" sz="1300" b="1" dirty="0"/>
              <a:t>very</a:t>
            </a:r>
            <a:r>
              <a:rPr lang="en-US" sz="1300" dirty="0"/>
              <a:t> stingy with the amount of iterating you could do and still rely on the logic of significance testing to make the argument that your results should generalize to new samples.</a:t>
            </a:r>
          </a:p>
          <a:p>
            <a:endParaRPr lang="en-US" dirty="0"/>
          </a:p>
          <a:p>
            <a:r>
              <a:rPr lang="en-US" dirty="0"/>
              <a:t>(Harken back to your stats professors railing against stepwise regression.  That was one of the first iterative, automated model selection techniques. The primary reason that was bad was that it involved doing </a:t>
            </a:r>
            <a:r>
              <a:rPr lang="en-US" dirty="0" err="1"/>
              <a:t>waaaay</a:t>
            </a:r>
            <a:r>
              <a:rPr lang="en-US" dirty="0"/>
              <a:t> too many significance tests w/out protecting the overall experiment-wise error rate.</a:t>
            </a:r>
          </a:p>
          <a:p>
            <a:endParaRPr lang="en-US" dirty="0"/>
          </a:p>
          <a:p>
            <a:r>
              <a:rPr lang="en-US" dirty="0"/>
              <a:t>For a representative screed against stepwise, see e.g. https://towardsdatascience.com/stopping-stepwise-why-stepwise-selection-is-bad-and-what-you-should-use-instead-90818b3f52df.)</a:t>
            </a:r>
          </a:p>
        </p:txBody>
      </p:sp>
      <p:sp>
        <p:nvSpPr>
          <p:cNvPr id="4" name="Slide Number Placeholder 3"/>
          <p:cNvSpPr>
            <a:spLocks noGrp="1"/>
          </p:cNvSpPr>
          <p:nvPr>
            <p:ph type="sldNum" sz="quarter" idx="10"/>
          </p:nvPr>
        </p:nvSpPr>
        <p:spPr/>
        <p:txBody>
          <a:bodyPr/>
          <a:lstStyle/>
          <a:p>
            <a:fld id="{69FC0A38-DBDE-460A-8530-8E0C13833A00}" type="slidenum">
              <a:rPr lang="en-US" smtClean="0"/>
              <a:t>7</a:t>
            </a:fld>
            <a:endParaRPr lang="en-US"/>
          </a:p>
        </p:txBody>
      </p:sp>
    </p:spTree>
    <p:extLst>
      <p:ext uri="{BB962C8B-B14F-4D97-AF65-F5344CB8AC3E}">
        <p14:creationId xmlns:p14="http://schemas.microsoft.com/office/powerpoint/2010/main" val="812206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dev and 20% validation.</a:t>
            </a:r>
          </a:p>
          <a:p>
            <a:r>
              <a:rPr lang="en-US" dirty="0"/>
              <a:t>Note that 12% of our cohort has been hospitalized. These are pretty sick people.</a:t>
            </a:r>
          </a:p>
          <a:p>
            <a:endParaRPr lang="en-US" dirty="0"/>
          </a:p>
          <a:p>
            <a:r>
              <a:rPr lang="en-US" dirty="0"/>
              <a:t>So—dev is the playground. We can torture that for as long as we like, wreak whatever statistical malpractice we want on it.  Validation is our safety net—that’s the basis of our argument later on that whatever we put together to predict in dev will be useful beyond that set of data.</a:t>
            </a:r>
          </a:p>
        </p:txBody>
      </p:sp>
      <p:sp>
        <p:nvSpPr>
          <p:cNvPr id="4" name="Slide Number Placeholder 3"/>
          <p:cNvSpPr>
            <a:spLocks noGrp="1"/>
          </p:cNvSpPr>
          <p:nvPr>
            <p:ph type="sldNum" sz="quarter" idx="10"/>
          </p:nvPr>
        </p:nvSpPr>
        <p:spPr/>
        <p:txBody>
          <a:bodyPr/>
          <a:lstStyle/>
          <a:p>
            <a:fld id="{69FC0A38-DBDE-460A-8530-8E0C13833A00}" type="slidenum">
              <a:rPr lang="en-US" smtClean="0"/>
              <a:t>8</a:t>
            </a:fld>
            <a:endParaRPr lang="en-US"/>
          </a:p>
        </p:txBody>
      </p:sp>
    </p:spTree>
    <p:extLst>
      <p:ext uri="{BB962C8B-B14F-4D97-AF65-F5344CB8AC3E}">
        <p14:creationId xmlns:p14="http://schemas.microsoft.com/office/powerpoint/2010/main" val="792526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iteration I was talking about.</a:t>
            </a:r>
          </a:p>
          <a:p>
            <a:endParaRPr lang="en-US" dirty="0"/>
          </a:p>
          <a:p>
            <a:r>
              <a:rPr lang="en-US" dirty="0"/>
              <a:t>Note that we’re not bringing any actual clinical or even statistical knowledge to bear on this problem.  This is very much a throw-it-against-the-wall-and-see-what-sticks approach.</a:t>
            </a:r>
          </a:p>
          <a:p>
            <a:endParaRPr lang="en-US" dirty="0"/>
          </a:p>
          <a:p>
            <a:r>
              <a:rPr lang="en-US" dirty="0"/>
              <a:t>One very nice thing about the </a:t>
            </a:r>
            <a:r>
              <a:rPr lang="en-US" dirty="0" err="1"/>
              <a:t>scikit</a:t>
            </a:r>
            <a:r>
              <a:rPr lang="en-US" dirty="0"/>
              <a:t>-learn libs I was able to use is that their programmatic interfaces are pretty uniform.  So I was able to write a single function that accepted a generic classifier and the training/test data and would spit out predictions &amp; statistics.</a:t>
            </a:r>
          </a:p>
          <a:p>
            <a:endParaRPr lang="en-US" dirty="0"/>
          </a:p>
          <a:p>
            <a:r>
              <a:rPr lang="en-US" dirty="0"/>
              <a:t>Note also that we don’t touch the validation data in this process at all.  That is our ultimate backstop on overfitting—if we overfit development, validation will smack us upside the head.</a:t>
            </a:r>
          </a:p>
        </p:txBody>
      </p:sp>
      <p:sp>
        <p:nvSpPr>
          <p:cNvPr id="4" name="Slide Number Placeholder 3"/>
          <p:cNvSpPr>
            <a:spLocks noGrp="1"/>
          </p:cNvSpPr>
          <p:nvPr>
            <p:ph type="sldNum" sz="quarter" idx="10"/>
          </p:nvPr>
        </p:nvSpPr>
        <p:spPr/>
        <p:txBody>
          <a:bodyPr/>
          <a:lstStyle/>
          <a:p>
            <a:fld id="{69FC0A38-DBDE-460A-8530-8E0C13833A00}" type="slidenum">
              <a:rPr lang="en-US" smtClean="0"/>
              <a:t>9</a:t>
            </a:fld>
            <a:endParaRPr lang="en-US"/>
          </a:p>
        </p:txBody>
      </p:sp>
    </p:spTree>
    <p:extLst>
      <p:ext uri="{BB962C8B-B14F-4D97-AF65-F5344CB8AC3E}">
        <p14:creationId xmlns:p14="http://schemas.microsoft.com/office/powerpoint/2010/main" val="1885339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https://www.anaconda.com/</a:t>
            </a:r>
            <a:r>
              <a:rPr lang="en-US" dirty="0"/>
              <a:t> </a:t>
            </a:r>
          </a:p>
        </p:txBody>
      </p:sp>
      <p:sp>
        <p:nvSpPr>
          <p:cNvPr id="4" name="Slide Number Placeholder 3"/>
          <p:cNvSpPr>
            <a:spLocks noGrp="1"/>
          </p:cNvSpPr>
          <p:nvPr>
            <p:ph type="sldNum" sz="quarter" idx="5"/>
          </p:nvPr>
        </p:nvSpPr>
        <p:spPr/>
        <p:txBody>
          <a:bodyPr/>
          <a:lstStyle/>
          <a:p>
            <a:fld id="{69FC0A38-DBDE-460A-8530-8E0C13833A00}" type="slidenum">
              <a:rPr lang="en-US" smtClean="0"/>
              <a:t>11</a:t>
            </a:fld>
            <a:endParaRPr lang="en-US"/>
          </a:p>
        </p:txBody>
      </p:sp>
    </p:spTree>
    <p:extLst>
      <p:ext uri="{BB962C8B-B14F-4D97-AF65-F5344CB8AC3E}">
        <p14:creationId xmlns:p14="http://schemas.microsoft.com/office/powerpoint/2010/main" val="3406801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221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637" y="157759"/>
            <a:ext cx="11748512" cy="797537"/>
          </a:xfrm>
        </p:spPr>
        <p:txBody>
          <a:bodyPr anchor="b">
            <a:normAutofit/>
          </a:bodyPr>
          <a:lstStyle>
            <a:lvl1pPr algn="l">
              <a:defRPr sz="2800" b="1">
                <a:solidFill>
                  <a:srgbClr val="006BA6"/>
                </a:solidFill>
              </a:defRPr>
            </a:lvl1pPr>
          </a:lstStyle>
          <a:p>
            <a:r>
              <a:rPr lang="en-US"/>
              <a:t>Click to edit Master title style</a:t>
            </a:r>
            <a:endParaRPr lang="en-US" dirty="0"/>
          </a:p>
        </p:txBody>
      </p:sp>
      <p:sp>
        <p:nvSpPr>
          <p:cNvPr id="8" name="Round Same Side Corner Rectangle 7"/>
          <p:cNvSpPr/>
          <p:nvPr/>
        </p:nvSpPr>
        <p:spPr>
          <a:xfrm rot="5400000" flipH="1">
            <a:off x="-914450" y="1943016"/>
            <a:ext cx="5291356" cy="3462463"/>
          </a:xfrm>
          <a:prstGeom prst="round2SameRect">
            <a:avLst>
              <a:gd name="adj1" fmla="val 9364"/>
              <a:gd name="adj2" fmla="val 0"/>
            </a:avLst>
          </a:prstGeom>
          <a:solidFill>
            <a:schemeClr val="accent3">
              <a:lumMod val="20000"/>
              <a:lumOff val="8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endParaRPr lang="en-US" sz="1800"/>
          </a:p>
        </p:txBody>
      </p:sp>
      <p:sp>
        <p:nvSpPr>
          <p:cNvPr id="3" name="Content Placeholder 2"/>
          <p:cNvSpPr>
            <a:spLocks noGrp="1"/>
          </p:cNvSpPr>
          <p:nvPr>
            <p:ph idx="1"/>
          </p:nvPr>
        </p:nvSpPr>
        <p:spPr>
          <a:xfrm>
            <a:off x="3808214" y="1028571"/>
            <a:ext cx="8238647" cy="5285144"/>
          </a:xfrm>
        </p:spPr>
        <p:txBody>
          <a:bodyPr/>
          <a:lstStyle>
            <a:lvl1pPr>
              <a:defRPr sz="2000"/>
            </a:lvl1pPr>
            <a:lvl2pPr>
              <a:defRPr sz="1800"/>
            </a:lvl2pPr>
            <a:lvl3pPr>
              <a:defRPr sz="1600"/>
            </a:lvl3pPr>
            <a:lvl4pPr>
              <a:defRPr sz="1400"/>
            </a:lvl4pPr>
            <a:lvl5pPr>
              <a:defRPr sz="1200"/>
            </a:lvl5pPr>
            <a:lvl6pPr>
              <a:defRPr sz="1900"/>
            </a:lvl6pPr>
            <a:lvl7pPr>
              <a:defRPr sz="1900"/>
            </a:lvl7pPr>
            <a:lvl8pPr>
              <a:defRPr sz="1900"/>
            </a:lvl8pPr>
            <a:lvl9pPr>
              <a:defRPr sz="1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5587" y="1159541"/>
            <a:ext cx="2923015" cy="5011718"/>
          </a:xfrm>
        </p:spPr>
        <p:txBody>
          <a:bodyPr>
            <a:normAutofit/>
          </a:bodyPr>
          <a:lstStyle>
            <a:lvl1pPr marL="0" indent="0">
              <a:buNone/>
              <a:defRPr sz="1400"/>
            </a:lvl1pPr>
            <a:lvl2pPr marL="432465" indent="0">
              <a:buNone/>
              <a:defRPr sz="1100"/>
            </a:lvl2pPr>
            <a:lvl3pPr marL="864931" indent="0">
              <a:buNone/>
              <a:defRPr sz="900"/>
            </a:lvl3pPr>
            <a:lvl4pPr marL="1297396" indent="0">
              <a:buNone/>
              <a:defRPr sz="900"/>
            </a:lvl4pPr>
            <a:lvl5pPr marL="1729862" indent="0">
              <a:buNone/>
              <a:defRPr sz="900"/>
            </a:lvl5pPr>
            <a:lvl6pPr marL="2162327" indent="0">
              <a:buNone/>
              <a:defRPr sz="900"/>
            </a:lvl6pPr>
            <a:lvl7pPr marL="2594793" indent="0">
              <a:buNone/>
              <a:defRPr sz="900"/>
            </a:lvl7pPr>
            <a:lvl8pPr marL="3027258" indent="0">
              <a:buNone/>
              <a:defRPr sz="900"/>
            </a:lvl8pPr>
            <a:lvl9pPr marL="3459724"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4259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BA6"/>
                </a:solidFill>
              </a:defRPr>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2606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6826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6" name="Content Placeholder 5"/>
          <p:cNvSpPr>
            <a:spLocks noGrp="1"/>
          </p:cNvSpPr>
          <p:nvPr>
            <p:ph sz="quarter" idx="19"/>
          </p:nvPr>
        </p:nvSpPr>
        <p:spPr>
          <a:xfrm>
            <a:off x="876980" y="1761996"/>
            <a:ext cx="8838049"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2" name="Title 1"/>
          <p:cNvSpPr>
            <a:spLocks noGrp="1"/>
          </p:cNvSpPr>
          <p:nvPr>
            <p:ph type="title" hasCustomPrompt="1"/>
          </p:nvPr>
        </p:nvSpPr>
        <p:spPr>
          <a:xfrm>
            <a:off x="876980" y="705679"/>
            <a:ext cx="8838049" cy="1004887"/>
          </a:xfrm>
        </p:spPr>
        <p:txBody>
          <a:bodyPr/>
          <a:lstStyle>
            <a:lvl1pPr>
              <a:defRPr baseline="0"/>
            </a:lvl1pPr>
          </a:lstStyle>
          <a:p>
            <a:r>
              <a:rPr lang="en-US" dirty="0"/>
              <a:t>Basic 1 Column Slide To Start. Max size Arial Bold 52pt. Title can go to Two lines.</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3815093780"/>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 Column">
    <p:spTree>
      <p:nvGrpSpPr>
        <p:cNvPr id="1" name=""/>
        <p:cNvGrpSpPr/>
        <p:nvPr/>
      </p:nvGrpSpPr>
      <p:grpSpPr>
        <a:xfrm>
          <a:off x="0" y="0"/>
          <a:ext cx="0" cy="0"/>
          <a:chOff x="0" y="0"/>
          <a:chExt cx="0" cy="0"/>
        </a:xfrm>
      </p:grpSpPr>
      <p:sp>
        <p:nvSpPr>
          <p:cNvPr id="10"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3"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4" name="Title 1"/>
          <p:cNvSpPr>
            <a:spLocks noGrp="1"/>
          </p:cNvSpPr>
          <p:nvPr>
            <p:ph type="title" hasCustomPrompt="1"/>
          </p:nvPr>
        </p:nvSpPr>
        <p:spPr>
          <a:xfrm>
            <a:off x="888091" y="705679"/>
            <a:ext cx="8655510" cy="1004887"/>
          </a:xfrm>
        </p:spPr>
        <p:txBody>
          <a:bodyPr/>
          <a:lstStyle>
            <a:lvl1pPr>
              <a:defRPr baseline="0"/>
            </a:lvl1pPr>
          </a:lstStyle>
          <a:p>
            <a:r>
              <a:rPr lang="en-US" dirty="0"/>
              <a:t>2 column layout.</a:t>
            </a:r>
          </a:p>
        </p:txBody>
      </p:sp>
      <p:sp>
        <p:nvSpPr>
          <p:cNvPr id="4" name="Content Placeholder 3"/>
          <p:cNvSpPr>
            <a:spLocks noGrp="1"/>
          </p:cNvSpPr>
          <p:nvPr>
            <p:ph sz="quarter" idx="20"/>
          </p:nvPr>
        </p:nvSpPr>
        <p:spPr>
          <a:xfrm>
            <a:off x="6514252" y="1761996"/>
            <a:ext cx="5276957" cy="4015374"/>
          </a:xfrm>
        </p:spPr>
        <p:txBody>
          <a:bodyPr/>
          <a:lstStyle>
            <a:lvl1pPr marL="285693" indent="-285693">
              <a:lnSpc>
                <a:spcPct val="100000"/>
              </a:lnSpc>
              <a:buFont typeface="Arial" charset="0"/>
              <a:buChar char="•"/>
              <a:defRPr/>
            </a:lvl1pPr>
          </a:lstStyle>
          <a:p>
            <a:pPr lvl="0"/>
            <a:r>
              <a:rPr lang="en-US"/>
              <a:t>Edit Master text styles</a:t>
            </a:r>
          </a:p>
        </p:txBody>
      </p:sp>
      <p:sp>
        <p:nvSpPr>
          <p:cNvPr id="6" name="Content Placeholder 5"/>
          <p:cNvSpPr>
            <a:spLocks noGrp="1"/>
          </p:cNvSpPr>
          <p:nvPr>
            <p:ph sz="quarter" idx="21"/>
          </p:nvPr>
        </p:nvSpPr>
        <p:spPr>
          <a:xfrm>
            <a:off x="876980" y="1761996"/>
            <a:ext cx="4817401" cy="4015374"/>
          </a:xfrm>
        </p:spPr>
        <p:txBody>
          <a:bodyPr/>
          <a:lstStyle>
            <a:lvl1pPr marL="228554" indent="-228554">
              <a:lnSpc>
                <a:spcPct val="100000"/>
              </a:lnSpc>
              <a:buFont typeface="Arial" charset="0"/>
              <a:buChar char="•"/>
              <a:defRPr/>
            </a:lvl1pPr>
            <a:lvl2pPr marL="685663" indent="-228554">
              <a:lnSpc>
                <a:spcPct val="100000"/>
              </a:lnSpc>
              <a:buFont typeface="Arial" charset="0"/>
              <a:buChar char="•"/>
              <a:defRPr/>
            </a:lvl2pPr>
            <a:lvl3pPr marL="1142771" indent="-228554">
              <a:lnSpc>
                <a:spcPct val="100000"/>
              </a:lnSpc>
              <a:buFont typeface="Arial" charset="0"/>
              <a:buChar char="•"/>
              <a:defRPr/>
            </a:lvl3pPr>
            <a:lvl4pPr marL="1599880" indent="-228554">
              <a:lnSpc>
                <a:spcPct val="100000"/>
              </a:lnSpc>
              <a:buFont typeface="Arial" charset="0"/>
              <a:buChar char="•"/>
              <a:defRPr/>
            </a:lvl4pPr>
            <a:lvl5pPr marL="2056989" indent="-228554">
              <a:lnSpc>
                <a:spcPct val="100000"/>
              </a:lnSpc>
              <a:buFont typeface="Arial"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977473444"/>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41">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Family symbol">
    <p:spTree>
      <p:nvGrpSpPr>
        <p:cNvPr id="1" name=""/>
        <p:cNvGrpSpPr/>
        <p:nvPr/>
      </p:nvGrpSpPr>
      <p:grpSpPr>
        <a:xfrm>
          <a:off x="0" y="0"/>
          <a:ext cx="0" cy="0"/>
          <a:chOff x="0" y="0"/>
          <a:chExt cx="0" cy="0"/>
        </a:xfrm>
      </p:grpSpPr>
      <p:sp>
        <p:nvSpPr>
          <p:cNvPr id="5" name="Rectangle 4"/>
          <p:cNvSpPr/>
          <p:nvPr/>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4" name="Picture 1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194128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359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4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98006"/>
            <a:ext cx="7315200" cy="369332"/>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4501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7_Title Slide">
    <p:spTree>
      <p:nvGrpSpPr>
        <p:cNvPr id="1" name=""/>
        <p:cNvGrpSpPr/>
        <p:nvPr/>
      </p:nvGrpSpPr>
      <p:grpSpPr>
        <a:xfrm>
          <a:off x="0" y="0"/>
          <a:ext cx="0" cy="0"/>
          <a:chOff x="0" y="0"/>
          <a:chExt cx="0" cy="0"/>
        </a:xfrm>
      </p:grpSpPr>
      <p:sp>
        <p:nvSpPr>
          <p:cNvPr id="11" name="Rectangle 10"/>
          <p:cNvSpPr/>
          <p:nvPr/>
        </p:nvSpPr>
        <p:spPr>
          <a:xfrm>
            <a:off x="0" y="1"/>
            <a:ext cx="12192000" cy="181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4" name="Picture 3" descr="mt_baker.jpg"/>
          <p:cNvPicPr>
            <a:picLocks noChangeAspect="1"/>
          </p:cNvPicPr>
          <p:nvPr/>
        </p:nvPicPr>
        <p:blipFill rotWithShape="1">
          <a:blip r:embed="rId2">
            <a:extLst>
              <a:ext uri="{28A0092B-C50C-407E-A947-70E740481C1C}">
                <a14:useLocalDpi xmlns:a14="http://schemas.microsoft.com/office/drawing/2010/main" val="0"/>
              </a:ext>
            </a:extLst>
          </a:blip>
          <a:srcRect t="10860" b="33799"/>
          <a:stretch/>
        </p:blipFill>
        <p:spPr>
          <a:xfrm>
            <a:off x="0" y="63140"/>
            <a:ext cx="12192000" cy="3389380"/>
          </a:xfrm>
          <a:prstGeom prst="rect">
            <a:avLst/>
          </a:prstGeom>
        </p:spPr>
      </p:pic>
      <p:sp>
        <p:nvSpPr>
          <p:cNvPr id="2" name="Title 1"/>
          <p:cNvSpPr>
            <a:spLocks noGrp="1"/>
          </p:cNvSpPr>
          <p:nvPr>
            <p:ph type="ctrTitle"/>
          </p:nvPr>
        </p:nvSpPr>
        <p:spPr>
          <a:xfrm>
            <a:off x="914400" y="3708400"/>
            <a:ext cx="10363200" cy="867410"/>
          </a:xfrm>
        </p:spPr>
        <p:txBody>
          <a:bodyPr/>
          <a:lstStyle>
            <a:lvl1pPr algn="l">
              <a:defRPr/>
            </a:lvl1pPr>
          </a:lstStyle>
          <a:p>
            <a:r>
              <a:rPr lang="en-US"/>
              <a:t>Click to edit Master title style</a:t>
            </a:r>
            <a:endParaRPr lang="en-US" dirty="0"/>
          </a:p>
        </p:txBody>
      </p:sp>
      <p:sp>
        <p:nvSpPr>
          <p:cNvPr id="3" name="Subtitle 2"/>
          <p:cNvSpPr>
            <a:spLocks noGrp="1"/>
          </p:cNvSpPr>
          <p:nvPr>
            <p:ph type="subTitle" idx="1"/>
          </p:nvPr>
        </p:nvSpPr>
        <p:spPr>
          <a:xfrm>
            <a:off x="914400" y="4516120"/>
            <a:ext cx="10363200" cy="1051560"/>
          </a:xfrm>
        </p:spPr>
        <p:txBody>
          <a:bodyPr/>
          <a:lstStyle>
            <a:lvl1pPr marL="0" indent="0" algn="l">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Rectangle 9"/>
          <p:cNvSpPr/>
          <p:nvPr/>
        </p:nvSpPr>
        <p:spPr>
          <a:xfrm>
            <a:off x="0" y="3375300"/>
            <a:ext cx="12192000" cy="1444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6" name="Picture 5">
            <a:extLst>
              <a:ext uri="{FF2B5EF4-FFF2-40B4-BE49-F238E27FC236}">
                <a16:creationId xmlns:a16="http://schemas.microsoft.com/office/drawing/2014/main" id="{68883BE3-E2B6-4D67-9A56-E82B73F09C71}"/>
              </a:ext>
            </a:extLst>
          </p:cNvPr>
          <p:cNvPicPr>
            <a:picLocks noChangeAspect="1"/>
          </p:cNvPicPr>
          <p:nvPr userDrawn="1"/>
        </p:nvPicPr>
        <p:blipFill>
          <a:blip r:embed="rId3"/>
          <a:stretch>
            <a:fillRect/>
          </a:stretch>
        </p:blipFill>
        <p:spPr>
          <a:xfrm>
            <a:off x="90889" y="6317429"/>
            <a:ext cx="2753911" cy="510603"/>
          </a:xfrm>
          <a:prstGeom prst="rect">
            <a:avLst/>
          </a:prstGeom>
        </p:spPr>
      </p:pic>
    </p:spTree>
    <p:extLst>
      <p:ext uri="{BB962C8B-B14F-4D97-AF65-F5344CB8AC3E}">
        <p14:creationId xmlns:p14="http://schemas.microsoft.com/office/powerpoint/2010/main" val="929544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9" name="Rectangle 8"/>
          <p:cNvSpPr/>
          <p:nvPr/>
        </p:nvSpPr>
        <p:spPr>
          <a:xfrm>
            <a:off x="0" y="0"/>
            <a:ext cx="12192000" cy="2227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endParaRPr lang="en-US" sz="1800"/>
          </a:p>
        </p:txBody>
      </p:sp>
      <p:sp>
        <p:nvSpPr>
          <p:cNvPr id="2" name="Title 1"/>
          <p:cNvSpPr>
            <a:spLocks noGrp="1"/>
          </p:cNvSpPr>
          <p:nvPr>
            <p:ph type="title"/>
          </p:nvPr>
        </p:nvSpPr>
        <p:spPr>
          <a:xfrm>
            <a:off x="762014" y="2483557"/>
            <a:ext cx="10706301" cy="2114070"/>
          </a:xfrm>
        </p:spPr>
        <p:txBody>
          <a:bodyPr anchor="b" anchorCtr="0">
            <a:normAutofit/>
          </a:bodyPr>
          <a:lstStyle>
            <a:lvl1pPr algn="l">
              <a:defRPr sz="3000" b="0" cap="none">
                <a:solidFill>
                  <a:schemeClr val="tx1"/>
                </a:solidFill>
              </a:defRPr>
            </a:lvl1pPr>
          </a:lstStyle>
          <a:p>
            <a:r>
              <a:rPr lang="en-US"/>
              <a:t>Click to edit Master title style</a:t>
            </a:r>
            <a:endParaRPr lang="en-US" dirty="0"/>
          </a:p>
        </p:txBody>
      </p:sp>
      <p:sp>
        <p:nvSpPr>
          <p:cNvPr id="10" name="Rectangle 9"/>
          <p:cNvSpPr/>
          <p:nvPr/>
        </p:nvSpPr>
        <p:spPr>
          <a:xfrm>
            <a:off x="0" y="4756713"/>
            <a:ext cx="12192000" cy="751345"/>
          </a:xfrm>
          <a:prstGeom prst="rect">
            <a:avLst/>
          </a:prstGeom>
          <a:solidFill>
            <a:srgbClr val="006B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5818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BA6"/>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0" name="Picture 9">
            <a:extLst>
              <a:ext uri="{FF2B5EF4-FFF2-40B4-BE49-F238E27FC236}">
                <a16:creationId xmlns:a16="http://schemas.microsoft.com/office/drawing/2014/main" id="{D3E4120A-FE4F-4608-8BA3-370A546D67E0}"/>
              </a:ext>
            </a:extLst>
          </p:cNvPr>
          <p:cNvPicPr>
            <a:picLocks noChangeAspect="1"/>
          </p:cNvPicPr>
          <p:nvPr userDrawn="1"/>
        </p:nvPicPr>
        <p:blipFill>
          <a:blip r:embed="rId2"/>
          <a:stretch>
            <a:fillRect/>
          </a:stretch>
        </p:blipFill>
        <p:spPr>
          <a:xfrm>
            <a:off x="288190" y="6346212"/>
            <a:ext cx="2802143" cy="519546"/>
          </a:xfrm>
          <a:prstGeom prst="rect">
            <a:avLst/>
          </a:prstGeom>
        </p:spPr>
      </p:pic>
    </p:spTree>
    <p:extLst>
      <p:ext uri="{BB962C8B-B14F-4D97-AF65-F5344CB8AC3E}">
        <p14:creationId xmlns:p14="http://schemas.microsoft.com/office/powerpoint/2010/main" val="1419208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BA6"/>
                </a:solidFill>
              </a:defRPr>
            </a:lvl1pPr>
          </a:lstStyle>
          <a:p>
            <a:r>
              <a:rPr lang="en-US"/>
              <a:t>Click to edit Master title style</a:t>
            </a:r>
          </a:p>
        </p:txBody>
      </p:sp>
      <p:sp>
        <p:nvSpPr>
          <p:cNvPr id="3" name="Content Placeholder 2"/>
          <p:cNvSpPr>
            <a:spLocks noGrp="1"/>
          </p:cNvSpPr>
          <p:nvPr>
            <p:ph sz="half" idx="1"/>
          </p:nvPr>
        </p:nvSpPr>
        <p:spPr>
          <a:xfrm>
            <a:off x="534567" y="1170215"/>
            <a:ext cx="5343725" cy="5161643"/>
          </a:xfrm>
        </p:spPr>
        <p:txBody>
          <a:bodyPr>
            <a:normAutofit/>
          </a:bodyPr>
          <a:lstStyle>
            <a:lvl1pPr>
              <a:defRPr sz="2000"/>
            </a:lvl1pPr>
            <a:lvl2pPr>
              <a:defRPr sz="1800"/>
            </a:lvl2pPr>
            <a:lvl3pPr>
              <a:defRPr sz="1600"/>
            </a:lvl3pPr>
            <a:lvl4pPr>
              <a:defRPr sz="1400"/>
            </a:lvl4pPr>
            <a:lvl5pPr>
              <a:defRPr sz="12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68038" y="1170215"/>
            <a:ext cx="5354700" cy="5161643"/>
          </a:xfrm>
        </p:spPr>
        <p:txBody>
          <a:bodyPr>
            <a:normAutofit/>
          </a:bodyPr>
          <a:lstStyle>
            <a:lvl1pPr>
              <a:defRPr sz="2000"/>
            </a:lvl1pPr>
            <a:lvl2pPr>
              <a:defRPr sz="1800"/>
            </a:lvl2pPr>
            <a:lvl3pPr>
              <a:defRPr sz="1600"/>
            </a:lvl3pPr>
            <a:lvl4pPr>
              <a:defRPr sz="1400"/>
            </a:lvl4pPr>
            <a:lvl5pPr>
              <a:defRPr sz="12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040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BA6"/>
                </a:solidFill>
              </a:defRPr>
            </a:lvl1pPr>
          </a:lstStyle>
          <a:p>
            <a:r>
              <a:rPr lang="en-US"/>
              <a:t>Click to edit Master title style</a:t>
            </a:r>
            <a:endParaRPr lang="en-US" dirty="0"/>
          </a:p>
        </p:txBody>
      </p:sp>
      <p:sp>
        <p:nvSpPr>
          <p:cNvPr id="3" name="Text Placeholder 2"/>
          <p:cNvSpPr>
            <a:spLocks noGrp="1"/>
          </p:cNvSpPr>
          <p:nvPr>
            <p:ph type="body" idx="1"/>
          </p:nvPr>
        </p:nvSpPr>
        <p:spPr>
          <a:xfrm>
            <a:off x="541325" y="1142995"/>
            <a:ext cx="5383331" cy="416772"/>
          </a:xfrm>
        </p:spPr>
        <p:txBody>
          <a:bodyPr anchor="b">
            <a:noAutofit/>
          </a:bodyPr>
          <a:lstStyle>
            <a:lvl1pPr marL="0" indent="0">
              <a:buNone/>
              <a:defRPr sz="2000" b="1"/>
            </a:lvl1pPr>
            <a:lvl2pPr marL="432465" indent="0">
              <a:buNone/>
              <a:defRPr sz="1900" b="1"/>
            </a:lvl2pPr>
            <a:lvl3pPr marL="864931" indent="0">
              <a:buNone/>
              <a:defRPr sz="1700" b="1"/>
            </a:lvl3pPr>
            <a:lvl4pPr marL="1297396" indent="0">
              <a:buNone/>
              <a:defRPr sz="1500" b="1"/>
            </a:lvl4pPr>
            <a:lvl5pPr marL="1729862" indent="0">
              <a:buNone/>
              <a:defRPr sz="1500" b="1"/>
            </a:lvl5pPr>
            <a:lvl6pPr marL="2162327" indent="0">
              <a:buNone/>
              <a:defRPr sz="1500" b="1"/>
            </a:lvl6pPr>
            <a:lvl7pPr marL="2594793" indent="0">
              <a:buNone/>
              <a:defRPr sz="1500" b="1"/>
            </a:lvl7pPr>
            <a:lvl8pPr marL="3027258" indent="0">
              <a:buNone/>
              <a:defRPr sz="1500" b="1"/>
            </a:lvl8pPr>
            <a:lvl9pPr marL="3459724" indent="0">
              <a:buNone/>
              <a:defRPr sz="1500" b="1"/>
            </a:lvl9pPr>
          </a:lstStyle>
          <a:p>
            <a:pPr lvl="0"/>
            <a:r>
              <a:rPr lang="en-US"/>
              <a:t>Edit Master text styles</a:t>
            </a:r>
          </a:p>
        </p:txBody>
      </p:sp>
      <p:sp>
        <p:nvSpPr>
          <p:cNvPr id="4" name="Content Placeholder 3"/>
          <p:cNvSpPr>
            <a:spLocks noGrp="1"/>
          </p:cNvSpPr>
          <p:nvPr>
            <p:ph sz="half" idx="2"/>
          </p:nvPr>
        </p:nvSpPr>
        <p:spPr>
          <a:xfrm>
            <a:off x="541325" y="1571674"/>
            <a:ext cx="5383331" cy="4760184"/>
          </a:xfrm>
        </p:spPr>
        <p:txBody>
          <a:bodyPr>
            <a:normAutofit/>
          </a:bodyPr>
          <a:lstStyle>
            <a:lvl1pPr>
              <a:defRPr sz="1800"/>
            </a:lvl1pPr>
            <a:lvl2pPr>
              <a:defRPr sz="1600"/>
            </a:lvl2pPr>
            <a:lvl3pPr>
              <a:defRPr sz="1400"/>
            </a:lvl3pPr>
            <a:lvl4pPr>
              <a:defRPr sz="1200"/>
            </a:lvl4pPr>
            <a:lvl5pPr>
              <a:defRPr sz="11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2789" y="1133924"/>
            <a:ext cx="5396232" cy="416772"/>
          </a:xfrm>
        </p:spPr>
        <p:txBody>
          <a:bodyPr anchor="b">
            <a:noAutofit/>
          </a:bodyPr>
          <a:lstStyle>
            <a:lvl1pPr marL="0" indent="0">
              <a:buNone/>
              <a:defRPr sz="2000" b="1"/>
            </a:lvl1pPr>
            <a:lvl2pPr marL="432465" indent="0">
              <a:buNone/>
              <a:defRPr sz="1900" b="1"/>
            </a:lvl2pPr>
            <a:lvl3pPr marL="864931" indent="0">
              <a:buNone/>
              <a:defRPr sz="1700" b="1"/>
            </a:lvl3pPr>
            <a:lvl4pPr marL="1297396" indent="0">
              <a:buNone/>
              <a:defRPr sz="1500" b="1"/>
            </a:lvl4pPr>
            <a:lvl5pPr marL="1729862" indent="0">
              <a:buNone/>
              <a:defRPr sz="1500" b="1"/>
            </a:lvl5pPr>
            <a:lvl6pPr marL="2162327" indent="0">
              <a:buNone/>
              <a:defRPr sz="1500" b="1"/>
            </a:lvl6pPr>
            <a:lvl7pPr marL="2594793" indent="0">
              <a:buNone/>
              <a:defRPr sz="1500" b="1"/>
            </a:lvl7pPr>
            <a:lvl8pPr marL="3027258" indent="0">
              <a:buNone/>
              <a:defRPr sz="1500" b="1"/>
            </a:lvl8pPr>
            <a:lvl9pPr marL="3459724" indent="0">
              <a:buNone/>
              <a:defRPr sz="1500" b="1"/>
            </a:lvl9pPr>
          </a:lstStyle>
          <a:p>
            <a:pPr lvl="0"/>
            <a:r>
              <a:rPr lang="en-US"/>
              <a:t>Edit Master text styles</a:t>
            </a:r>
          </a:p>
        </p:txBody>
      </p:sp>
      <p:sp>
        <p:nvSpPr>
          <p:cNvPr id="6" name="Content Placeholder 5"/>
          <p:cNvSpPr>
            <a:spLocks noGrp="1"/>
          </p:cNvSpPr>
          <p:nvPr>
            <p:ph sz="quarter" idx="4"/>
          </p:nvPr>
        </p:nvSpPr>
        <p:spPr>
          <a:xfrm>
            <a:off x="6162789" y="1562603"/>
            <a:ext cx="5396232" cy="4760184"/>
          </a:xfrm>
        </p:spPr>
        <p:txBody>
          <a:bodyPr>
            <a:normAutofit/>
          </a:bodyPr>
          <a:lstStyle>
            <a:lvl1pPr>
              <a:defRPr sz="1800"/>
            </a:lvl1pPr>
            <a:lvl2pPr>
              <a:defRPr sz="1600"/>
            </a:lvl2pPr>
            <a:lvl3pPr>
              <a:defRPr sz="1400"/>
            </a:lvl3pPr>
            <a:lvl4pPr>
              <a:defRPr sz="1200"/>
            </a:lvl4pPr>
            <a:lvl5pPr>
              <a:defRPr sz="11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8067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71E6A7D-FC8D-4E21-BA6A-F912420F68CA}"/>
              </a:ext>
            </a:extLst>
          </p:cNvPr>
          <p:cNvSpPr>
            <a:spLocks noChangeArrowheads="1"/>
          </p:cNvSpPr>
          <p:nvPr userDrawn="1"/>
        </p:nvSpPr>
        <p:spPr bwMode="auto">
          <a:xfrm>
            <a:off x="6001519" y="4938862"/>
            <a:ext cx="184730" cy="461665"/>
          </a:xfrm>
          <a:prstGeom prst="rect">
            <a:avLst/>
          </a:prstGeom>
          <a:solidFill>
            <a:srgbClr val="003C7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Narrow" panose="020B0606020202030204" pitchFamily="34" charset="0"/>
                <a:ea typeface="MS PGothic" panose="020B0600070205080204" pitchFamily="34" charset="-128"/>
              </a:defRPr>
            </a:lvl1pPr>
            <a:lvl2pPr marL="742950" indent="-285750">
              <a:defRPr sz="2400">
                <a:solidFill>
                  <a:schemeClr val="tx1"/>
                </a:solidFill>
                <a:latin typeface="Arial Narrow" panose="020B0606020202030204" pitchFamily="34" charset="0"/>
                <a:ea typeface="MS PGothic" panose="020B0600070205080204" pitchFamily="34" charset="-128"/>
              </a:defRPr>
            </a:lvl2pPr>
            <a:lvl3pPr marL="1143000" indent="-228600">
              <a:defRPr sz="2400">
                <a:solidFill>
                  <a:schemeClr val="tx1"/>
                </a:solidFill>
                <a:latin typeface="Arial Narrow" panose="020B0606020202030204" pitchFamily="34" charset="0"/>
                <a:ea typeface="MS PGothic" panose="020B0600070205080204" pitchFamily="34" charset="-128"/>
              </a:defRPr>
            </a:lvl3pPr>
            <a:lvl4pPr marL="1600200" indent="-228600">
              <a:defRPr sz="2400">
                <a:solidFill>
                  <a:schemeClr val="tx1"/>
                </a:solidFill>
                <a:latin typeface="Arial Narrow" panose="020B0606020202030204" pitchFamily="34" charset="0"/>
                <a:ea typeface="MS PGothic" panose="020B0600070205080204" pitchFamily="34" charset="-128"/>
              </a:defRPr>
            </a:lvl4pPr>
            <a:lvl5pPr marL="2057400" indent="-22860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Narrow" panose="020B0606020202030204" pitchFamily="34" charset="0"/>
              <a:ea typeface="MS PGothic" panose="020B0600070205080204" pitchFamily="34" charset="-128"/>
              <a:cs typeface="Arial"/>
            </a:endParaRPr>
          </a:p>
        </p:txBody>
      </p:sp>
      <p:pic>
        <p:nvPicPr>
          <p:cNvPr id="1027" name="Picture 59">
            <a:extLst>
              <a:ext uri="{FF2B5EF4-FFF2-40B4-BE49-F238E27FC236}">
                <a16:creationId xmlns:a16="http://schemas.microsoft.com/office/drawing/2014/main" id="{C2F8F630-E503-43EC-8661-5952A389703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 y="969964"/>
            <a:ext cx="10206567" cy="284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Line 48">
            <a:extLst>
              <a:ext uri="{FF2B5EF4-FFF2-40B4-BE49-F238E27FC236}">
                <a16:creationId xmlns:a16="http://schemas.microsoft.com/office/drawing/2014/main" id="{2E9BD7C8-8670-4CA4-B6F5-AB065BF7A5DE}"/>
              </a:ext>
            </a:extLst>
          </p:cNvPr>
          <p:cNvSpPr>
            <a:spLocks noChangeShapeType="1"/>
          </p:cNvSpPr>
          <p:nvPr userDrawn="1"/>
        </p:nvSpPr>
        <p:spPr bwMode="gray">
          <a:xfrm>
            <a:off x="0" y="6186488"/>
            <a:ext cx="1219200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grpSp>
        <p:nvGrpSpPr>
          <p:cNvPr id="1029" name="Group 8">
            <a:extLst>
              <a:ext uri="{FF2B5EF4-FFF2-40B4-BE49-F238E27FC236}">
                <a16:creationId xmlns:a16="http://schemas.microsoft.com/office/drawing/2014/main" id="{80F1CE38-CE34-4B40-AF87-4B0AAA36603C}"/>
              </a:ext>
            </a:extLst>
          </p:cNvPr>
          <p:cNvGrpSpPr>
            <a:grpSpLocks/>
          </p:cNvGrpSpPr>
          <p:nvPr userDrawn="1"/>
        </p:nvGrpSpPr>
        <p:grpSpPr bwMode="auto">
          <a:xfrm>
            <a:off x="8892118" y="6400800"/>
            <a:ext cx="2652183" cy="223838"/>
            <a:chOff x="2205" y="2084"/>
            <a:chExt cx="1349" cy="152"/>
          </a:xfrm>
        </p:grpSpPr>
        <p:sp>
          <p:nvSpPr>
            <p:cNvPr id="1033" name="Freeform 9">
              <a:extLst>
                <a:ext uri="{FF2B5EF4-FFF2-40B4-BE49-F238E27FC236}">
                  <a16:creationId xmlns:a16="http://schemas.microsoft.com/office/drawing/2014/main" id="{682A7717-A4AC-488B-9726-DD32531E10F6}"/>
                </a:ext>
              </a:extLst>
            </p:cNvPr>
            <p:cNvSpPr>
              <a:spLocks/>
            </p:cNvSpPr>
            <p:nvPr/>
          </p:nvSpPr>
          <p:spPr bwMode="black">
            <a:xfrm>
              <a:off x="2295" y="2127"/>
              <a:ext cx="16" cy="71"/>
            </a:xfrm>
            <a:custGeom>
              <a:avLst/>
              <a:gdLst>
                <a:gd name="T0" fmla="*/ 21 w 9"/>
                <a:gd name="T1" fmla="*/ 12 h 30"/>
                <a:gd name="T2" fmla="*/ 12 w 9"/>
                <a:gd name="T3" fmla="*/ 0 h 30"/>
                <a:gd name="T4" fmla="*/ 0 w 9"/>
                <a:gd name="T5" fmla="*/ 398 h 30"/>
                <a:gd name="T6" fmla="*/ 44 w 9"/>
                <a:gd name="T7" fmla="*/ 118 h 30"/>
                <a:gd name="T8" fmla="*/ 21 w 9"/>
                <a:gd name="T9" fmla="*/ 12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30">
                  <a:moveTo>
                    <a:pt x="4" y="1"/>
                  </a:moveTo>
                  <a:cubicBezTo>
                    <a:pt x="4" y="1"/>
                    <a:pt x="3" y="0"/>
                    <a:pt x="2" y="0"/>
                  </a:cubicBezTo>
                  <a:cubicBezTo>
                    <a:pt x="0" y="30"/>
                    <a:pt x="0" y="30"/>
                    <a:pt x="0" y="30"/>
                  </a:cubicBezTo>
                  <a:cubicBezTo>
                    <a:pt x="8" y="9"/>
                    <a:pt x="8" y="9"/>
                    <a:pt x="8" y="9"/>
                  </a:cubicBezTo>
                  <a:cubicBezTo>
                    <a:pt x="9" y="6"/>
                    <a:pt x="7" y="3"/>
                    <a:pt x="4" y="1"/>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34" name="Freeform 10">
              <a:extLst>
                <a:ext uri="{FF2B5EF4-FFF2-40B4-BE49-F238E27FC236}">
                  <a16:creationId xmlns:a16="http://schemas.microsoft.com/office/drawing/2014/main" id="{D25B7AA7-AF1B-42F1-BF58-440A2090C32A}"/>
                </a:ext>
              </a:extLst>
            </p:cNvPr>
            <p:cNvSpPr>
              <a:spLocks/>
            </p:cNvSpPr>
            <p:nvPr/>
          </p:nvSpPr>
          <p:spPr bwMode="black">
            <a:xfrm>
              <a:off x="2276" y="2122"/>
              <a:ext cx="20" cy="80"/>
            </a:xfrm>
            <a:custGeom>
              <a:avLst/>
              <a:gdLst>
                <a:gd name="T0" fmla="*/ 0 w 9"/>
                <a:gd name="T1" fmla="*/ 20 h 32"/>
                <a:gd name="T2" fmla="*/ 44 w 9"/>
                <a:gd name="T3" fmla="*/ 500 h 32"/>
                <a:gd name="T4" fmla="*/ 98 w 9"/>
                <a:gd name="T5" fmla="*/ 20 h 32"/>
                <a:gd name="T6" fmla="*/ 0 w 9"/>
                <a:gd name="T7" fmla="*/ 2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32">
                  <a:moveTo>
                    <a:pt x="0" y="1"/>
                  </a:moveTo>
                  <a:cubicBezTo>
                    <a:pt x="4" y="32"/>
                    <a:pt x="4" y="32"/>
                    <a:pt x="4" y="32"/>
                  </a:cubicBezTo>
                  <a:cubicBezTo>
                    <a:pt x="9" y="1"/>
                    <a:pt x="9" y="1"/>
                    <a:pt x="9" y="1"/>
                  </a:cubicBezTo>
                  <a:cubicBezTo>
                    <a:pt x="6" y="1"/>
                    <a:pt x="3" y="0"/>
                    <a:pt x="0" y="1"/>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35" name="Freeform 11">
              <a:extLst>
                <a:ext uri="{FF2B5EF4-FFF2-40B4-BE49-F238E27FC236}">
                  <a16:creationId xmlns:a16="http://schemas.microsoft.com/office/drawing/2014/main" id="{CB391C10-CE6D-42D9-809F-AB9F5AC0AE4F}"/>
                </a:ext>
              </a:extLst>
            </p:cNvPr>
            <p:cNvSpPr>
              <a:spLocks/>
            </p:cNvSpPr>
            <p:nvPr/>
          </p:nvSpPr>
          <p:spPr bwMode="black">
            <a:xfrm>
              <a:off x="2257" y="2127"/>
              <a:ext cx="26" cy="71"/>
            </a:xfrm>
            <a:custGeom>
              <a:avLst/>
              <a:gdLst>
                <a:gd name="T0" fmla="*/ 101 w 9"/>
                <a:gd name="T1" fmla="*/ 12 h 30"/>
                <a:gd name="T2" fmla="*/ 26 w 9"/>
                <a:gd name="T3" fmla="*/ 118 h 30"/>
                <a:gd name="T4" fmla="*/ 217 w 9"/>
                <a:gd name="T5" fmla="*/ 398 h 30"/>
                <a:gd name="T6" fmla="*/ 168 w 9"/>
                <a:gd name="T7" fmla="*/ 0 h 30"/>
                <a:gd name="T8" fmla="*/ 101 w 9"/>
                <a:gd name="T9" fmla="*/ 12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30">
                  <a:moveTo>
                    <a:pt x="4" y="1"/>
                  </a:moveTo>
                  <a:cubicBezTo>
                    <a:pt x="2" y="3"/>
                    <a:pt x="0" y="6"/>
                    <a:pt x="1" y="9"/>
                  </a:cubicBezTo>
                  <a:cubicBezTo>
                    <a:pt x="9" y="30"/>
                    <a:pt x="9" y="30"/>
                    <a:pt x="9" y="30"/>
                  </a:cubicBezTo>
                  <a:cubicBezTo>
                    <a:pt x="7" y="0"/>
                    <a:pt x="7" y="0"/>
                    <a:pt x="7" y="0"/>
                  </a:cubicBezTo>
                  <a:cubicBezTo>
                    <a:pt x="6" y="0"/>
                    <a:pt x="5" y="1"/>
                    <a:pt x="4" y="1"/>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36" name="Freeform 12">
              <a:extLst>
                <a:ext uri="{FF2B5EF4-FFF2-40B4-BE49-F238E27FC236}">
                  <a16:creationId xmlns:a16="http://schemas.microsoft.com/office/drawing/2014/main" id="{211BC478-A788-4E7C-833E-AA3816CB2F82}"/>
                </a:ext>
              </a:extLst>
            </p:cNvPr>
            <p:cNvSpPr>
              <a:spLocks/>
            </p:cNvSpPr>
            <p:nvPr/>
          </p:nvSpPr>
          <p:spPr bwMode="black">
            <a:xfrm>
              <a:off x="2231" y="2136"/>
              <a:ext cx="38" cy="66"/>
            </a:xfrm>
            <a:custGeom>
              <a:avLst/>
              <a:gdLst>
                <a:gd name="T0" fmla="*/ 0 w 15"/>
                <a:gd name="T1" fmla="*/ 0 h 27"/>
                <a:gd name="T2" fmla="*/ 243 w 15"/>
                <a:gd name="T3" fmla="*/ 394 h 27"/>
                <a:gd name="T4" fmla="*/ 147 w 15"/>
                <a:gd name="T5" fmla="*/ 59 h 27"/>
                <a:gd name="T6" fmla="*/ 0 w 15"/>
                <a:gd name="T7" fmla="*/ 0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7">
                  <a:moveTo>
                    <a:pt x="0" y="0"/>
                  </a:moveTo>
                  <a:cubicBezTo>
                    <a:pt x="5" y="9"/>
                    <a:pt x="10" y="18"/>
                    <a:pt x="15" y="27"/>
                  </a:cubicBezTo>
                  <a:cubicBezTo>
                    <a:pt x="14" y="19"/>
                    <a:pt x="12" y="7"/>
                    <a:pt x="9" y="4"/>
                  </a:cubicBezTo>
                  <a:cubicBezTo>
                    <a:pt x="6" y="0"/>
                    <a:pt x="0" y="0"/>
                    <a:pt x="0" y="0"/>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37" name="Freeform 13">
              <a:extLst>
                <a:ext uri="{FF2B5EF4-FFF2-40B4-BE49-F238E27FC236}">
                  <a16:creationId xmlns:a16="http://schemas.microsoft.com/office/drawing/2014/main" id="{8AEEE490-9566-4B65-ADCD-9D9DD96DB044}"/>
                </a:ext>
              </a:extLst>
            </p:cNvPr>
            <p:cNvSpPr>
              <a:spLocks/>
            </p:cNvSpPr>
            <p:nvPr/>
          </p:nvSpPr>
          <p:spPr bwMode="black">
            <a:xfrm>
              <a:off x="2210" y="2136"/>
              <a:ext cx="50" cy="67"/>
            </a:xfrm>
            <a:custGeom>
              <a:avLst/>
              <a:gdLst>
                <a:gd name="T0" fmla="*/ 0 w 21"/>
                <a:gd name="T1" fmla="*/ 69 h 28"/>
                <a:gd name="T2" fmla="*/ 283 w 21"/>
                <a:gd name="T3" fmla="*/ 383 h 28"/>
                <a:gd name="T4" fmla="*/ 107 w 21"/>
                <a:gd name="T5" fmla="*/ 0 h 28"/>
                <a:gd name="T6" fmla="*/ 0 w 21"/>
                <a:gd name="T7" fmla="*/ 69 h 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28">
                  <a:moveTo>
                    <a:pt x="0" y="5"/>
                  </a:moveTo>
                  <a:cubicBezTo>
                    <a:pt x="21" y="28"/>
                    <a:pt x="21" y="28"/>
                    <a:pt x="21" y="28"/>
                  </a:cubicBezTo>
                  <a:cubicBezTo>
                    <a:pt x="8" y="0"/>
                    <a:pt x="8" y="0"/>
                    <a:pt x="8" y="0"/>
                  </a:cubicBezTo>
                  <a:cubicBezTo>
                    <a:pt x="5" y="0"/>
                    <a:pt x="2" y="2"/>
                    <a:pt x="0" y="5"/>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38" name="Freeform 14">
              <a:extLst>
                <a:ext uri="{FF2B5EF4-FFF2-40B4-BE49-F238E27FC236}">
                  <a16:creationId xmlns:a16="http://schemas.microsoft.com/office/drawing/2014/main" id="{1081ABE6-181B-4CBB-81B7-912879B36015}"/>
                </a:ext>
              </a:extLst>
            </p:cNvPr>
            <p:cNvSpPr>
              <a:spLocks/>
            </p:cNvSpPr>
            <p:nvPr/>
          </p:nvSpPr>
          <p:spPr bwMode="black">
            <a:xfrm>
              <a:off x="2304" y="2148"/>
              <a:ext cx="31" cy="54"/>
            </a:xfrm>
            <a:custGeom>
              <a:avLst/>
              <a:gdLst>
                <a:gd name="T0" fmla="*/ 41 w 13"/>
                <a:gd name="T1" fmla="*/ 91 h 22"/>
                <a:gd name="T2" fmla="*/ 0 w 13"/>
                <a:gd name="T3" fmla="*/ 326 h 22"/>
                <a:gd name="T4" fmla="*/ 176 w 13"/>
                <a:gd name="T5" fmla="*/ 0 h 22"/>
                <a:gd name="T6" fmla="*/ 41 w 13"/>
                <a:gd name="T7" fmla="*/ 91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2">
                  <a:moveTo>
                    <a:pt x="3" y="6"/>
                  </a:moveTo>
                  <a:cubicBezTo>
                    <a:pt x="0" y="22"/>
                    <a:pt x="0" y="22"/>
                    <a:pt x="0" y="22"/>
                  </a:cubicBezTo>
                  <a:cubicBezTo>
                    <a:pt x="4" y="15"/>
                    <a:pt x="9" y="7"/>
                    <a:pt x="13" y="0"/>
                  </a:cubicBezTo>
                  <a:cubicBezTo>
                    <a:pt x="9" y="0"/>
                    <a:pt x="5" y="1"/>
                    <a:pt x="3" y="6"/>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39" name="Freeform 15">
              <a:extLst>
                <a:ext uri="{FF2B5EF4-FFF2-40B4-BE49-F238E27FC236}">
                  <a16:creationId xmlns:a16="http://schemas.microsoft.com/office/drawing/2014/main" id="{7D824342-C1D7-43AF-B8FE-1E520212B99C}"/>
                </a:ext>
              </a:extLst>
            </p:cNvPr>
            <p:cNvSpPr>
              <a:spLocks/>
            </p:cNvSpPr>
            <p:nvPr/>
          </p:nvSpPr>
          <p:spPr bwMode="black">
            <a:xfrm>
              <a:off x="2312" y="2148"/>
              <a:ext cx="44" cy="57"/>
            </a:xfrm>
            <a:custGeom>
              <a:avLst/>
              <a:gdLst>
                <a:gd name="T0" fmla="*/ 134 w 19"/>
                <a:gd name="T1" fmla="*/ 0 h 24"/>
                <a:gd name="T2" fmla="*/ 0 w 19"/>
                <a:gd name="T3" fmla="*/ 321 h 24"/>
                <a:gd name="T4" fmla="*/ 236 w 19"/>
                <a:gd name="T5" fmla="*/ 40 h 24"/>
                <a:gd name="T6" fmla="*/ 134 w 19"/>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24">
                  <a:moveTo>
                    <a:pt x="11" y="0"/>
                  </a:moveTo>
                  <a:cubicBezTo>
                    <a:pt x="0" y="24"/>
                    <a:pt x="0" y="24"/>
                    <a:pt x="0" y="24"/>
                  </a:cubicBezTo>
                  <a:cubicBezTo>
                    <a:pt x="19" y="3"/>
                    <a:pt x="19" y="3"/>
                    <a:pt x="19" y="3"/>
                  </a:cubicBezTo>
                  <a:cubicBezTo>
                    <a:pt x="17" y="1"/>
                    <a:pt x="14" y="0"/>
                    <a:pt x="11" y="0"/>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0" name="Freeform 16">
              <a:extLst>
                <a:ext uri="{FF2B5EF4-FFF2-40B4-BE49-F238E27FC236}">
                  <a16:creationId xmlns:a16="http://schemas.microsoft.com/office/drawing/2014/main" id="{E9EF153A-000D-4204-A447-A3743653C7CD}"/>
                </a:ext>
              </a:extLst>
            </p:cNvPr>
            <p:cNvSpPr>
              <a:spLocks/>
            </p:cNvSpPr>
            <p:nvPr/>
          </p:nvSpPr>
          <p:spPr bwMode="black">
            <a:xfrm>
              <a:off x="2205" y="2148"/>
              <a:ext cx="47" cy="67"/>
            </a:xfrm>
            <a:custGeom>
              <a:avLst/>
              <a:gdLst>
                <a:gd name="T0" fmla="*/ 0 w 20"/>
                <a:gd name="T1" fmla="*/ 173 h 26"/>
                <a:gd name="T2" fmla="*/ 259 w 20"/>
                <a:gd name="T3" fmla="*/ 446 h 26"/>
                <a:gd name="T4" fmla="*/ 28 w 20"/>
                <a:gd name="T5" fmla="*/ 0 h 26"/>
                <a:gd name="T6" fmla="*/ 0 w 20"/>
                <a:gd name="T7" fmla="*/ 173 h 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6">
                  <a:moveTo>
                    <a:pt x="0" y="10"/>
                  </a:moveTo>
                  <a:cubicBezTo>
                    <a:pt x="6" y="15"/>
                    <a:pt x="13" y="21"/>
                    <a:pt x="20" y="26"/>
                  </a:cubicBezTo>
                  <a:cubicBezTo>
                    <a:pt x="2" y="0"/>
                    <a:pt x="2" y="0"/>
                    <a:pt x="2" y="0"/>
                  </a:cubicBezTo>
                  <a:cubicBezTo>
                    <a:pt x="0" y="3"/>
                    <a:pt x="0" y="7"/>
                    <a:pt x="0" y="10"/>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1" name="Freeform 17">
              <a:extLst>
                <a:ext uri="{FF2B5EF4-FFF2-40B4-BE49-F238E27FC236}">
                  <a16:creationId xmlns:a16="http://schemas.microsoft.com/office/drawing/2014/main" id="{2DC43211-74B3-4D3F-8C1F-9B54E8A8146B}"/>
                </a:ext>
              </a:extLst>
            </p:cNvPr>
            <p:cNvSpPr>
              <a:spLocks/>
            </p:cNvSpPr>
            <p:nvPr/>
          </p:nvSpPr>
          <p:spPr bwMode="black">
            <a:xfrm>
              <a:off x="2321" y="2158"/>
              <a:ext cx="45" cy="52"/>
            </a:xfrm>
            <a:custGeom>
              <a:avLst/>
              <a:gdLst>
                <a:gd name="T0" fmla="*/ 242 w 19"/>
                <a:gd name="T1" fmla="*/ 28 h 22"/>
                <a:gd name="T2" fmla="*/ 213 w 19"/>
                <a:gd name="T3" fmla="*/ 0 h 22"/>
                <a:gd name="T4" fmla="*/ 0 w 19"/>
                <a:gd name="T5" fmla="*/ 291 h 22"/>
                <a:gd name="T6" fmla="*/ 253 w 19"/>
                <a:gd name="T7" fmla="*/ 95 h 22"/>
                <a:gd name="T8" fmla="*/ 242 w 19"/>
                <a:gd name="T9" fmla="*/ 28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2">
                  <a:moveTo>
                    <a:pt x="18" y="2"/>
                  </a:moveTo>
                  <a:cubicBezTo>
                    <a:pt x="17" y="1"/>
                    <a:pt x="17" y="0"/>
                    <a:pt x="16" y="0"/>
                  </a:cubicBezTo>
                  <a:cubicBezTo>
                    <a:pt x="0" y="22"/>
                    <a:pt x="0" y="22"/>
                    <a:pt x="0" y="22"/>
                  </a:cubicBezTo>
                  <a:cubicBezTo>
                    <a:pt x="6" y="17"/>
                    <a:pt x="12" y="12"/>
                    <a:pt x="19" y="7"/>
                  </a:cubicBezTo>
                  <a:cubicBezTo>
                    <a:pt x="19" y="5"/>
                    <a:pt x="18" y="3"/>
                    <a:pt x="18" y="2"/>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2" name="Freeform 18">
              <a:extLst>
                <a:ext uri="{FF2B5EF4-FFF2-40B4-BE49-F238E27FC236}">
                  <a16:creationId xmlns:a16="http://schemas.microsoft.com/office/drawing/2014/main" id="{D5A92AF8-FFAD-4048-AD10-7B1F351A0FD3}"/>
                </a:ext>
              </a:extLst>
            </p:cNvPr>
            <p:cNvSpPr>
              <a:spLocks/>
            </p:cNvSpPr>
            <p:nvPr/>
          </p:nvSpPr>
          <p:spPr bwMode="black">
            <a:xfrm>
              <a:off x="2205" y="2177"/>
              <a:ext cx="40" cy="40"/>
            </a:xfrm>
            <a:custGeom>
              <a:avLst/>
              <a:gdLst>
                <a:gd name="T0" fmla="*/ 0 w 17"/>
                <a:gd name="T1" fmla="*/ 115 h 17"/>
                <a:gd name="T2" fmla="*/ 221 w 17"/>
                <a:gd name="T3" fmla="*/ 221 h 17"/>
                <a:gd name="T4" fmla="*/ 0 w 17"/>
                <a:gd name="T5" fmla="*/ 0 h 17"/>
                <a:gd name="T6" fmla="*/ 0 w 17"/>
                <a:gd name="T7" fmla="*/ 115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9"/>
                  </a:moveTo>
                  <a:cubicBezTo>
                    <a:pt x="17" y="17"/>
                    <a:pt x="17" y="17"/>
                    <a:pt x="17" y="17"/>
                  </a:cubicBezTo>
                  <a:cubicBezTo>
                    <a:pt x="12" y="11"/>
                    <a:pt x="6" y="5"/>
                    <a:pt x="0" y="0"/>
                  </a:cubicBezTo>
                  <a:lnTo>
                    <a:pt x="0" y="9"/>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3" name="Freeform 19">
              <a:extLst>
                <a:ext uri="{FF2B5EF4-FFF2-40B4-BE49-F238E27FC236}">
                  <a16:creationId xmlns:a16="http://schemas.microsoft.com/office/drawing/2014/main" id="{08162766-0DF3-4EA6-8275-D39D9B38CDB7}"/>
                </a:ext>
              </a:extLst>
            </p:cNvPr>
            <p:cNvSpPr>
              <a:spLocks/>
            </p:cNvSpPr>
            <p:nvPr/>
          </p:nvSpPr>
          <p:spPr bwMode="black">
            <a:xfrm>
              <a:off x="2326" y="2179"/>
              <a:ext cx="41" cy="38"/>
            </a:xfrm>
            <a:custGeom>
              <a:avLst/>
              <a:gdLst>
                <a:gd name="T0" fmla="*/ 239 w 17"/>
                <a:gd name="T1" fmla="*/ 107 h 16"/>
                <a:gd name="T2" fmla="*/ 239 w 17"/>
                <a:gd name="T3" fmla="*/ 0 h 16"/>
                <a:gd name="T4" fmla="*/ 0 w 17"/>
                <a:gd name="T5" fmla="*/ 214 h 16"/>
                <a:gd name="T6" fmla="*/ 239 w 17"/>
                <a:gd name="T7" fmla="*/ 107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6">
                  <a:moveTo>
                    <a:pt x="17" y="8"/>
                  </a:moveTo>
                  <a:cubicBezTo>
                    <a:pt x="17" y="0"/>
                    <a:pt x="17" y="0"/>
                    <a:pt x="17" y="0"/>
                  </a:cubicBezTo>
                  <a:cubicBezTo>
                    <a:pt x="0" y="16"/>
                    <a:pt x="0" y="16"/>
                    <a:pt x="0" y="16"/>
                  </a:cubicBezTo>
                  <a:cubicBezTo>
                    <a:pt x="6" y="13"/>
                    <a:pt x="11" y="11"/>
                    <a:pt x="17" y="8"/>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4" name="Freeform 20">
              <a:extLst>
                <a:ext uri="{FF2B5EF4-FFF2-40B4-BE49-F238E27FC236}">
                  <a16:creationId xmlns:a16="http://schemas.microsoft.com/office/drawing/2014/main" id="{5C08072D-5C72-4FE5-BBFC-0F060AD5EF1D}"/>
                </a:ext>
              </a:extLst>
            </p:cNvPr>
            <p:cNvSpPr>
              <a:spLocks/>
            </p:cNvSpPr>
            <p:nvPr/>
          </p:nvSpPr>
          <p:spPr bwMode="black">
            <a:xfrm>
              <a:off x="2205" y="2200"/>
              <a:ext cx="38" cy="24"/>
            </a:xfrm>
            <a:custGeom>
              <a:avLst/>
              <a:gdLst>
                <a:gd name="T0" fmla="*/ 0 w 16"/>
                <a:gd name="T1" fmla="*/ 98 h 10"/>
                <a:gd name="T2" fmla="*/ 214 w 16"/>
                <a:gd name="T3" fmla="*/ 139 h 10"/>
                <a:gd name="T4" fmla="*/ 0 w 16"/>
                <a:gd name="T5" fmla="*/ 0 h 10"/>
                <a:gd name="T6" fmla="*/ 0 w 16"/>
                <a:gd name="T7" fmla="*/ 98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0">
                  <a:moveTo>
                    <a:pt x="0" y="7"/>
                  </a:moveTo>
                  <a:cubicBezTo>
                    <a:pt x="5" y="8"/>
                    <a:pt x="11" y="9"/>
                    <a:pt x="16" y="10"/>
                  </a:cubicBezTo>
                  <a:cubicBezTo>
                    <a:pt x="0" y="0"/>
                    <a:pt x="0" y="0"/>
                    <a:pt x="0" y="0"/>
                  </a:cubicBezTo>
                  <a:lnTo>
                    <a:pt x="0" y="7"/>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5" name="Freeform 21">
              <a:extLst>
                <a:ext uri="{FF2B5EF4-FFF2-40B4-BE49-F238E27FC236}">
                  <a16:creationId xmlns:a16="http://schemas.microsoft.com/office/drawing/2014/main" id="{35CD514F-A399-464C-8AFF-53AC13271892}"/>
                </a:ext>
              </a:extLst>
            </p:cNvPr>
            <p:cNvSpPr>
              <a:spLocks/>
            </p:cNvSpPr>
            <p:nvPr/>
          </p:nvSpPr>
          <p:spPr bwMode="black">
            <a:xfrm>
              <a:off x="2330" y="2203"/>
              <a:ext cx="37" cy="26"/>
            </a:xfrm>
            <a:custGeom>
              <a:avLst/>
              <a:gdLst>
                <a:gd name="T0" fmla="*/ 224 w 15"/>
                <a:gd name="T1" fmla="*/ 142 h 9"/>
                <a:gd name="T2" fmla="*/ 224 w 15"/>
                <a:gd name="T3" fmla="*/ 0 h 9"/>
                <a:gd name="T4" fmla="*/ 0 w 15"/>
                <a:gd name="T5" fmla="*/ 217 h 9"/>
                <a:gd name="T6" fmla="*/ 224 w 15"/>
                <a:gd name="T7" fmla="*/ 142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9">
                  <a:moveTo>
                    <a:pt x="15" y="6"/>
                  </a:moveTo>
                  <a:cubicBezTo>
                    <a:pt x="15" y="0"/>
                    <a:pt x="15" y="0"/>
                    <a:pt x="15" y="0"/>
                  </a:cubicBezTo>
                  <a:cubicBezTo>
                    <a:pt x="10" y="3"/>
                    <a:pt x="5" y="6"/>
                    <a:pt x="0" y="9"/>
                  </a:cubicBezTo>
                  <a:lnTo>
                    <a:pt x="15" y="6"/>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6" name="Freeform 22">
              <a:extLst>
                <a:ext uri="{FF2B5EF4-FFF2-40B4-BE49-F238E27FC236}">
                  <a16:creationId xmlns:a16="http://schemas.microsoft.com/office/drawing/2014/main" id="{D0A3012F-6AF8-4A98-A0BC-79A9B941D774}"/>
                </a:ext>
              </a:extLst>
            </p:cNvPr>
            <p:cNvSpPr>
              <a:spLocks/>
            </p:cNvSpPr>
            <p:nvPr/>
          </p:nvSpPr>
          <p:spPr bwMode="black">
            <a:xfrm>
              <a:off x="2205" y="2219"/>
              <a:ext cx="36" cy="14"/>
            </a:xfrm>
            <a:custGeom>
              <a:avLst/>
              <a:gdLst>
                <a:gd name="T0" fmla="*/ 0 w 36"/>
                <a:gd name="T1" fmla="*/ 14 h 14"/>
                <a:gd name="T2" fmla="*/ 36 w 36"/>
                <a:gd name="T3" fmla="*/ 14 h 14"/>
                <a:gd name="T4" fmla="*/ 0 w 36"/>
                <a:gd name="T5" fmla="*/ 0 h 14"/>
                <a:gd name="T6" fmla="*/ 0 w 36"/>
                <a:gd name="T7" fmla="*/ 14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4">
                  <a:moveTo>
                    <a:pt x="0" y="14"/>
                  </a:moveTo>
                  <a:lnTo>
                    <a:pt x="36" y="14"/>
                  </a:lnTo>
                  <a:lnTo>
                    <a:pt x="0" y="0"/>
                  </a:lnTo>
                  <a:lnTo>
                    <a:pt x="0" y="14"/>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7" name="Freeform 23">
              <a:extLst>
                <a:ext uri="{FF2B5EF4-FFF2-40B4-BE49-F238E27FC236}">
                  <a16:creationId xmlns:a16="http://schemas.microsoft.com/office/drawing/2014/main" id="{98B40968-9213-4522-A530-B0EA245CFCEA}"/>
                </a:ext>
              </a:extLst>
            </p:cNvPr>
            <p:cNvSpPr>
              <a:spLocks/>
            </p:cNvSpPr>
            <p:nvPr/>
          </p:nvSpPr>
          <p:spPr bwMode="black">
            <a:xfrm>
              <a:off x="2330" y="2219"/>
              <a:ext cx="37" cy="14"/>
            </a:xfrm>
            <a:custGeom>
              <a:avLst/>
              <a:gdLst>
                <a:gd name="T0" fmla="*/ 224 w 15"/>
                <a:gd name="T1" fmla="*/ 77 h 6"/>
                <a:gd name="T2" fmla="*/ 224 w 15"/>
                <a:gd name="T3" fmla="*/ 0 h 6"/>
                <a:gd name="T4" fmla="*/ 0 w 15"/>
                <a:gd name="T5" fmla="*/ 77 h 6"/>
                <a:gd name="T6" fmla="*/ 224 w 15"/>
                <a:gd name="T7" fmla="*/ 77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6">
                  <a:moveTo>
                    <a:pt x="15" y="6"/>
                  </a:moveTo>
                  <a:cubicBezTo>
                    <a:pt x="15" y="0"/>
                    <a:pt x="15" y="0"/>
                    <a:pt x="15" y="0"/>
                  </a:cubicBezTo>
                  <a:cubicBezTo>
                    <a:pt x="10" y="3"/>
                    <a:pt x="5" y="4"/>
                    <a:pt x="0" y="6"/>
                  </a:cubicBezTo>
                  <a:lnTo>
                    <a:pt x="15" y="6"/>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8" name="Freeform 24">
              <a:extLst>
                <a:ext uri="{FF2B5EF4-FFF2-40B4-BE49-F238E27FC236}">
                  <a16:creationId xmlns:a16="http://schemas.microsoft.com/office/drawing/2014/main" id="{32E5605F-21E3-4A60-A046-B985FC3CB248}"/>
                </a:ext>
              </a:extLst>
            </p:cNvPr>
            <p:cNvSpPr>
              <a:spLocks/>
            </p:cNvSpPr>
            <p:nvPr/>
          </p:nvSpPr>
          <p:spPr bwMode="black">
            <a:xfrm>
              <a:off x="2321" y="2106"/>
              <a:ext cx="31" cy="42"/>
            </a:xfrm>
            <a:custGeom>
              <a:avLst/>
              <a:gdLst>
                <a:gd name="T0" fmla="*/ 142 w 14"/>
                <a:gd name="T1" fmla="*/ 126 h 18"/>
                <a:gd name="T2" fmla="*/ 0 w 14"/>
                <a:gd name="T3" fmla="*/ 114 h 18"/>
                <a:gd name="T4" fmla="*/ 142 w 14"/>
                <a:gd name="T5" fmla="*/ 126 h 18"/>
                <a:gd name="T6" fmla="*/ 0 60000 65536"/>
                <a:gd name="T7" fmla="*/ 0 60000 65536"/>
                <a:gd name="T8" fmla="*/ 0 60000 65536"/>
              </a:gdLst>
              <a:ahLst/>
              <a:cxnLst>
                <a:cxn ang="T6">
                  <a:pos x="T0" y="T1"/>
                </a:cxn>
                <a:cxn ang="T7">
                  <a:pos x="T2" y="T3"/>
                </a:cxn>
                <a:cxn ang="T8">
                  <a:pos x="T4" y="T5"/>
                </a:cxn>
              </a:cxnLst>
              <a:rect l="0" t="0" r="r" b="b"/>
              <a:pathLst>
                <a:path w="14" h="18">
                  <a:moveTo>
                    <a:pt x="13" y="10"/>
                  </a:moveTo>
                  <a:cubicBezTo>
                    <a:pt x="13" y="0"/>
                    <a:pt x="0" y="0"/>
                    <a:pt x="0" y="9"/>
                  </a:cubicBezTo>
                  <a:cubicBezTo>
                    <a:pt x="0" y="18"/>
                    <a:pt x="14" y="18"/>
                    <a:pt x="13" y="10"/>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9" name="Freeform 25">
              <a:extLst>
                <a:ext uri="{FF2B5EF4-FFF2-40B4-BE49-F238E27FC236}">
                  <a16:creationId xmlns:a16="http://schemas.microsoft.com/office/drawing/2014/main" id="{62B86F26-CA1E-4406-B4F6-23124DED7663}"/>
                </a:ext>
              </a:extLst>
            </p:cNvPr>
            <p:cNvSpPr>
              <a:spLocks/>
            </p:cNvSpPr>
            <p:nvPr/>
          </p:nvSpPr>
          <p:spPr bwMode="black">
            <a:xfrm>
              <a:off x="2352" y="2127"/>
              <a:ext cx="0" cy="2"/>
            </a:xfrm>
            <a:custGeom>
              <a:avLst/>
              <a:gdLst>
                <a:gd name="T0" fmla="*/ 0 h 1"/>
                <a:gd name="T1" fmla="*/ 8 h 1"/>
                <a:gd name="T2" fmla="*/ 8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1"/>
                    <a:pt x="0" y="1"/>
                  </a:cubicBezTo>
                  <a:cubicBezTo>
                    <a:pt x="0" y="1"/>
                    <a:pt x="0" y="1"/>
                    <a:pt x="0" y="1"/>
                  </a:cubicBezTo>
                  <a:lnTo>
                    <a:pt x="0" y="0"/>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0" name="Freeform 26">
              <a:extLst>
                <a:ext uri="{FF2B5EF4-FFF2-40B4-BE49-F238E27FC236}">
                  <a16:creationId xmlns:a16="http://schemas.microsoft.com/office/drawing/2014/main" id="{9CEA0FE1-94B6-4D50-8587-09CB130761A1}"/>
                </a:ext>
              </a:extLst>
            </p:cNvPr>
            <p:cNvSpPr>
              <a:spLocks/>
            </p:cNvSpPr>
            <p:nvPr/>
          </p:nvSpPr>
          <p:spPr bwMode="black">
            <a:xfrm>
              <a:off x="2217" y="2096"/>
              <a:ext cx="33" cy="43"/>
            </a:xfrm>
            <a:custGeom>
              <a:avLst/>
              <a:gdLst>
                <a:gd name="T0" fmla="*/ 184 w 14"/>
                <a:gd name="T1" fmla="*/ 127 h 18"/>
                <a:gd name="T2" fmla="*/ 0 w 14"/>
                <a:gd name="T3" fmla="*/ 127 h 18"/>
                <a:gd name="T4" fmla="*/ 184 w 14"/>
                <a:gd name="T5" fmla="*/ 127 h 18"/>
                <a:gd name="T6" fmla="*/ 0 60000 65536"/>
                <a:gd name="T7" fmla="*/ 0 60000 65536"/>
                <a:gd name="T8" fmla="*/ 0 60000 65536"/>
              </a:gdLst>
              <a:ahLst/>
              <a:cxnLst>
                <a:cxn ang="T6">
                  <a:pos x="T0" y="T1"/>
                </a:cxn>
                <a:cxn ang="T7">
                  <a:pos x="T2" y="T3"/>
                </a:cxn>
                <a:cxn ang="T8">
                  <a:pos x="T4" y="T5"/>
                </a:cxn>
              </a:cxnLst>
              <a:rect l="0" t="0" r="r" b="b"/>
              <a:pathLst>
                <a:path w="14" h="18">
                  <a:moveTo>
                    <a:pt x="14" y="9"/>
                  </a:moveTo>
                  <a:cubicBezTo>
                    <a:pt x="14" y="0"/>
                    <a:pt x="0" y="0"/>
                    <a:pt x="0" y="9"/>
                  </a:cubicBezTo>
                  <a:cubicBezTo>
                    <a:pt x="0" y="18"/>
                    <a:pt x="14" y="18"/>
                    <a:pt x="14" y="9"/>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1" name="Freeform 27">
              <a:extLst>
                <a:ext uri="{FF2B5EF4-FFF2-40B4-BE49-F238E27FC236}">
                  <a16:creationId xmlns:a16="http://schemas.microsoft.com/office/drawing/2014/main" id="{FB7B1837-7EAC-47A4-A6FB-86AD48A267DF}"/>
                </a:ext>
              </a:extLst>
            </p:cNvPr>
            <p:cNvSpPr>
              <a:spLocks/>
            </p:cNvSpPr>
            <p:nvPr/>
          </p:nvSpPr>
          <p:spPr bwMode="black">
            <a:xfrm>
              <a:off x="2269" y="2084"/>
              <a:ext cx="40" cy="38"/>
            </a:xfrm>
            <a:custGeom>
              <a:avLst/>
              <a:gdLst>
                <a:gd name="T0" fmla="*/ 136 w 15"/>
                <a:gd name="T1" fmla="*/ 214 h 16"/>
                <a:gd name="T2" fmla="*/ 285 w 15"/>
                <a:gd name="T3" fmla="*/ 107 h 16"/>
                <a:gd name="T4" fmla="*/ 136 w 15"/>
                <a:gd name="T5" fmla="*/ 0 h 16"/>
                <a:gd name="T6" fmla="*/ 0 w 15"/>
                <a:gd name="T7" fmla="*/ 107 h 16"/>
                <a:gd name="T8" fmla="*/ 136 w 15"/>
                <a:gd name="T9" fmla="*/ 21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6">
                  <a:moveTo>
                    <a:pt x="7" y="16"/>
                  </a:moveTo>
                  <a:cubicBezTo>
                    <a:pt x="13" y="16"/>
                    <a:pt x="15" y="12"/>
                    <a:pt x="15" y="8"/>
                  </a:cubicBezTo>
                  <a:cubicBezTo>
                    <a:pt x="15" y="2"/>
                    <a:pt x="12" y="0"/>
                    <a:pt x="7" y="0"/>
                  </a:cubicBezTo>
                  <a:cubicBezTo>
                    <a:pt x="3" y="0"/>
                    <a:pt x="0" y="3"/>
                    <a:pt x="0" y="8"/>
                  </a:cubicBezTo>
                  <a:cubicBezTo>
                    <a:pt x="0" y="11"/>
                    <a:pt x="1" y="15"/>
                    <a:pt x="7" y="16"/>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2" name="Rectangle 28">
              <a:extLst>
                <a:ext uri="{FF2B5EF4-FFF2-40B4-BE49-F238E27FC236}">
                  <a16:creationId xmlns:a16="http://schemas.microsoft.com/office/drawing/2014/main" id="{0C73C2CA-C2ED-4F5F-BF41-C68F7B4C23F8}"/>
                </a:ext>
              </a:extLst>
            </p:cNvPr>
            <p:cNvSpPr>
              <a:spLocks noChangeArrowheads="1"/>
            </p:cNvSpPr>
            <p:nvPr/>
          </p:nvSpPr>
          <p:spPr bwMode="black">
            <a:xfrm>
              <a:off x="2552" y="2148"/>
              <a:ext cx="15" cy="85"/>
            </a:xfrm>
            <a:prstGeom prst="rect">
              <a:avLst/>
            </a:prstGeom>
            <a:solidFill>
              <a:srgbClr val="216A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Narrow" panose="020B0606020202030204" pitchFamily="34" charset="0"/>
                  <a:ea typeface="MS PGothic" panose="020B0600070205080204" pitchFamily="34" charset="-128"/>
                </a:defRPr>
              </a:lvl1pPr>
              <a:lvl2pPr marL="742950" indent="-285750">
                <a:defRPr sz="2400">
                  <a:solidFill>
                    <a:schemeClr val="tx1"/>
                  </a:solidFill>
                  <a:latin typeface="Arial Narrow" panose="020B0606020202030204" pitchFamily="34" charset="0"/>
                  <a:ea typeface="MS PGothic" panose="020B0600070205080204" pitchFamily="34" charset="-128"/>
                </a:defRPr>
              </a:lvl2pPr>
              <a:lvl3pPr marL="1143000" indent="-228600">
                <a:defRPr sz="2400">
                  <a:solidFill>
                    <a:schemeClr val="tx1"/>
                  </a:solidFill>
                  <a:latin typeface="Arial Narrow" panose="020B0606020202030204" pitchFamily="34" charset="0"/>
                  <a:ea typeface="MS PGothic" panose="020B0600070205080204" pitchFamily="34" charset="-128"/>
                </a:defRPr>
              </a:lvl3pPr>
              <a:lvl4pPr marL="1600200" indent="-228600">
                <a:defRPr sz="2400">
                  <a:solidFill>
                    <a:schemeClr val="tx1"/>
                  </a:solidFill>
                  <a:latin typeface="Arial Narrow" panose="020B0606020202030204" pitchFamily="34" charset="0"/>
                  <a:ea typeface="MS PGothic" panose="020B0600070205080204" pitchFamily="34" charset="-128"/>
                </a:defRPr>
              </a:lvl4pPr>
              <a:lvl5pPr marL="2057400" indent="-22860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3" name="Freeform 29">
              <a:extLst>
                <a:ext uri="{FF2B5EF4-FFF2-40B4-BE49-F238E27FC236}">
                  <a16:creationId xmlns:a16="http://schemas.microsoft.com/office/drawing/2014/main" id="{A49296CF-DFE5-463C-9D5A-A5CC998F66E3}"/>
                </a:ext>
              </a:extLst>
            </p:cNvPr>
            <p:cNvSpPr>
              <a:spLocks noEditPoints="1"/>
            </p:cNvSpPr>
            <p:nvPr/>
          </p:nvSpPr>
          <p:spPr bwMode="black">
            <a:xfrm>
              <a:off x="2422" y="2148"/>
              <a:ext cx="126" cy="85"/>
            </a:xfrm>
            <a:custGeom>
              <a:avLst/>
              <a:gdLst>
                <a:gd name="T0" fmla="*/ 78 w 125"/>
                <a:gd name="T1" fmla="*/ 50 h 85"/>
                <a:gd name="T2" fmla="*/ 90 w 125"/>
                <a:gd name="T3" fmla="*/ 14 h 85"/>
                <a:gd name="T4" fmla="*/ 90 w 125"/>
                <a:gd name="T5" fmla="*/ 14 h 85"/>
                <a:gd name="T6" fmla="*/ 102 w 125"/>
                <a:gd name="T7" fmla="*/ 50 h 85"/>
                <a:gd name="T8" fmla="*/ 78 w 125"/>
                <a:gd name="T9" fmla="*/ 50 h 85"/>
                <a:gd name="T10" fmla="*/ 80 w 125"/>
                <a:gd name="T11" fmla="*/ 0 h 85"/>
                <a:gd name="T12" fmla="*/ 54 w 125"/>
                <a:gd name="T13" fmla="*/ 74 h 85"/>
                <a:gd name="T14" fmla="*/ 28 w 125"/>
                <a:gd name="T15" fmla="*/ 43 h 85"/>
                <a:gd name="T16" fmla="*/ 61 w 125"/>
                <a:gd name="T17" fmla="*/ 0 h 85"/>
                <a:gd name="T18" fmla="*/ 44 w 125"/>
                <a:gd name="T19" fmla="*/ 0 h 85"/>
                <a:gd name="T20" fmla="*/ 14 w 125"/>
                <a:gd name="T21" fmla="*/ 40 h 85"/>
                <a:gd name="T22" fmla="*/ 14 w 125"/>
                <a:gd name="T23" fmla="*/ 0 h 85"/>
                <a:gd name="T24" fmla="*/ 0 w 125"/>
                <a:gd name="T25" fmla="*/ 0 h 85"/>
                <a:gd name="T26" fmla="*/ 0 w 125"/>
                <a:gd name="T27" fmla="*/ 85 h 85"/>
                <a:gd name="T28" fmla="*/ 14 w 125"/>
                <a:gd name="T29" fmla="*/ 85 h 85"/>
                <a:gd name="T30" fmla="*/ 14 w 125"/>
                <a:gd name="T31" fmla="*/ 43 h 85"/>
                <a:gd name="T32" fmla="*/ 44 w 125"/>
                <a:gd name="T33" fmla="*/ 85 h 85"/>
                <a:gd name="T34" fmla="*/ 49 w 125"/>
                <a:gd name="T35" fmla="*/ 85 h 85"/>
                <a:gd name="T36" fmla="*/ 49 w 125"/>
                <a:gd name="T37" fmla="*/ 85 h 85"/>
                <a:gd name="T38" fmla="*/ 66 w 125"/>
                <a:gd name="T39" fmla="*/ 85 h 85"/>
                <a:gd name="T40" fmla="*/ 73 w 125"/>
                <a:gd name="T41" fmla="*/ 62 h 85"/>
                <a:gd name="T42" fmla="*/ 104 w 125"/>
                <a:gd name="T43" fmla="*/ 62 h 85"/>
                <a:gd name="T44" fmla="*/ 113 w 125"/>
                <a:gd name="T45" fmla="*/ 85 h 85"/>
                <a:gd name="T46" fmla="*/ 128 w 125"/>
                <a:gd name="T47" fmla="*/ 85 h 85"/>
                <a:gd name="T48" fmla="*/ 99 w 125"/>
                <a:gd name="T49" fmla="*/ 0 h 85"/>
                <a:gd name="T50" fmla="*/ 80 w 125"/>
                <a:gd name="T51" fmla="*/ 0 h 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5" h="85">
                  <a:moveTo>
                    <a:pt x="75" y="50"/>
                  </a:moveTo>
                  <a:lnTo>
                    <a:pt x="87" y="14"/>
                  </a:lnTo>
                  <a:lnTo>
                    <a:pt x="99" y="50"/>
                  </a:lnTo>
                  <a:lnTo>
                    <a:pt x="75" y="50"/>
                  </a:lnTo>
                  <a:close/>
                  <a:moveTo>
                    <a:pt x="77" y="0"/>
                  </a:moveTo>
                  <a:lnTo>
                    <a:pt x="54" y="74"/>
                  </a:lnTo>
                  <a:lnTo>
                    <a:pt x="28" y="43"/>
                  </a:lnTo>
                  <a:lnTo>
                    <a:pt x="61" y="0"/>
                  </a:lnTo>
                  <a:lnTo>
                    <a:pt x="44" y="0"/>
                  </a:lnTo>
                  <a:lnTo>
                    <a:pt x="14" y="40"/>
                  </a:lnTo>
                  <a:lnTo>
                    <a:pt x="14" y="0"/>
                  </a:lnTo>
                  <a:lnTo>
                    <a:pt x="0" y="0"/>
                  </a:lnTo>
                  <a:lnTo>
                    <a:pt x="0" y="85"/>
                  </a:lnTo>
                  <a:lnTo>
                    <a:pt x="14" y="85"/>
                  </a:lnTo>
                  <a:lnTo>
                    <a:pt x="14" y="43"/>
                  </a:lnTo>
                  <a:lnTo>
                    <a:pt x="44" y="85"/>
                  </a:lnTo>
                  <a:lnTo>
                    <a:pt x="49" y="85"/>
                  </a:lnTo>
                  <a:lnTo>
                    <a:pt x="63" y="85"/>
                  </a:lnTo>
                  <a:lnTo>
                    <a:pt x="70" y="62"/>
                  </a:lnTo>
                  <a:lnTo>
                    <a:pt x="101" y="62"/>
                  </a:lnTo>
                  <a:lnTo>
                    <a:pt x="110" y="85"/>
                  </a:lnTo>
                  <a:lnTo>
                    <a:pt x="125" y="85"/>
                  </a:lnTo>
                  <a:lnTo>
                    <a:pt x="96" y="0"/>
                  </a:lnTo>
                  <a:lnTo>
                    <a:pt x="77" y="0"/>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4" name="Freeform 30">
              <a:extLst>
                <a:ext uri="{FF2B5EF4-FFF2-40B4-BE49-F238E27FC236}">
                  <a16:creationId xmlns:a16="http://schemas.microsoft.com/office/drawing/2014/main" id="{043144A7-C9A0-4255-BF57-DEBD1F45F032}"/>
                </a:ext>
              </a:extLst>
            </p:cNvPr>
            <p:cNvSpPr>
              <a:spLocks/>
            </p:cNvSpPr>
            <p:nvPr/>
          </p:nvSpPr>
          <p:spPr bwMode="black">
            <a:xfrm>
              <a:off x="3006" y="2148"/>
              <a:ext cx="80" cy="85"/>
            </a:xfrm>
            <a:custGeom>
              <a:avLst/>
              <a:gdLst>
                <a:gd name="T0" fmla="*/ 221 w 34"/>
                <a:gd name="T1" fmla="*/ 340 h 36"/>
                <a:gd name="T2" fmla="*/ 132 w 34"/>
                <a:gd name="T3" fmla="*/ 0 h 36"/>
                <a:gd name="T4" fmla="*/ 0 w 34"/>
                <a:gd name="T5" fmla="*/ 0 h 36"/>
                <a:gd name="T6" fmla="*/ 0 w 34"/>
                <a:gd name="T7" fmla="*/ 475 h 36"/>
                <a:gd name="T8" fmla="*/ 78 w 34"/>
                <a:gd name="T9" fmla="*/ 475 h 36"/>
                <a:gd name="T10" fmla="*/ 78 w 34"/>
                <a:gd name="T11" fmla="*/ 66 h 36"/>
                <a:gd name="T12" fmla="*/ 184 w 34"/>
                <a:gd name="T13" fmla="*/ 475 h 36"/>
                <a:gd name="T14" fmla="*/ 261 w 34"/>
                <a:gd name="T15" fmla="*/ 475 h 36"/>
                <a:gd name="T16" fmla="*/ 365 w 34"/>
                <a:gd name="T17" fmla="*/ 66 h 36"/>
                <a:gd name="T18" fmla="*/ 365 w 34"/>
                <a:gd name="T19" fmla="*/ 475 h 36"/>
                <a:gd name="T20" fmla="*/ 442 w 34"/>
                <a:gd name="T21" fmla="*/ 475 h 36"/>
                <a:gd name="T22" fmla="*/ 442 w 34"/>
                <a:gd name="T23" fmla="*/ 0 h 36"/>
                <a:gd name="T24" fmla="*/ 299 w 34"/>
                <a:gd name="T25" fmla="*/ 0 h 36"/>
                <a:gd name="T26" fmla="*/ 221 w 34"/>
                <a:gd name="T27" fmla="*/ 340 h 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4" h="36">
                  <a:moveTo>
                    <a:pt x="17" y="26"/>
                  </a:moveTo>
                  <a:cubicBezTo>
                    <a:pt x="10" y="0"/>
                    <a:pt x="10" y="0"/>
                    <a:pt x="10" y="0"/>
                  </a:cubicBezTo>
                  <a:cubicBezTo>
                    <a:pt x="0" y="0"/>
                    <a:pt x="0" y="0"/>
                    <a:pt x="0" y="0"/>
                  </a:cubicBezTo>
                  <a:cubicBezTo>
                    <a:pt x="0" y="36"/>
                    <a:pt x="0" y="36"/>
                    <a:pt x="0" y="36"/>
                  </a:cubicBezTo>
                  <a:cubicBezTo>
                    <a:pt x="3" y="36"/>
                    <a:pt x="6" y="36"/>
                    <a:pt x="6" y="36"/>
                  </a:cubicBezTo>
                  <a:cubicBezTo>
                    <a:pt x="6" y="5"/>
                    <a:pt x="6" y="5"/>
                    <a:pt x="6" y="5"/>
                  </a:cubicBezTo>
                  <a:cubicBezTo>
                    <a:pt x="14" y="36"/>
                    <a:pt x="14" y="36"/>
                    <a:pt x="14" y="36"/>
                  </a:cubicBezTo>
                  <a:cubicBezTo>
                    <a:pt x="14" y="36"/>
                    <a:pt x="16" y="36"/>
                    <a:pt x="20" y="36"/>
                  </a:cubicBezTo>
                  <a:cubicBezTo>
                    <a:pt x="20" y="36"/>
                    <a:pt x="28" y="5"/>
                    <a:pt x="28" y="5"/>
                  </a:cubicBezTo>
                  <a:cubicBezTo>
                    <a:pt x="28" y="36"/>
                    <a:pt x="28" y="36"/>
                    <a:pt x="28" y="36"/>
                  </a:cubicBezTo>
                  <a:cubicBezTo>
                    <a:pt x="34" y="36"/>
                    <a:pt x="34" y="36"/>
                    <a:pt x="34" y="36"/>
                  </a:cubicBezTo>
                  <a:cubicBezTo>
                    <a:pt x="34" y="0"/>
                    <a:pt x="34" y="0"/>
                    <a:pt x="34" y="0"/>
                  </a:cubicBezTo>
                  <a:cubicBezTo>
                    <a:pt x="23" y="0"/>
                    <a:pt x="23" y="0"/>
                    <a:pt x="23" y="0"/>
                  </a:cubicBezTo>
                  <a:lnTo>
                    <a:pt x="17" y="26"/>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5" name="Freeform 31">
              <a:extLst>
                <a:ext uri="{FF2B5EF4-FFF2-40B4-BE49-F238E27FC236}">
                  <a16:creationId xmlns:a16="http://schemas.microsoft.com/office/drawing/2014/main" id="{E9F41F64-4E66-4C42-B1B0-57397A3C18A4}"/>
                </a:ext>
              </a:extLst>
            </p:cNvPr>
            <p:cNvSpPr>
              <a:spLocks noEditPoints="1"/>
            </p:cNvSpPr>
            <p:nvPr/>
          </p:nvSpPr>
          <p:spPr bwMode="black">
            <a:xfrm>
              <a:off x="3093" y="2148"/>
              <a:ext cx="78" cy="85"/>
            </a:xfrm>
            <a:custGeom>
              <a:avLst/>
              <a:gdLst>
                <a:gd name="T0" fmla="*/ 26 w 78"/>
                <a:gd name="T1" fmla="*/ 50 h 85"/>
                <a:gd name="T2" fmla="*/ 38 w 78"/>
                <a:gd name="T3" fmla="*/ 14 h 85"/>
                <a:gd name="T4" fmla="*/ 38 w 78"/>
                <a:gd name="T5" fmla="*/ 14 h 85"/>
                <a:gd name="T6" fmla="*/ 50 w 78"/>
                <a:gd name="T7" fmla="*/ 50 h 85"/>
                <a:gd name="T8" fmla="*/ 26 w 78"/>
                <a:gd name="T9" fmla="*/ 50 h 85"/>
                <a:gd name="T10" fmla="*/ 29 w 78"/>
                <a:gd name="T11" fmla="*/ 0 h 85"/>
                <a:gd name="T12" fmla="*/ 0 w 78"/>
                <a:gd name="T13" fmla="*/ 85 h 85"/>
                <a:gd name="T14" fmla="*/ 14 w 78"/>
                <a:gd name="T15" fmla="*/ 85 h 85"/>
                <a:gd name="T16" fmla="*/ 21 w 78"/>
                <a:gd name="T17" fmla="*/ 62 h 85"/>
                <a:gd name="T18" fmla="*/ 55 w 78"/>
                <a:gd name="T19" fmla="*/ 62 h 85"/>
                <a:gd name="T20" fmla="*/ 62 w 78"/>
                <a:gd name="T21" fmla="*/ 85 h 85"/>
                <a:gd name="T22" fmla="*/ 78 w 78"/>
                <a:gd name="T23" fmla="*/ 85 h 85"/>
                <a:gd name="T24" fmla="*/ 47 w 78"/>
                <a:gd name="T25" fmla="*/ 0 h 85"/>
                <a:gd name="T26" fmla="*/ 29 w 78"/>
                <a:gd name="T27" fmla="*/ 0 h 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8" h="85">
                  <a:moveTo>
                    <a:pt x="26" y="50"/>
                  </a:moveTo>
                  <a:lnTo>
                    <a:pt x="38" y="14"/>
                  </a:lnTo>
                  <a:lnTo>
                    <a:pt x="50" y="50"/>
                  </a:lnTo>
                  <a:lnTo>
                    <a:pt x="26" y="50"/>
                  </a:lnTo>
                  <a:close/>
                  <a:moveTo>
                    <a:pt x="29" y="0"/>
                  </a:moveTo>
                  <a:lnTo>
                    <a:pt x="0" y="85"/>
                  </a:lnTo>
                  <a:lnTo>
                    <a:pt x="14" y="85"/>
                  </a:lnTo>
                  <a:lnTo>
                    <a:pt x="21" y="62"/>
                  </a:lnTo>
                  <a:lnTo>
                    <a:pt x="55" y="62"/>
                  </a:lnTo>
                  <a:lnTo>
                    <a:pt x="62" y="85"/>
                  </a:lnTo>
                  <a:lnTo>
                    <a:pt x="78" y="85"/>
                  </a:lnTo>
                  <a:lnTo>
                    <a:pt x="47" y="0"/>
                  </a:lnTo>
                  <a:lnTo>
                    <a:pt x="29" y="0"/>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6" name="Freeform 32">
              <a:extLst>
                <a:ext uri="{FF2B5EF4-FFF2-40B4-BE49-F238E27FC236}">
                  <a16:creationId xmlns:a16="http://schemas.microsoft.com/office/drawing/2014/main" id="{3CE8681E-9935-41E3-BFAD-0450BA765439}"/>
                </a:ext>
              </a:extLst>
            </p:cNvPr>
            <p:cNvSpPr>
              <a:spLocks/>
            </p:cNvSpPr>
            <p:nvPr/>
          </p:nvSpPr>
          <p:spPr bwMode="black">
            <a:xfrm>
              <a:off x="3176" y="2148"/>
              <a:ext cx="68" cy="85"/>
            </a:xfrm>
            <a:custGeom>
              <a:avLst/>
              <a:gdLst>
                <a:gd name="T0" fmla="*/ 298 w 29"/>
                <a:gd name="T1" fmla="*/ 368 h 36"/>
                <a:gd name="T2" fmla="*/ 115 w 29"/>
                <a:gd name="T3" fmla="*/ 0 h 36"/>
                <a:gd name="T4" fmla="*/ 0 w 29"/>
                <a:gd name="T5" fmla="*/ 0 h 36"/>
                <a:gd name="T6" fmla="*/ 0 w 29"/>
                <a:gd name="T7" fmla="*/ 475 h 36"/>
                <a:gd name="T8" fmla="*/ 77 w 29"/>
                <a:gd name="T9" fmla="*/ 475 h 36"/>
                <a:gd name="T10" fmla="*/ 77 w 29"/>
                <a:gd name="T11" fmla="*/ 118 h 36"/>
                <a:gd name="T12" fmla="*/ 258 w 29"/>
                <a:gd name="T13" fmla="*/ 475 h 36"/>
                <a:gd name="T14" fmla="*/ 373 w 29"/>
                <a:gd name="T15" fmla="*/ 475 h 36"/>
                <a:gd name="T16" fmla="*/ 373 w 29"/>
                <a:gd name="T17" fmla="*/ 0 h 36"/>
                <a:gd name="T18" fmla="*/ 298 w 29"/>
                <a:gd name="T19" fmla="*/ 0 h 36"/>
                <a:gd name="T20" fmla="*/ 298 w 29"/>
                <a:gd name="T21" fmla="*/ 368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 h="36">
                  <a:moveTo>
                    <a:pt x="23" y="28"/>
                  </a:moveTo>
                  <a:cubicBezTo>
                    <a:pt x="9" y="0"/>
                    <a:pt x="9" y="0"/>
                    <a:pt x="9" y="0"/>
                  </a:cubicBezTo>
                  <a:cubicBezTo>
                    <a:pt x="0" y="0"/>
                    <a:pt x="0" y="0"/>
                    <a:pt x="0" y="0"/>
                  </a:cubicBezTo>
                  <a:cubicBezTo>
                    <a:pt x="0" y="36"/>
                    <a:pt x="0" y="36"/>
                    <a:pt x="0" y="36"/>
                  </a:cubicBezTo>
                  <a:cubicBezTo>
                    <a:pt x="3" y="36"/>
                    <a:pt x="6" y="36"/>
                    <a:pt x="6" y="36"/>
                  </a:cubicBezTo>
                  <a:cubicBezTo>
                    <a:pt x="6" y="9"/>
                    <a:pt x="6" y="9"/>
                    <a:pt x="6" y="9"/>
                  </a:cubicBezTo>
                  <a:cubicBezTo>
                    <a:pt x="20" y="36"/>
                    <a:pt x="20" y="36"/>
                    <a:pt x="20" y="36"/>
                  </a:cubicBezTo>
                  <a:cubicBezTo>
                    <a:pt x="29" y="36"/>
                    <a:pt x="29" y="36"/>
                    <a:pt x="29" y="36"/>
                  </a:cubicBezTo>
                  <a:cubicBezTo>
                    <a:pt x="29" y="0"/>
                    <a:pt x="29" y="0"/>
                    <a:pt x="29" y="0"/>
                  </a:cubicBezTo>
                  <a:cubicBezTo>
                    <a:pt x="23" y="0"/>
                    <a:pt x="23" y="0"/>
                    <a:pt x="23" y="0"/>
                  </a:cubicBezTo>
                  <a:lnTo>
                    <a:pt x="23" y="28"/>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7" name="Freeform 33">
              <a:extLst>
                <a:ext uri="{FF2B5EF4-FFF2-40B4-BE49-F238E27FC236}">
                  <a16:creationId xmlns:a16="http://schemas.microsoft.com/office/drawing/2014/main" id="{1DA766E0-428B-4159-AE91-14146313058E}"/>
                </a:ext>
              </a:extLst>
            </p:cNvPr>
            <p:cNvSpPr>
              <a:spLocks/>
            </p:cNvSpPr>
            <p:nvPr/>
          </p:nvSpPr>
          <p:spPr bwMode="black">
            <a:xfrm>
              <a:off x="3459" y="2148"/>
              <a:ext cx="50" cy="85"/>
            </a:xfrm>
            <a:custGeom>
              <a:avLst/>
              <a:gdLst>
                <a:gd name="T0" fmla="*/ 283 w 21"/>
                <a:gd name="T1" fmla="*/ 406 h 36"/>
                <a:gd name="T2" fmla="*/ 79 w 21"/>
                <a:gd name="T3" fmla="*/ 406 h 36"/>
                <a:gd name="T4" fmla="*/ 79 w 21"/>
                <a:gd name="T5" fmla="*/ 279 h 36"/>
                <a:gd name="T6" fmla="*/ 226 w 21"/>
                <a:gd name="T7" fmla="*/ 279 h 36"/>
                <a:gd name="T8" fmla="*/ 226 w 21"/>
                <a:gd name="T9" fmla="*/ 196 h 36"/>
                <a:gd name="T10" fmla="*/ 79 w 21"/>
                <a:gd name="T11" fmla="*/ 196 h 36"/>
                <a:gd name="T12" fmla="*/ 79 w 21"/>
                <a:gd name="T13" fmla="*/ 66 h 36"/>
                <a:gd name="T14" fmla="*/ 271 w 21"/>
                <a:gd name="T15" fmla="*/ 66 h 36"/>
                <a:gd name="T16" fmla="*/ 271 w 21"/>
                <a:gd name="T17" fmla="*/ 0 h 36"/>
                <a:gd name="T18" fmla="*/ 0 w 21"/>
                <a:gd name="T19" fmla="*/ 0 h 36"/>
                <a:gd name="T20" fmla="*/ 0 w 21"/>
                <a:gd name="T21" fmla="*/ 475 h 36"/>
                <a:gd name="T22" fmla="*/ 283 w 21"/>
                <a:gd name="T23" fmla="*/ 475 h 36"/>
                <a:gd name="T24" fmla="*/ 283 w 21"/>
                <a:gd name="T25" fmla="*/ 40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 h="36">
                  <a:moveTo>
                    <a:pt x="21" y="31"/>
                  </a:moveTo>
                  <a:cubicBezTo>
                    <a:pt x="6" y="31"/>
                    <a:pt x="6" y="31"/>
                    <a:pt x="6" y="31"/>
                  </a:cubicBezTo>
                  <a:cubicBezTo>
                    <a:pt x="6" y="21"/>
                    <a:pt x="6" y="21"/>
                    <a:pt x="6" y="21"/>
                  </a:cubicBezTo>
                  <a:cubicBezTo>
                    <a:pt x="17" y="21"/>
                    <a:pt x="17" y="21"/>
                    <a:pt x="17" y="21"/>
                  </a:cubicBezTo>
                  <a:cubicBezTo>
                    <a:pt x="17" y="15"/>
                    <a:pt x="17" y="15"/>
                    <a:pt x="17" y="15"/>
                  </a:cubicBezTo>
                  <a:cubicBezTo>
                    <a:pt x="6" y="15"/>
                    <a:pt x="6" y="15"/>
                    <a:pt x="6" y="15"/>
                  </a:cubicBezTo>
                  <a:cubicBezTo>
                    <a:pt x="6" y="5"/>
                    <a:pt x="6" y="5"/>
                    <a:pt x="6" y="5"/>
                  </a:cubicBezTo>
                  <a:cubicBezTo>
                    <a:pt x="8" y="5"/>
                    <a:pt x="20" y="5"/>
                    <a:pt x="20" y="5"/>
                  </a:cubicBezTo>
                  <a:cubicBezTo>
                    <a:pt x="20" y="0"/>
                    <a:pt x="20" y="0"/>
                    <a:pt x="20" y="0"/>
                  </a:cubicBezTo>
                  <a:cubicBezTo>
                    <a:pt x="16" y="0"/>
                    <a:pt x="0" y="0"/>
                    <a:pt x="0" y="0"/>
                  </a:cubicBezTo>
                  <a:cubicBezTo>
                    <a:pt x="0" y="36"/>
                    <a:pt x="0" y="36"/>
                    <a:pt x="0" y="36"/>
                  </a:cubicBezTo>
                  <a:cubicBezTo>
                    <a:pt x="21" y="36"/>
                    <a:pt x="21" y="36"/>
                    <a:pt x="21" y="36"/>
                  </a:cubicBezTo>
                  <a:lnTo>
                    <a:pt x="21" y="31"/>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8" name="Freeform 34">
              <a:extLst>
                <a:ext uri="{FF2B5EF4-FFF2-40B4-BE49-F238E27FC236}">
                  <a16:creationId xmlns:a16="http://schemas.microsoft.com/office/drawing/2014/main" id="{9F7FDB36-7566-4CCD-84E2-5957334FBF71}"/>
                </a:ext>
              </a:extLst>
            </p:cNvPr>
            <p:cNvSpPr>
              <a:spLocks/>
            </p:cNvSpPr>
            <p:nvPr/>
          </p:nvSpPr>
          <p:spPr bwMode="black">
            <a:xfrm>
              <a:off x="3258" y="2148"/>
              <a:ext cx="194" cy="85"/>
            </a:xfrm>
            <a:custGeom>
              <a:avLst/>
              <a:gdLst>
                <a:gd name="T0" fmla="*/ 648 w 82"/>
                <a:gd name="T1" fmla="*/ 0 h 36"/>
                <a:gd name="T2" fmla="*/ 648 w 82"/>
                <a:gd name="T3" fmla="*/ 0 h 36"/>
                <a:gd name="T4" fmla="*/ 639 w 82"/>
                <a:gd name="T5" fmla="*/ 0 h 36"/>
                <a:gd name="T6" fmla="*/ 639 w 82"/>
                <a:gd name="T7" fmla="*/ 368 h 36"/>
                <a:gd name="T8" fmla="*/ 447 w 82"/>
                <a:gd name="T9" fmla="*/ 0 h 36"/>
                <a:gd name="T10" fmla="*/ 348 w 82"/>
                <a:gd name="T11" fmla="*/ 0 h 36"/>
                <a:gd name="T12" fmla="*/ 348 w 82"/>
                <a:gd name="T13" fmla="*/ 406 h 36"/>
                <a:gd name="T14" fmla="*/ 95 w 82"/>
                <a:gd name="T15" fmla="*/ 406 h 36"/>
                <a:gd name="T16" fmla="*/ 95 w 82"/>
                <a:gd name="T17" fmla="*/ 279 h 36"/>
                <a:gd name="T18" fmla="*/ 241 w 82"/>
                <a:gd name="T19" fmla="*/ 279 h 36"/>
                <a:gd name="T20" fmla="*/ 241 w 82"/>
                <a:gd name="T21" fmla="*/ 196 h 36"/>
                <a:gd name="T22" fmla="*/ 95 w 82"/>
                <a:gd name="T23" fmla="*/ 196 h 36"/>
                <a:gd name="T24" fmla="*/ 95 w 82"/>
                <a:gd name="T25" fmla="*/ 66 h 36"/>
                <a:gd name="T26" fmla="*/ 263 w 82"/>
                <a:gd name="T27" fmla="*/ 66 h 36"/>
                <a:gd name="T28" fmla="*/ 263 w 82"/>
                <a:gd name="T29" fmla="*/ 0 h 36"/>
                <a:gd name="T30" fmla="*/ 0 w 82"/>
                <a:gd name="T31" fmla="*/ 0 h 36"/>
                <a:gd name="T32" fmla="*/ 0 w 82"/>
                <a:gd name="T33" fmla="*/ 475 h 36"/>
                <a:gd name="T34" fmla="*/ 409 w 82"/>
                <a:gd name="T35" fmla="*/ 475 h 36"/>
                <a:gd name="T36" fmla="*/ 409 w 82"/>
                <a:gd name="T37" fmla="*/ 475 h 36"/>
                <a:gd name="T38" fmla="*/ 409 w 82"/>
                <a:gd name="T39" fmla="*/ 118 h 36"/>
                <a:gd name="T40" fmla="*/ 610 w 82"/>
                <a:gd name="T41" fmla="*/ 475 h 36"/>
                <a:gd name="T42" fmla="*/ 717 w 82"/>
                <a:gd name="T43" fmla="*/ 475 h 36"/>
                <a:gd name="T44" fmla="*/ 717 w 82"/>
                <a:gd name="T45" fmla="*/ 66 h 36"/>
                <a:gd name="T46" fmla="*/ 861 w 82"/>
                <a:gd name="T47" fmla="*/ 66 h 36"/>
                <a:gd name="T48" fmla="*/ 861 w 82"/>
                <a:gd name="T49" fmla="*/ 475 h 36"/>
                <a:gd name="T50" fmla="*/ 939 w 82"/>
                <a:gd name="T51" fmla="*/ 475 h 36"/>
                <a:gd name="T52" fmla="*/ 939 w 82"/>
                <a:gd name="T53" fmla="*/ 66 h 36"/>
                <a:gd name="T54" fmla="*/ 1086 w 82"/>
                <a:gd name="T55" fmla="*/ 66 h 36"/>
                <a:gd name="T56" fmla="*/ 1086 w 82"/>
                <a:gd name="T57" fmla="*/ 0 h 36"/>
                <a:gd name="T58" fmla="*/ 648 w 82"/>
                <a:gd name="T59" fmla="*/ 0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2" h="36">
                  <a:moveTo>
                    <a:pt x="49" y="0"/>
                  </a:moveTo>
                  <a:cubicBezTo>
                    <a:pt x="49" y="0"/>
                    <a:pt x="49" y="0"/>
                    <a:pt x="49" y="0"/>
                  </a:cubicBezTo>
                  <a:cubicBezTo>
                    <a:pt x="48" y="0"/>
                    <a:pt x="48" y="0"/>
                    <a:pt x="48" y="0"/>
                  </a:cubicBezTo>
                  <a:cubicBezTo>
                    <a:pt x="48" y="28"/>
                    <a:pt x="48" y="28"/>
                    <a:pt x="48" y="28"/>
                  </a:cubicBezTo>
                  <a:cubicBezTo>
                    <a:pt x="34" y="0"/>
                    <a:pt x="34" y="0"/>
                    <a:pt x="34" y="0"/>
                  </a:cubicBezTo>
                  <a:cubicBezTo>
                    <a:pt x="26" y="0"/>
                    <a:pt x="26" y="0"/>
                    <a:pt x="26" y="0"/>
                  </a:cubicBezTo>
                  <a:cubicBezTo>
                    <a:pt x="26" y="31"/>
                    <a:pt x="26" y="31"/>
                    <a:pt x="26" y="31"/>
                  </a:cubicBezTo>
                  <a:cubicBezTo>
                    <a:pt x="7" y="31"/>
                    <a:pt x="7" y="31"/>
                    <a:pt x="7" y="31"/>
                  </a:cubicBezTo>
                  <a:cubicBezTo>
                    <a:pt x="7" y="21"/>
                    <a:pt x="7" y="21"/>
                    <a:pt x="7" y="21"/>
                  </a:cubicBezTo>
                  <a:cubicBezTo>
                    <a:pt x="18" y="21"/>
                    <a:pt x="18" y="21"/>
                    <a:pt x="18" y="21"/>
                  </a:cubicBezTo>
                  <a:cubicBezTo>
                    <a:pt x="18" y="15"/>
                    <a:pt x="18" y="15"/>
                    <a:pt x="18" y="15"/>
                  </a:cubicBezTo>
                  <a:cubicBezTo>
                    <a:pt x="7" y="15"/>
                    <a:pt x="7" y="15"/>
                    <a:pt x="7" y="15"/>
                  </a:cubicBezTo>
                  <a:cubicBezTo>
                    <a:pt x="7" y="5"/>
                    <a:pt x="7" y="5"/>
                    <a:pt x="7" y="5"/>
                  </a:cubicBezTo>
                  <a:cubicBezTo>
                    <a:pt x="8" y="5"/>
                    <a:pt x="20" y="5"/>
                    <a:pt x="20" y="5"/>
                  </a:cubicBezTo>
                  <a:cubicBezTo>
                    <a:pt x="20" y="0"/>
                    <a:pt x="20" y="0"/>
                    <a:pt x="20" y="0"/>
                  </a:cubicBezTo>
                  <a:cubicBezTo>
                    <a:pt x="17" y="0"/>
                    <a:pt x="0" y="0"/>
                    <a:pt x="0" y="0"/>
                  </a:cubicBezTo>
                  <a:cubicBezTo>
                    <a:pt x="0" y="36"/>
                    <a:pt x="0" y="36"/>
                    <a:pt x="0" y="36"/>
                  </a:cubicBezTo>
                  <a:cubicBezTo>
                    <a:pt x="31" y="36"/>
                    <a:pt x="31" y="36"/>
                    <a:pt x="31" y="36"/>
                  </a:cubicBezTo>
                  <a:cubicBezTo>
                    <a:pt x="31" y="36"/>
                    <a:pt x="31" y="36"/>
                    <a:pt x="31" y="36"/>
                  </a:cubicBezTo>
                  <a:cubicBezTo>
                    <a:pt x="31" y="9"/>
                    <a:pt x="31" y="9"/>
                    <a:pt x="31" y="9"/>
                  </a:cubicBezTo>
                  <a:cubicBezTo>
                    <a:pt x="46" y="36"/>
                    <a:pt x="46" y="36"/>
                    <a:pt x="46" y="36"/>
                  </a:cubicBezTo>
                  <a:cubicBezTo>
                    <a:pt x="54" y="36"/>
                    <a:pt x="54" y="36"/>
                    <a:pt x="54" y="36"/>
                  </a:cubicBezTo>
                  <a:cubicBezTo>
                    <a:pt x="54" y="5"/>
                    <a:pt x="54" y="5"/>
                    <a:pt x="54" y="5"/>
                  </a:cubicBezTo>
                  <a:cubicBezTo>
                    <a:pt x="58" y="5"/>
                    <a:pt x="62" y="5"/>
                    <a:pt x="65" y="5"/>
                  </a:cubicBezTo>
                  <a:cubicBezTo>
                    <a:pt x="65" y="36"/>
                    <a:pt x="65" y="36"/>
                    <a:pt x="65" y="36"/>
                  </a:cubicBezTo>
                  <a:cubicBezTo>
                    <a:pt x="71" y="36"/>
                    <a:pt x="71" y="36"/>
                    <a:pt x="71" y="36"/>
                  </a:cubicBezTo>
                  <a:cubicBezTo>
                    <a:pt x="71" y="5"/>
                    <a:pt x="71" y="5"/>
                    <a:pt x="71" y="5"/>
                  </a:cubicBezTo>
                  <a:cubicBezTo>
                    <a:pt x="82" y="5"/>
                    <a:pt x="82" y="5"/>
                    <a:pt x="82" y="5"/>
                  </a:cubicBezTo>
                  <a:cubicBezTo>
                    <a:pt x="82" y="0"/>
                    <a:pt x="82" y="0"/>
                    <a:pt x="82" y="0"/>
                  </a:cubicBezTo>
                  <a:lnTo>
                    <a:pt x="49" y="0"/>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9" name="Freeform 35">
              <a:extLst>
                <a:ext uri="{FF2B5EF4-FFF2-40B4-BE49-F238E27FC236}">
                  <a16:creationId xmlns:a16="http://schemas.microsoft.com/office/drawing/2014/main" id="{7DA7CF91-B7EA-408B-BD5D-39A54663163B}"/>
                </a:ext>
              </a:extLst>
            </p:cNvPr>
            <p:cNvSpPr>
              <a:spLocks noEditPoints="1"/>
            </p:cNvSpPr>
            <p:nvPr/>
          </p:nvSpPr>
          <p:spPr bwMode="black">
            <a:xfrm>
              <a:off x="2874" y="2148"/>
              <a:ext cx="125" cy="85"/>
            </a:xfrm>
            <a:custGeom>
              <a:avLst/>
              <a:gdLst>
                <a:gd name="T0" fmla="*/ 468 w 51"/>
                <a:gd name="T1" fmla="*/ 196 h 36"/>
                <a:gd name="T2" fmla="*/ 468 w 51"/>
                <a:gd name="T3" fmla="*/ 196 h 36"/>
                <a:gd name="T4" fmla="*/ 468 w 51"/>
                <a:gd name="T5" fmla="*/ 66 h 36"/>
                <a:gd name="T6" fmla="*/ 547 w 51"/>
                <a:gd name="T7" fmla="*/ 66 h 36"/>
                <a:gd name="T8" fmla="*/ 650 w 51"/>
                <a:gd name="T9" fmla="*/ 135 h 36"/>
                <a:gd name="T10" fmla="*/ 547 w 51"/>
                <a:gd name="T11" fmla="*/ 196 h 36"/>
                <a:gd name="T12" fmla="*/ 468 w 51"/>
                <a:gd name="T13" fmla="*/ 196 h 36"/>
                <a:gd name="T14" fmla="*/ 691 w 51"/>
                <a:gd name="T15" fmla="*/ 241 h 36"/>
                <a:gd name="T16" fmla="*/ 738 w 51"/>
                <a:gd name="T17" fmla="*/ 135 h 36"/>
                <a:gd name="T18" fmla="*/ 691 w 51"/>
                <a:gd name="T19" fmla="*/ 40 h 36"/>
                <a:gd name="T20" fmla="*/ 529 w 51"/>
                <a:gd name="T21" fmla="*/ 0 h 36"/>
                <a:gd name="T22" fmla="*/ 385 w 51"/>
                <a:gd name="T23" fmla="*/ 0 h 36"/>
                <a:gd name="T24" fmla="*/ 385 w 51"/>
                <a:gd name="T25" fmla="*/ 196 h 36"/>
                <a:gd name="T26" fmla="*/ 385 w 51"/>
                <a:gd name="T27" fmla="*/ 196 h 36"/>
                <a:gd name="T28" fmla="*/ 385 w 51"/>
                <a:gd name="T29" fmla="*/ 406 h 36"/>
                <a:gd name="T30" fmla="*/ 103 w 51"/>
                <a:gd name="T31" fmla="*/ 406 h 36"/>
                <a:gd name="T32" fmla="*/ 103 w 51"/>
                <a:gd name="T33" fmla="*/ 279 h 36"/>
                <a:gd name="T34" fmla="*/ 265 w 51"/>
                <a:gd name="T35" fmla="*/ 279 h 36"/>
                <a:gd name="T36" fmla="*/ 265 w 51"/>
                <a:gd name="T37" fmla="*/ 196 h 36"/>
                <a:gd name="T38" fmla="*/ 103 w 51"/>
                <a:gd name="T39" fmla="*/ 196 h 36"/>
                <a:gd name="T40" fmla="*/ 103 w 51"/>
                <a:gd name="T41" fmla="*/ 66 h 36"/>
                <a:gd name="T42" fmla="*/ 294 w 51"/>
                <a:gd name="T43" fmla="*/ 66 h 36"/>
                <a:gd name="T44" fmla="*/ 294 w 51"/>
                <a:gd name="T45" fmla="*/ 0 h 36"/>
                <a:gd name="T46" fmla="*/ 0 w 51"/>
                <a:gd name="T47" fmla="*/ 0 h 36"/>
                <a:gd name="T48" fmla="*/ 0 w 51"/>
                <a:gd name="T49" fmla="*/ 475 h 36"/>
                <a:gd name="T50" fmla="*/ 468 w 51"/>
                <a:gd name="T51" fmla="*/ 475 h 36"/>
                <a:gd name="T52" fmla="*/ 468 w 51"/>
                <a:gd name="T53" fmla="*/ 279 h 36"/>
                <a:gd name="T54" fmla="*/ 517 w 51"/>
                <a:gd name="T55" fmla="*/ 279 h 36"/>
                <a:gd name="T56" fmla="*/ 650 w 51"/>
                <a:gd name="T57" fmla="*/ 475 h 36"/>
                <a:gd name="T58" fmla="*/ 750 w 51"/>
                <a:gd name="T59" fmla="*/ 475 h 36"/>
                <a:gd name="T60" fmla="*/ 618 w 51"/>
                <a:gd name="T61" fmla="*/ 262 h 36"/>
                <a:gd name="T62" fmla="*/ 691 w 51"/>
                <a:gd name="T63" fmla="*/ 241 h 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1" h="36">
                  <a:moveTo>
                    <a:pt x="32" y="15"/>
                  </a:moveTo>
                  <a:cubicBezTo>
                    <a:pt x="32" y="15"/>
                    <a:pt x="32" y="15"/>
                    <a:pt x="32" y="15"/>
                  </a:cubicBezTo>
                  <a:cubicBezTo>
                    <a:pt x="32" y="5"/>
                    <a:pt x="32" y="5"/>
                    <a:pt x="32" y="5"/>
                  </a:cubicBezTo>
                  <a:cubicBezTo>
                    <a:pt x="37" y="5"/>
                    <a:pt x="37" y="5"/>
                    <a:pt x="37" y="5"/>
                  </a:cubicBezTo>
                  <a:cubicBezTo>
                    <a:pt x="42" y="5"/>
                    <a:pt x="44" y="7"/>
                    <a:pt x="44" y="10"/>
                  </a:cubicBezTo>
                  <a:cubicBezTo>
                    <a:pt x="44" y="14"/>
                    <a:pt x="42" y="15"/>
                    <a:pt x="37" y="15"/>
                  </a:cubicBezTo>
                  <a:lnTo>
                    <a:pt x="32" y="15"/>
                  </a:lnTo>
                  <a:close/>
                  <a:moveTo>
                    <a:pt x="47" y="18"/>
                  </a:moveTo>
                  <a:cubicBezTo>
                    <a:pt x="49" y="16"/>
                    <a:pt x="50" y="14"/>
                    <a:pt x="50" y="10"/>
                  </a:cubicBezTo>
                  <a:cubicBezTo>
                    <a:pt x="50" y="7"/>
                    <a:pt x="49" y="4"/>
                    <a:pt x="47" y="3"/>
                  </a:cubicBezTo>
                  <a:cubicBezTo>
                    <a:pt x="44" y="1"/>
                    <a:pt x="41" y="0"/>
                    <a:pt x="36" y="0"/>
                  </a:cubicBezTo>
                  <a:cubicBezTo>
                    <a:pt x="26" y="0"/>
                    <a:pt x="26" y="0"/>
                    <a:pt x="26" y="0"/>
                  </a:cubicBezTo>
                  <a:cubicBezTo>
                    <a:pt x="26" y="15"/>
                    <a:pt x="26" y="15"/>
                    <a:pt x="26" y="15"/>
                  </a:cubicBezTo>
                  <a:cubicBezTo>
                    <a:pt x="26" y="15"/>
                    <a:pt x="26" y="15"/>
                    <a:pt x="26" y="15"/>
                  </a:cubicBezTo>
                  <a:cubicBezTo>
                    <a:pt x="26" y="31"/>
                    <a:pt x="26" y="31"/>
                    <a:pt x="26" y="31"/>
                  </a:cubicBezTo>
                  <a:cubicBezTo>
                    <a:pt x="7" y="31"/>
                    <a:pt x="7" y="31"/>
                    <a:pt x="7" y="31"/>
                  </a:cubicBezTo>
                  <a:cubicBezTo>
                    <a:pt x="7" y="21"/>
                    <a:pt x="7" y="21"/>
                    <a:pt x="7" y="21"/>
                  </a:cubicBezTo>
                  <a:cubicBezTo>
                    <a:pt x="18" y="21"/>
                    <a:pt x="18" y="21"/>
                    <a:pt x="18" y="21"/>
                  </a:cubicBezTo>
                  <a:cubicBezTo>
                    <a:pt x="18" y="15"/>
                    <a:pt x="18" y="15"/>
                    <a:pt x="18" y="15"/>
                  </a:cubicBezTo>
                  <a:cubicBezTo>
                    <a:pt x="7" y="15"/>
                    <a:pt x="7" y="15"/>
                    <a:pt x="7" y="15"/>
                  </a:cubicBezTo>
                  <a:cubicBezTo>
                    <a:pt x="7" y="5"/>
                    <a:pt x="7" y="5"/>
                    <a:pt x="7" y="5"/>
                  </a:cubicBezTo>
                  <a:cubicBezTo>
                    <a:pt x="8" y="5"/>
                    <a:pt x="20" y="5"/>
                    <a:pt x="20" y="5"/>
                  </a:cubicBezTo>
                  <a:cubicBezTo>
                    <a:pt x="20" y="0"/>
                    <a:pt x="20" y="0"/>
                    <a:pt x="20" y="0"/>
                  </a:cubicBezTo>
                  <a:cubicBezTo>
                    <a:pt x="17" y="0"/>
                    <a:pt x="0" y="0"/>
                    <a:pt x="0" y="0"/>
                  </a:cubicBezTo>
                  <a:cubicBezTo>
                    <a:pt x="0" y="36"/>
                    <a:pt x="0" y="36"/>
                    <a:pt x="0" y="36"/>
                  </a:cubicBezTo>
                  <a:cubicBezTo>
                    <a:pt x="32" y="36"/>
                    <a:pt x="32" y="36"/>
                    <a:pt x="32" y="36"/>
                  </a:cubicBezTo>
                  <a:cubicBezTo>
                    <a:pt x="32" y="21"/>
                    <a:pt x="32" y="21"/>
                    <a:pt x="32" y="21"/>
                  </a:cubicBezTo>
                  <a:cubicBezTo>
                    <a:pt x="35" y="21"/>
                    <a:pt x="35" y="21"/>
                    <a:pt x="35" y="21"/>
                  </a:cubicBezTo>
                  <a:cubicBezTo>
                    <a:pt x="38" y="25"/>
                    <a:pt x="44" y="36"/>
                    <a:pt x="44" y="36"/>
                  </a:cubicBezTo>
                  <a:cubicBezTo>
                    <a:pt x="51" y="36"/>
                    <a:pt x="51" y="36"/>
                    <a:pt x="51" y="36"/>
                  </a:cubicBezTo>
                  <a:cubicBezTo>
                    <a:pt x="42" y="20"/>
                    <a:pt x="42" y="20"/>
                    <a:pt x="42" y="20"/>
                  </a:cubicBezTo>
                  <a:cubicBezTo>
                    <a:pt x="44" y="20"/>
                    <a:pt x="45" y="19"/>
                    <a:pt x="47" y="18"/>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60" name="Freeform 36">
              <a:extLst>
                <a:ext uri="{FF2B5EF4-FFF2-40B4-BE49-F238E27FC236}">
                  <a16:creationId xmlns:a16="http://schemas.microsoft.com/office/drawing/2014/main" id="{29B758F2-6A96-4255-A001-0929C4A860A6}"/>
                </a:ext>
              </a:extLst>
            </p:cNvPr>
            <p:cNvSpPr>
              <a:spLocks noEditPoints="1"/>
            </p:cNvSpPr>
            <p:nvPr/>
          </p:nvSpPr>
          <p:spPr bwMode="black">
            <a:xfrm>
              <a:off x="2642" y="2148"/>
              <a:ext cx="121" cy="85"/>
            </a:xfrm>
            <a:custGeom>
              <a:avLst/>
              <a:gdLst>
                <a:gd name="T0" fmla="*/ 427 w 51"/>
                <a:gd name="T1" fmla="*/ 196 h 36"/>
                <a:gd name="T2" fmla="*/ 427 w 51"/>
                <a:gd name="T3" fmla="*/ 196 h 36"/>
                <a:gd name="T4" fmla="*/ 427 w 51"/>
                <a:gd name="T5" fmla="*/ 66 h 36"/>
                <a:gd name="T6" fmla="*/ 496 w 51"/>
                <a:gd name="T7" fmla="*/ 66 h 36"/>
                <a:gd name="T8" fmla="*/ 574 w 51"/>
                <a:gd name="T9" fmla="*/ 135 h 36"/>
                <a:gd name="T10" fmla="*/ 496 w 51"/>
                <a:gd name="T11" fmla="*/ 196 h 36"/>
                <a:gd name="T12" fmla="*/ 427 w 51"/>
                <a:gd name="T13" fmla="*/ 196 h 36"/>
                <a:gd name="T14" fmla="*/ 614 w 51"/>
                <a:gd name="T15" fmla="*/ 241 h 36"/>
                <a:gd name="T16" fmla="*/ 669 w 51"/>
                <a:gd name="T17" fmla="*/ 135 h 36"/>
                <a:gd name="T18" fmla="*/ 614 w 51"/>
                <a:gd name="T19" fmla="*/ 40 h 36"/>
                <a:gd name="T20" fmla="*/ 479 w 51"/>
                <a:gd name="T21" fmla="*/ 0 h 36"/>
                <a:gd name="T22" fmla="*/ 332 w 51"/>
                <a:gd name="T23" fmla="*/ 0 h 36"/>
                <a:gd name="T24" fmla="*/ 332 w 51"/>
                <a:gd name="T25" fmla="*/ 196 h 36"/>
                <a:gd name="T26" fmla="*/ 332 w 51"/>
                <a:gd name="T27" fmla="*/ 196 h 36"/>
                <a:gd name="T28" fmla="*/ 332 w 51"/>
                <a:gd name="T29" fmla="*/ 406 h 36"/>
                <a:gd name="T30" fmla="*/ 78 w 51"/>
                <a:gd name="T31" fmla="*/ 406 h 36"/>
                <a:gd name="T32" fmla="*/ 78 w 51"/>
                <a:gd name="T33" fmla="*/ 279 h 36"/>
                <a:gd name="T34" fmla="*/ 225 w 51"/>
                <a:gd name="T35" fmla="*/ 279 h 36"/>
                <a:gd name="T36" fmla="*/ 225 w 51"/>
                <a:gd name="T37" fmla="*/ 196 h 36"/>
                <a:gd name="T38" fmla="*/ 78 w 51"/>
                <a:gd name="T39" fmla="*/ 196 h 36"/>
                <a:gd name="T40" fmla="*/ 78 w 51"/>
                <a:gd name="T41" fmla="*/ 66 h 36"/>
                <a:gd name="T42" fmla="*/ 266 w 51"/>
                <a:gd name="T43" fmla="*/ 66 h 36"/>
                <a:gd name="T44" fmla="*/ 266 w 51"/>
                <a:gd name="T45" fmla="*/ 0 h 36"/>
                <a:gd name="T46" fmla="*/ 0 w 51"/>
                <a:gd name="T47" fmla="*/ 0 h 36"/>
                <a:gd name="T48" fmla="*/ 0 w 51"/>
                <a:gd name="T49" fmla="*/ 475 h 36"/>
                <a:gd name="T50" fmla="*/ 427 w 51"/>
                <a:gd name="T51" fmla="*/ 475 h 36"/>
                <a:gd name="T52" fmla="*/ 427 w 51"/>
                <a:gd name="T53" fmla="*/ 279 h 36"/>
                <a:gd name="T54" fmla="*/ 467 w 51"/>
                <a:gd name="T55" fmla="*/ 279 h 36"/>
                <a:gd name="T56" fmla="*/ 586 w 51"/>
                <a:gd name="T57" fmla="*/ 475 h 36"/>
                <a:gd name="T58" fmla="*/ 681 w 51"/>
                <a:gd name="T59" fmla="*/ 475 h 36"/>
                <a:gd name="T60" fmla="*/ 546 w 51"/>
                <a:gd name="T61" fmla="*/ 262 h 36"/>
                <a:gd name="T62" fmla="*/ 614 w 51"/>
                <a:gd name="T63" fmla="*/ 241 h 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1" h="36">
                  <a:moveTo>
                    <a:pt x="32" y="15"/>
                  </a:moveTo>
                  <a:cubicBezTo>
                    <a:pt x="32" y="15"/>
                    <a:pt x="32" y="15"/>
                    <a:pt x="32" y="15"/>
                  </a:cubicBezTo>
                  <a:cubicBezTo>
                    <a:pt x="32" y="5"/>
                    <a:pt x="32" y="5"/>
                    <a:pt x="32" y="5"/>
                  </a:cubicBezTo>
                  <a:cubicBezTo>
                    <a:pt x="37" y="5"/>
                    <a:pt x="37" y="5"/>
                    <a:pt x="37" y="5"/>
                  </a:cubicBezTo>
                  <a:cubicBezTo>
                    <a:pt x="42" y="5"/>
                    <a:pt x="43" y="7"/>
                    <a:pt x="43" y="10"/>
                  </a:cubicBezTo>
                  <a:cubicBezTo>
                    <a:pt x="43" y="14"/>
                    <a:pt x="42" y="15"/>
                    <a:pt x="37" y="15"/>
                  </a:cubicBezTo>
                  <a:lnTo>
                    <a:pt x="32" y="15"/>
                  </a:lnTo>
                  <a:close/>
                  <a:moveTo>
                    <a:pt x="46" y="18"/>
                  </a:moveTo>
                  <a:cubicBezTo>
                    <a:pt x="48" y="16"/>
                    <a:pt x="50" y="14"/>
                    <a:pt x="50" y="10"/>
                  </a:cubicBezTo>
                  <a:cubicBezTo>
                    <a:pt x="50" y="7"/>
                    <a:pt x="48" y="4"/>
                    <a:pt x="46" y="3"/>
                  </a:cubicBezTo>
                  <a:cubicBezTo>
                    <a:pt x="44" y="1"/>
                    <a:pt x="41" y="0"/>
                    <a:pt x="36" y="0"/>
                  </a:cubicBezTo>
                  <a:cubicBezTo>
                    <a:pt x="25" y="0"/>
                    <a:pt x="25" y="0"/>
                    <a:pt x="25" y="0"/>
                  </a:cubicBezTo>
                  <a:cubicBezTo>
                    <a:pt x="25" y="15"/>
                    <a:pt x="25" y="15"/>
                    <a:pt x="25" y="15"/>
                  </a:cubicBezTo>
                  <a:cubicBezTo>
                    <a:pt x="25" y="15"/>
                    <a:pt x="25" y="15"/>
                    <a:pt x="25" y="15"/>
                  </a:cubicBezTo>
                  <a:cubicBezTo>
                    <a:pt x="25" y="31"/>
                    <a:pt x="25" y="31"/>
                    <a:pt x="25" y="31"/>
                  </a:cubicBezTo>
                  <a:cubicBezTo>
                    <a:pt x="6" y="31"/>
                    <a:pt x="6" y="31"/>
                    <a:pt x="6" y="31"/>
                  </a:cubicBezTo>
                  <a:cubicBezTo>
                    <a:pt x="6" y="21"/>
                    <a:pt x="6" y="21"/>
                    <a:pt x="6" y="21"/>
                  </a:cubicBezTo>
                  <a:cubicBezTo>
                    <a:pt x="17" y="21"/>
                    <a:pt x="17" y="21"/>
                    <a:pt x="17" y="21"/>
                  </a:cubicBezTo>
                  <a:cubicBezTo>
                    <a:pt x="17" y="15"/>
                    <a:pt x="17" y="15"/>
                    <a:pt x="17" y="15"/>
                  </a:cubicBezTo>
                  <a:cubicBezTo>
                    <a:pt x="6" y="15"/>
                    <a:pt x="6" y="15"/>
                    <a:pt x="6" y="15"/>
                  </a:cubicBezTo>
                  <a:cubicBezTo>
                    <a:pt x="6" y="5"/>
                    <a:pt x="6" y="5"/>
                    <a:pt x="6" y="5"/>
                  </a:cubicBezTo>
                  <a:cubicBezTo>
                    <a:pt x="8" y="5"/>
                    <a:pt x="20" y="5"/>
                    <a:pt x="20" y="5"/>
                  </a:cubicBezTo>
                  <a:cubicBezTo>
                    <a:pt x="20" y="0"/>
                    <a:pt x="20" y="0"/>
                    <a:pt x="20" y="0"/>
                  </a:cubicBezTo>
                  <a:cubicBezTo>
                    <a:pt x="16" y="0"/>
                    <a:pt x="0" y="0"/>
                    <a:pt x="0" y="0"/>
                  </a:cubicBezTo>
                  <a:cubicBezTo>
                    <a:pt x="0" y="36"/>
                    <a:pt x="0" y="36"/>
                    <a:pt x="0" y="36"/>
                  </a:cubicBezTo>
                  <a:cubicBezTo>
                    <a:pt x="32" y="36"/>
                    <a:pt x="32" y="36"/>
                    <a:pt x="32" y="36"/>
                  </a:cubicBezTo>
                  <a:cubicBezTo>
                    <a:pt x="32" y="21"/>
                    <a:pt x="32" y="21"/>
                    <a:pt x="32" y="21"/>
                  </a:cubicBezTo>
                  <a:cubicBezTo>
                    <a:pt x="35" y="21"/>
                    <a:pt x="35" y="21"/>
                    <a:pt x="35" y="21"/>
                  </a:cubicBezTo>
                  <a:cubicBezTo>
                    <a:pt x="38" y="25"/>
                    <a:pt x="44" y="36"/>
                    <a:pt x="44" y="36"/>
                  </a:cubicBezTo>
                  <a:cubicBezTo>
                    <a:pt x="51" y="36"/>
                    <a:pt x="51" y="36"/>
                    <a:pt x="51" y="36"/>
                  </a:cubicBezTo>
                  <a:cubicBezTo>
                    <a:pt x="41" y="20"/>
                    <a:pt x="41" y="20"/>
                    <a:pt x="41" y="20"/>
                  </a:cubicBezTo>
                  <a:cubicBezTo>
                    <a:pt x="43" y="20"/>
                    <a:pt x="45" y="19"/>
                    <a:pt x="46" y="18"/>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61" name="Freeform 37">
              <a:extLst>
                <a:ext uri="{FF2B5EF4-FFF2-40B4-BE49-F238E27FC236}">
                  <a16:creationId xmlns:a16="http://schemas.microsoft.com/office/drawing/2014/main" id="{5BBA0462-3A9A-4996-AB33-4D2021D67636}"/>
                </a:ext>
              </a:extLst>
            </p:cNvPr>
            <p:cNvSpPr>
              <a:spLocks noEditPoints="1"/>
            </p:cNvSpPr>
            <p:nvPr/>
          </p:nvSpPr>
          <p:spPr bwMode="black">
            <a:xfrm>
              <a:off x="2807" y="2148"/>
              <a:ext cx="59" cy="85"/>
            </a:xfrm>
            <a:custGeom>
              <a:avLst/>
              <a:gdLst>
                <a:gd name="T0" fmla="*/ 156 w 25"/>
                <a:gd name="T1" fmla="*/ 213 h 36"/>
                <a:gd name="T2" fmla="*/ 94 w 25"/>
                <a:gd name="T3" fmla="*/ 213 h 36"/>
                <a:gd name="T4" fmla="*/ 94 w 25"/>
                <a:gd name="T5" fmla="*/ 66 h 36"/>
                <a:gd name="T6" fmla="*/ 156 w 25"/>
                <a:gd name="T7" fmla="*/ 66 h 36"/>
                <a:gd name="T8" fmla="*/ 234 w 25"/>
                <a:gd name="T9" fmla="*/ 144 h 36"/>
                <a:gd name="T10" fmla="*/ 156 w 25"/>
                <a:gd name="T11" fmla="*/ 213 h 36"/>
                <a:gd name="T12" fmla="*/ 278 w 25"/>
                <a:gd name="T13" fmla="*/ 40 h 36"/>
                <a:gd name="T14" fmla="*/ 144 w 25"/>
                <a:gd name="T15" fmla="*/ 0 h 36"/>
                <a:gd name="T16" fmla="*/ 0 w 25"/>
                <a:gd name="T17" fmla="*/ 0 h 36"/>
                <a:gd name="T18" fmla="*/ 0 w 25"/>
                <a:gd name="T19" fmla="*/ 279 h 36"/>
                <a:gd name="T20" fmla="*/ 0 w 25"/>
                <a:gd name="T21" fmla="*/ 475 h 36"/>
                <a:gd name="T22" fmla="*/ 94 w 25"/>
                <a:gd name="T23" fmla="*/ 475 h 36"/>
                <a:gd name="T24" fmla="*/ 94 w 25"/>
                <a:gd name="T25" fmla="*/ 279 h 36"/>
                <a:gd name="T26" fmla="*/ 144 w 25"/>
                <a:gd name="T27" fmla="*/ 279 h 36"/>
                <a:gd name="T28" fmla="*/ 278 w 25"/>
                <a:gd name="T29" fmla="*/ 241 h 36"/>
                <a:gd name="T30" fmla="*/ 328 w 25"/>
                <a:gd name="T31" fmla="*/ 144 h 36"/>
                <a:gd name="T32" fmla="*/ 278 w 25"/>
                <a:gd name="T33" fmla="*/ 40 h 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 h="36">
                  <a:moveTo>
                    <a:pt x="12" y="16"/>
                  </a:moveTo>
                  <a:cubicBezTo>
                    <a:pt x="7" y="16"/>
                    <a:pt x="7" y="16"/>
                    <a:pt x="7" y="16"/>
                  </a:cubicBezTo>
                  <a:cubicBezTo>
                    <a:pt x="7" y="5"/>
                    <a:pt x="7" y="5"/>
                    <a:pt x="7" y="5"/>
                  </a:cubicBezTo>
                  <a:cubicBezTo>
                    <a:pt x="12" y="5"/>
                    <a:pt x="12" y="5"/>
                    <a:pt x="12" y="5"/>
                  </a:cubicBezTo>
                  <a:cubicBezTo>
                    <a:pt x="17" y="5"/>
                    <a:pt x="18" y="7"/>
                    <a:pt x="18" y="11"/>
                  </a:cubicBezTo>
                  <a:cubicBezTo>
                    <a:pt x="18" y="14"/>
                    <a:pt x="16" y="16"/>
                    <a:pt x="12" y="16"/>
                  </a:cubicBezTo>
                  <a:close/>
                  <a:moveTo>
                    <a:pt x="21" y="3"/>
                  </a:moveTo>
                  <a:cubicBezTo>
                    <a:pt x="19" y="1"/>
                    <a:pt x="16" y="0"/>
                    <a:pt x="11" y="0"/>
                  </a:cubicBezTo>
                  <a:cubicBezTo>
                    <a:pt x="0" y="0"/>
                    <a:pt x="0" y="0"/>
                    <a:pt x="0" y="0"/>
                  </a:cubicBezTo>
                  <a:cubicBezTo>
                    <a:pt x="0" y="21"/>
                    <a:pt x="0" y="21"/>
                    <a:pt x="0" y="21"/>
                  </a:cubicBezTo>
                  <a:cubicBezTo>
                    <a:pt x="0" y="36"/>
                    <a:pt x="0" y="36"/>
                    <a:pt x="0" y="36"/>
                  </a:cubicBezTo>
                  <a:cubicBezTo>
                    <a:pt x="7" y="36"/>
                    <a:pt x="7" y="36"/>
                    <a:pt x="7" y="36"/>
                  </a:cubicBezTo>
                  <a:cubicBezTo>
                    <a:pt x="7" y="21"/>
                    <a:pt x="7" y="21"/>
                    <a:pt x="7" y="21"/>
                  </a:cubicBezTo>
                  <a:cubicBezTo>
                    <a:pt x="11" y="21"/>
                    <a:pt x="11" y="21"/>
                    <a:pt x="11" y="21"/>
                  </a:cubicBezTo>
                  <a:cubicBezTo>
                    <a:pt x="16" y="21"/>
                    <a:pt x="19" y="20"/>
                    <a:pt x="21" y="18"/>
                  </a:cubicBezTo>
                  <a:cubicBezTo>
                    <a:pt x="23" y="17"/>
                    <a:pt x="25" y="14"/>
                    <a:pt x="25" y="11"/>
                  </a:cubicBezTo>
                  <a:cubicBezTo>
                    <a:pt x="25" y="7"/>
                    <a:pt x="23" y="4"/>
                    <a:pt x="21" y="3"/>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62" name="Freeform 38">
              <a:extLst>
                <a:ext uri="{FF2B5EF4-FFF2-40B4-BE49-F238E27FC236}">
                  <a16:creationId xmlns:a16="http://schemas.microsoft.com/office/drawing/2014/main" id="{F8A96554-2533-488A-A791-726C811518CE}"/>
                </a:ext>
              </a:extLst>
            </p:cNvPr>
            <p:cNvSpPr>
              <a:spLocks/>
            </p:cNvSpPr>
            <p:nvPr/>
          </p:nvSpPr>
          <p:spPr bwMode="black">
            <a:xfrm>
              <a:off x="2578" y="2147"/>
              <a:ext cx="56" cy="86"/>
            </a:xfrm>
            <a:custGeom>
              <a:avLst/>
              <a:gdLst>
                <a:gd name="T0" fmla="*/ 202 w 23"/>
                <a:gd name="T1" fmla="*/ 200 h 37"/>
                <a:gd name="T2" fmla="*/ 90 w 23"/>
                <a:gd name="T3" fmla="*/ 123 h 37"/>
                <a:gd name="T4" fmla="*/ 190 w 23"/>
                <a:gd name="T5" fmla="*/ 65 h 37"/>
                <a:gd name="T6" fmla="*/ 302 w 23"/>
                <a:gd name="T7" fmla="*/ 86 h 37"/>
                <a:gd name="T8" fmla="*/ 302 w 23"/>
                <a:gd name="T9" fmla="*/ 28 h 37"/>
                <a:gd name="T10" fmla="*/ 190 w 23"/>
                <a:gd name="T11" fmla="*/ 0 h 37"/>
                <a:gd name="T12" fmla="*/ 0 w 23"/>
                <a:gd name="T13" fmla="*/ 139 h 37"/>
                <a:gd name="T14" fmla="*/ 141 w 23"/>
                <a:gd name="T15" fmla="*/ 265 h 37"/>
                <a:gd name="T16" fmla="*/ 243 w 23"/>
                <a:gd name="T17" fmla="*/ 339 h 37"/>
                <a:gd name="T18" fmla="*/ 141 w 23"/>
                <a:gd name="T19" fmla="*/ 400 h 37"/>
                <a:gd name="T20" fmla="*/ 0 w 23"/>
                <a:gd name="T21" fmla="*/ 379 h 37"/>
                <a:gd name="T22" fmla="*/ 0 w 23"/>
                <a:gd name="T23" fmla="*/ 437 h 37"/>
                <a:gd name="T24" fmla="*/ 131 w 23"/>
                <a:gd name="T25" fmla="*/ 465 h 37"/>
                <a:gd name="T26" fmla="*/ 331 w 23"/>
                <a:gd name="T27" fmla="*/ 339 h 37"/>
                <a:gd name="T28" fmla="*/ 202 w 23"/>
                <a:gd name="T29" fmla="*/ 20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 h="37">
                  <a:moveTo>
                    <a:pt x="14" y="16"/>
                  </a:moveTo>
                  <a:cubicBezTo>
                    <a:pt x="9" y="14"/>
                    <a:pt x="6" y="13"/>
                    <a:pt x="6" y="10"/>
                  </a:cubicBezTo>
                  <a:cubicBezTo>
                    <a:pt x="6" y="8"/>
                    <a:pt x="9" y="5"/>
                    <a:pt x="13" y="5"/>
                  </a:cubicBezTo>
                  <a:cubicBezTo>
                    <a:pt x="16" y="5"/>
                    <a:pt x="19" y="6"/>
                    <a:pt x="21" y="7"/>
                  </a:cubicBezTo>
                  <a:cubicBezTo>
                    <a:pt x="21" y="2"/>
                    <a:pt x="21" y="2"/>
                    <a:pt x="21" y="2"/>
                  </a:cubicBezTo>
                  <a:cubicBezTo>
                    <a:pt x="19" y="1"/>
                    <a:pt x="16" y="0"/>
                    <a:pt x="13" y="0"/>
                  </a:cubicBezTo>
                  <a:cubicBezTo>
                    <a:pt x="5" y="0"/>
                    <a:pt x="0" y="5"/>
                    <a:pt x="0" y="11"/>
                  </a:cubicBezTo>
                  <a:cubicBezTo>
                    <a:pt x="0" y="16"/>
                    <a:pt x="4" y="19"/>
                    <a:pt x="10" y="21"/>
                  </a:cubicBezTo>
                  <a:cubicBezTo>
                    <a:pt x="15" y="23"/>
                    <a:pt x="17" y="24"/>
                    <a:pt x="17" y="27"/>
                  </a:cubicBezTo>
                  <a:cubicBezTo>
                    <a:pt x="17" y="30"/>
                    <a:pt x="14" y="32"/>
                    <a:pt x="10" y="32"/>
                  </a:cubicBezTo>
                  <a:cubicBezTo>
                    <a:pt x="6" y="32"/>
                    <a:pt x="2" y="31"/>
                    <a:pt x="0" y="30"/>
                  </a:cubicBezTo>
                  <a:cubicBezTo>
                    <a:pt x="0" y="35"/>
                    <a:pt x="0" y="35"/>
                    <a:pt x="0" y="35"/>
                  </a:cubicBezTo>
                  <a:cubicBezTo>
                    <a:pt x="2" y="37"/>
                    <a:pt x="6" y="37"/>
                    <a:pt x="9" y="37"/>
                  </a:cubicBezTo>
                  <a:cubicBezTo>
                    <a:pt x="19" y="37"/>
                    <a:pt x="23" y="32"/>
                    <a:pt x="23" y="27"/>
                  </a:cubicBezTo>
                  <a:cubicBezTo>
                    <a:pt x="23" y="21"/>
                    <a:pt x="20" y="18"/>
                    <a:pt x="14" y="16"/>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63" name="Freeform 39">
              <a:extLst>
                <a:ext uri="{FF2B5EF4-FFF2-40B4-BE49-F238E27FC236}">
                  <a16:creationId xmlns:a16="http://schemas.microsoft.com/office/drawing/2014/main" id="{1DC39835-F98F-447A-9309-03DABDCD0BA7}"/>
                </a:ext>
              </a:extLst>
            </p:cNvPr>
            <p:cNvSpPr>
              <a:spLocks noEditPoints="1"/>
            </p:cNvSpPr>
            <p:nvPr/>
          </p:nvSpPr>
          <p:spPr bwMode="black">
            <a:xfrm>
              <a:off x="3518" y="2200"/>
              <a:ext cx="36" cy="36"/>
            </a:xfrm>
            <a:custGeom>
              <a:avLst/>
              <a:gdLst>
                <a:gd name="T0" fmla="*/ 82 w 15"/>
                <a:gd name="T1" fmla="*/ 98 h 15"/>
                <a:gd name="T2" fmla="*/ 82 w 15"/>
                <a:gd name="T3" fmla="*/ 70 h 15"/>
                <a:gd name="T4" fmla="*/ 110 w 15"/>
                <a:gd name="T5" fmla="*/ 70 h 15"/>
                <a:gd name="T6" fmla="*/ 139 w 15"/>
                <a:gd name="T7" fmla="*/ 82 h 15"/>
                <a:gd name="T8" fmla="*/ 110 w 15"/>
                <a:gd name="T9" fmla="*/ 98 h 15"/>
                <a:gd name="T10" fmla="*/ 82 w 15"/>
                <a:gd name="T11" fmla="*/ 98 h 15"/>
                <a:gd name="T12" fmla="*/ 82 w 15"/>
                <a:gd name="T13" fmla="*/ 110 h 15"/>
                <a:gd name="T14" fmla="*/ 110 w 15"/>
                <a:gd name="T15" fmla="*/ 110 h 15"/>
                <a:gd name="T16" fmla="*/ 139 w 15"/>
                <a:gd name="T17" fmla="*/ 168 h 15"/>
                <a:gd name="T18" fmla="*/ 149 w 15"/>
                <a:gd name="T19" fmla="*/ 168 h 15"/>
                <a:gd name="T20" fmla="*/ 127 w 15"/>
                <a:gd name="T21" fmla="*/ 110 h 15"/>
                <a:gd name="T22" fmla="*/ 149 w 15"/>
                <a:gd name="T23" fmla="*/ 82 h 15"/>
                <a:gd name="T24" fmla="*/ 110 w 15"/>
                <a:gd name="T25" fmla="*/ 58 h 15"/>
                <a:gd name="T26" fmla="*/ 70 w 15"/>
                <a:gd name="T27" fmla="*/ 58 h 15"/>
                <a:gd name="T28" fmla="*/ 70 w 15"/>
                <a:gd name="T29" fmla="*/ 168 h 15"/>
                <a:gd name="T30" fmla="*/ 82 w 15"/>
                <a:gd name="T31" fmla="*/ 168 h 15"/>
                <a:gd name="T32" fmla="*/ 82 w 15"/>
                <a:gd name="T33" fmla="*/ 110 h 15"/>
                <a:gd name="T34" fmla="*/ 110 w 15"/>
                <a:gd name="T35" fmla="*/ 206 h 15"/>
                <a:gd name="T36" fmla="*/ 206 w 15"/>
                <a:gd name="T37" fmla="*/ 110 h 15"/>
                <a:gd name="T38" fmla="*/ 110 w 15"/>
                <a:gd name="T39" fmla="*/ 0 h 15"/>
                <a:gd name="T40" fmla="*/ 0 w 15"/>
                <a:gd name="T41" fmla="*/ 110 h 15"/>
                <a:gd name="T42" fmla="*/ 110 w 15"/>
                <a:gd name="T43" fmla="*/ 206 h 15"/>
                <a:gd name="T44" fmla="*/ 29 w 15"/>
                <a:gd name="T45" fmla="*/ 110 h 15"/>
                <a:gd name="T46" fmla="*/ 110 w 15"/>
                <a:gd name="T47" fmla="*/ 29 h 15"/>
                <a:gd name="T48" fmla="*/ 197 w 15"/>
                <a:gd name="T49" fmla="*/ 110 h 15"/>
                <a:gd name="T50" fmla="*/ 110 w 15"/>
                <a:gd name="T51" fmla="*/ 197 h 15"/>
                <a:gd name="T52" fmla="*/ 29 w 15"/>
                <a:gd name="T53" fmla="*/ 110 h 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5" h="15">
                  <a:moveTo>
                    <a:pt x="6" y="7"/>
                  </a:moveTo>
                  <a:cubicBezTo>
                    <a:pt x="6" y="5"/>
                    <a:pt x="6" y="5"/>
                    <a:pt x="6" y="5"/>
                  </a:cubicBezTo>
                  <a:cubicBezTo>
                    <a:pt x="8" y="5"/>
                    <a:pt x="8" y="5"/>
                    <a:pt x="8" y="5"/>
                  </a:cubicBezTo>
                  <a:cubicBezTo>
                    <a:pt x="9" y="5"/>
                    <a:pt x="10" y="5"/>
                    <a:pt x="10" y="6"/>
                  </a:cubicBezTo>
                  <a:cubicBezTo>
                    <a:pt x="10" y="7"/>
                    <a:pt x="9" y="7"/>
                    <a:pt x="8" y="7"/>
                  </a:cubicBezTo>
                  <a:lnTo>
                    <a:pt x="6" y="7"/>
                  </a:lnTo>
                  <a:close/>
                  <a:moveTo>
                    <a:pt x="6" y="8"/>
                  </a:moveTo>
                  <a:cubicBezTo>
                    <a:pt x="8" y="8"/>
                    <a:pt x="8" y="8"/>
                    <a:pt x="8" y="8"/>
                  </a:cubicBezTo>
                  <a:cubicBezTo>
                    <a:pt x="10" y="12"/>
                    <a:pt x="10" y="12"/>
                    <a:pt x="10" y="12"/>
                  </a:cubicBezTo>
                  <a:cubicBezTo>
                    <a:pt x="11" y="12"/>
                    <a:pt x="11" y="12"/>
                    <a:pt x="11" y="12"/>
                  </a:cubicBezTo>
                  <a:cubicBezTo>
                    <a:pt x="9" y="8"/>
                    <a:pt x="9" y="8"/>
                    <a:pt x="9" y="8"/>
                  </a:cubicBezTo>
                  <a:cubicBezTo>
                    <a:pt x="10" y="8"/>
                    <a:pt x="11" y="7"/>
                    <a:pt x="11" y="6"/>
                  </a:cubicBezTo>
                  <a:cubicBezTo>
                    <a:pt x="11" y="4"/>
                    <a:pt x="10" y="4"/>
                    <a:pt x="8" y="4"/>
                  </a:cubicBezTo>
                  <a:cubicBezTo>
                    <a:pt x="5" y="4"/>
                    <a:pt x="5" y="4"/>
                    <a:pt x="5" y="4"/>
                  </a:cubicBezTo>
                  <a:cubicBezTo>
                    <a:pt x="5" y="12"/>
                    <a:pt x="5" y="12"/>
                    <a:pt x="5" y="12"/>
                  </a:cubicBezTo>
                  <a:cubicBezTo>
                    <a:pt x="6" y="12"/>
                    <a:pt x="6" y="12"/>
                    <a:pt x="6" y="12"/>
                  </a:cubicBezTo>
                  <a:lnTo>
                    <a:pt x="6" y="8"/>
                  </a:lnTo>
                  <a:close/>
                  <a:moveTo>
                    <a:pt x="8" y="15"/>
                  </a:moveTo>
                  <a:cubicBezTo>
                    <a:pt x="12" y="15"/>
                    <a:pt x="15" y="12"/>
                    <a:pt x="15" y="8"/>
                  </a:cubicBezTo>
                  <a:cubicBezTo>
                    <a:pt x="15" y="4"/>
                    <a:pt x="12" y="0"/>
                    <a:pt x="8" y="0"/>
                  </a:cubicBezTo>
                  <a:cubicBezTo>
                    <a:pt x="4" y="0"/>
                    <a:pt x="0" y="4"/>
                    <a:pt x="0" y="8"/>
                  </a:cubicBezTo>
                  <a:cubicBezTo>
                    <a:pt x="0" y="12"/>
                    <a:pt x="4" y="15"/>
                    <a:pt x="8" y="15"/>
                  </a:cubicBezTo>
                  <a:close/>
                  <a:moveTo>
                    <a:pt x="2" y="8"/>
                  </a:moveTo>
                  <a:cubicBezTo>
                    <a:pt x="2" y="4"/>
                    <a:pt x="4" y="2"/>
                    <a:pt x="8" y="2"/>
                  </a:cubicBezTo>
                  <a:cubicBezTo>
                    <a:pt x="11" y="2"/>
                    <a:pt x="14" y="4"/>
                    <a:pt x="14" y="8"/>
                  </a:cubicBezTo>
                  <a:cubicBezTo>
                    <a:pt x="14" y="11"/>
                    <a:pt x="11" y="14"/>
                    <a:pt x="8" y="14"/>
                  </a:cubicBezTo>
                  <a:cubicBezTo>
                    <a:pt x="4" y="14"/>
                    <a:pt x="2" y="11"/>
                    <a:pt x="2" y="8"/>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grpSp>
      <p:sp>
        <p:nvSpPr>
          <p:cNvPr id="1470470" name="Rectangle 6">
            <a:extLst>
              <a:ext uri="{FF2B5EF4-FFF2-40B4-BE49-F238E27FC236}">
                <a16:creationId xmlns:a16="http://schemas.microsoft.com/office/drawing/2014/main" id="{6F1C438F-DF00-4EB2-9686-71965C83E6EE}"/>
              </a:ext>
            </a:extLst>
          </p:cNvPr>
          <p:cNvSpPr>
            <a:spLocks noGrp="1" noChangeArrowheads="1"/>
          </p:cNvSpPr>
          <p:nvPr>
            <p:ph type="body" idx="1"/>
          </p:nvPr>
        </p:nvSpPr>
        <p:spPr bwMode="gray">
          <a:xfrm>
            <a:off x="607484" y="5511801"/>
            <a:ext cx="1005840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70471" name="Rectangle 7">
            <a:extLst>
              <a:ext uri="{FF2B5EF4-FFF2-40B4-BE49-F238E27FC236}">
                <a16:creationId xmlns:a16="http://schemas.microsoft.com/office/drawing/2014/main" id="{F51B942D-7367-4B0A-AEC0-4F89F1B7F37E}"/>
              </a:ext>
            </a:extLst>
          </p:cNvPr>
          <p:cNvSpPr>
            <a:spLocks noGrp="1" noChangeArrowheads="1"/>
          </p:cNvSpPr>
          <p:nvPr>
            <p:ph type="title"/>
          </p:nvPr>
        </p:nvSpPr>
        <p:spPr bwMode="gray">
          <a:xfrm>
            <a:off x="607484" y="4858083"/>
            <a:ext cx="10058400"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32" name="Line 46">
            <a:extLst>
              <a:ext uri="{FF2B5EF4-FFF2-40B4-BE49-F238E27FC236}">
                <a16:creationId xmlns:a16="http://schemas.microsoft.com/office/drawing/2014/main" id="{244485C5-220B-4DEE-89AC-17B42459FFB2}"/>
              </a:ext>
            </a:extLst>
          </p:cNvPr>
          <p:cNvSpPr>
            <a:spLocks noChangeShapeType="1"/>
          </p:cNvSpPr>
          <p:nvPr userDrawn="1"/>
        </p:nvSpPr>
        <p:spPr bwMode="gray">
          <a:xfrm>
            <a:off x="0" y="4124325"/>
            <a:ext cx="1219200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Tree>
    <p:extLst>
      <p:ext uri="{BB962C8B-B14F-4D97-AF65-F5344CB8AC3E}">
        <p14:creationId xmlns:p14="http://schemas.microsoft.com/office/powerpoint/2010/main" val="295590691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470471"/>
                                        </p:tgtEl>
                                        <p:attrNameLst>
                                          <p:attrName>style.visibility</p:attrName>
                                        </p:attrNameLst>
                                      </p:cBhvr>
                                      <p:to>
                                        <p:strVal val="visible"/>
                                      </p:to>
                                    </p:set>
                                    <p:animEffect transition="in" filter="fade">
                                      <p:cBhvr>
                                        <p:cTn id="7" dur="500"/>
                                        <p:tgtEl>
                                          <p:spTgt spid="147047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470470">
                                            <p:txEl>
                                              <p:pRg st="0" end="0"/>
                                            </p:txEl>
                                          </p:spTgt>
                                        </p:tgtEl>
                                        <p:attrNameLst>
                                          <p:attrName>style.visibility</p:attrName>
                                        </p:attrNameLst>
                                      </p:cBhvr>
                                      <p:to>
                                        <p:strVal val="visible"/>
                                      </p:to>
                                    </p:set>
                                    <p:animEffect transition="in" filter="fade">
                                      <p:cBhvr>
                                        <p:cTn id="10" dur="500"/>
                                        <p:tgtEl>
                                          <p:spTgt spid="147047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0470">
                                            <p:txEl>
                                              <p:pRg st="1" end="1"/>
                                            </p:txEl>
                                          </p:spTgt>
                                        </p:tgtEl>
                                        <p:attrNameLst>
                                          <p:attrName>style.visibility</p:attrName>
                                        </p:attrNameLst>
                                      </p:cBhvr>
                                      <p:to>
                                        <p:strVal val="visible"/>
                                      </p:to>
                                    </p:set>
                                    <p:animEffect transition="in" filter="fade">
                                      <p:cBhvr>
                                        <p:cTn id="13" dur="500"/>
                                        <p:tgtEl>
                                          <p:spTgt spid="1470470">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0470">
                                            <p:txEl>
                                              <p:pRg st="2" end="2"/>
                                            </p:txEl>
                                          </p:spTgt>
                                        </p:tgtEl>
                                        <p:attrNameLst>
                                          <p:attrName>style.visibility</p:attrName>
                                        </p:attrNameLst>
                                      </p:cBhvr>
                                      <p:to>
                                        <p:strVal val="visible"/>
                                      </p:to>
                                    </p:set>
                                    <p:animEffect transition="in" filter="fade">
                                      <p:cBhvr>
                                        <p:cTn id="16" dur="500"/>
                                        <p:tgtEl>
                                          <p:spTgt spid="1470470">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0470">
                                            <p:txEl>
                                              <p:pRg st="3" end="3"/>
                                            </p:txEl>
                                          </p:spTgt>
                                        </p:tgtEl>
                                        <p:attrNameLst>
                                          <p:attrName>style.visibility</p:attrName>
                                        </p:attrNameLst>
                                      </p:cBhvr>
                                      <p:to>
                                        <p:strVal val="visible"/>
                                      </p:to>
                                    </p:set>
                                    <p:animEffect transition="in" filter="fade">
                                      <p:cBhvr>
                                        <p:cTn id="19" dur="500"/>
                                        <p:tgtEl>
                                          <p:spTgt spid="1470470">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0470">
                                            <p:txEl>
                                              <p:pRg st="4" end="4"/>
                                            </p:txEl>
                                          </p:spTgt>
                                        </p:tgtEl>
                                        <p:attrNameLst>
                                          <p:attrName>style.visibility</p:attrName>
                                        </p:attrNameLst>
                                      </p:cBhvr>
                                      <p:to>
                                        <p:strVal val="visible"/>
                                      </p:to>
                                    </p:set>
                                    <p:animEffect transition="in" filter="fade">
                                      <p:cBhvr>
                                        <p:cTn id="22" dur="500"/>
                                        <p:tgtEl>
                                          <p:spTgt spid="14704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0470" grpId="0" build="p">
        <p:tmplLst>
          <p:tmpl lvl="1">
            <p:tnLst>
              <p:par>
                <p:cTn presetID="10" presetClass="entr" presetSubtype="0" fill="hold" nodeType="withEffect">
                  <p:stCondLst>
                    <p:cond delay="500"/>
                  </p:stCondLst>
                  <p:childTnLst>
                    <p:set>
                      <p:cBhvr>
                        <p:cTn dur="1" fill="hold">
                          <p:stCondLst>
                            <p:cond delay="0"/>
                          </p:stCondLst>
                        </p:cTn>
                        <p:tgtEl>
                          <p:spTgt spid="1470470"/>
                        </p:tgtEl>
                        <p:attrNameLst>
                          <p:attrName>style.visibility</p:attrName>
                        </p:attrNameLst>
                      </p:cBhvr>
                      <p:to>
                        <p:strVal val="visible"/>
                      </p:to>
                    </p:set>
                    <p:animEffect transition="in" filter="fade">
                      <p:cBhvr>
                        <p:cTn dur="500"/>
                        <p:tgtEl>
                          <p:spTgt spid="1470470"/>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470470"/>
                        </p:tgtEl>
                        <p:attrNameLst>
                          <p:attrName>style.visibility</p:attrName>
                        </p:attrNameLst>
                      </p:cBhvr>
                      <p:to>
                        <p:strVal val="visible"/>
                      </p:to>
                    </p:set>
                    <p:animEffect transition="in" filter="fade">
                      <p:cBhvr>
                        <p:cTn dur="500"/>
                        <p:tgtEl>
                          <p:spTgt spid="1470470"/>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470470"/>
                        </p:tgtEl>
                        <p:attrNameLst>
                          <p:attrName>style.visibility</p:attrName>
                        </p:attrNameLst>
                      </p:cBhvr>
                      <p:to>
                        <p:strVal val="visible"/>
                      </p:to>
                    </p:set>
                    <p:animEffect transition="in" filter="fade">
                      <p:cBhvr>
                        <p:cTn dur="500"/>
                        <p:tgtEl>
                          <p:spTgt spid="1470470"/>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470470"/>
                        </p:tgtEl>
                        <p:attrNameLst>
                          <p:attrName>style.visibility</p:attrName>
                        </p:attrNameLst>
                      </p:cBhvr>
                      <p:to>
                        <p:strVal val="visible"/>
                      </p:to>
                    </p:set>
                    <p:animEffect transition="in" filter="fade">
                      <p:cBhvr>
                        <p:cTn dur="500"/>
                        <p:tgtEl>
                          <p:spTgt spid="1470470"/>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470470"/>
                        </p:tgtEl>
                        <p:attrNameLst>
                          <p:attrName>style.visibility</p:attrName>
                        </p:attrNameLst>
                      </p:cBhvr>
                      <p:to>
                        <p:strVal val="visible"/>
                      </p:to>
                    </p:set>
                    <p:animEffect transition="in" filter="fade">
                      <p:cBhvr>
                        <p:cTn dur="500"/>
                        <p:tgtEl>
                          <p:spTgt spid="1470470"/>
                        </p:tgtEl>
                      </p:cBhvr>
                    </p:animEffect>
                  </p:childTnLst>
                </p:cTn>
              </p:par>
            </p:tnLst>
          </p:tmpl>
        </p:tmplLst>
      </p:bldP>
      <p:bldP spid="1470471" grpId="0"/>
    </p:bldLst>
  </p:timing>
  <p:txStyles>
    <p:titleStyle>
      <a:lvl1pPr algn="l" rtl="0" eaLnBrk="0" fontAlgn="base" hangingPunct="0">
        <a:lnSpc>
          <a:spcPct val="90000"/>
        </a:lnSpc>
        <a:spcBef>
          <a:spcPct val="30000"/>
        </a:spcBef>
        <a:spcAft>
          <a:spcPct val="0"/>
        </a:spcAft>
        <a:defRPr sz="3400" b="1">
          <a:solidFill>
            <a:schemeClr val="bg1"/>
          </a:solidFill>
          <a:latin typeface="+mj-lt"/>
          <a:ea typeface="MS PGothic" panose="020B0600070205080204" pitchFamily="34" charset="-128"/>
          <a:cs typeface="+mj-cs"/>
        </a:defRPr>
      </a:lvl1pPr>
      <a:lvl2pPr algn="l" rtl="0" eaLnBrk="0" fontAlgn="base" hangingPunct="0">
        <a:lnSpc>
          <a:spcPct val="90000"/>
        </a:lnSpc>
        <a:spcBef>
          <a:spcPct val="30000"/>
        </a:spcBef>
        <a:spcAft>
          <a:spcPct val="0"/>
        </a:spcAft>
        <a:defRPr sz="3400" b="1">
          <a:solidFill>
            <a:schemeClr val="bg1"/>
          </a:solidFill>
          <a:latin typeface="Arial Narrow" charset="0"/>
          <a:ea typeface="MS PGothic" panose="020B0600070205080204" pitchFamily="34" charset="-128"/>
          <a:cs typeface="Arial" charset="0"/>
        </a:defRPr>
      </a:lvl2pPr>
      <a:lvl3pPr algn="l" rtl="0" eaLnBrk="0" fontAlgn="base" hangingPunct="0">
        <a:lnSpc>
          <a:spcPct val="90000"/>
        </a:lnSpc>
        <a:spcBef>
          <a:spcPct val="30000"/>
        </a:spcBef>
        <a:spcAft>
          <a:spcPct val="0"/>
        </a:spcAft>
        <a:defRPr sz="3400" b="1">
          <a:solidFill>
            <a:schemeClr val="bg1"/>
          </a:solidFill>
          <a:latin typeface="Arial Narrow" charset="0"/>
          <a:ea typeface="MS PGothic" panose="020B0600070205080204" pitchFamily="34" charset="-128"/>
          <a:cs typeface="Arial" charset="0"/>
        </a:defRPr>
      </a:lvl3pPr>
      <a:lvl4pPr algn="l" rtl="0" eaLnBrk="0" fontAlgn="base" hangingPunct="0">
        <a:lnSpc>
          <a:spcPct val="90000"/>
        </a:lnSpc>
        <a:spcBef>
          <a:spcPct val="30000"/>
        </a:spcBef>
        <a:spcAft>
          <a:spcPct val="0"/>
        </a:spcAft>
        <a:defRPr sz="3400" b="1">
          <a:solidFill>
            <a:schemeClr val="bg1"/>
          </a:solidFill>
          <a:latin typeface="Arial Narrow" charset="0"/>
          <a:ea typeface="MS PGothic" panose="020B0600070205080204" pitchFamily="34" charset="-128"/>
          <a:cs typeface="Arial" charset="0"/>
        </a:defRPr>
      </a:lvl4pPr>
      <a:lvl5pPr algn="l" rtl="0" eaLnBrk="0" fontAlgn="base" hangingPunct="0">
        <a:lnSpc>
          <a:spcPct val="90000"/>
        </a:lnSpc>
        <a:spcBef>
          <a:spcPct val="30000"/>
        </a:spcBef>
        <a:spcAft>
          <a:spcPct val="0"/>
        </a:spcAft>
        <a:defRPr sz="3400" b="1">
          <a:solidFill>
            <a:schemeClr val="bg1"/>
          </a:solidFill>
          <a:latin typeface="Arial Narrow" charset="0"/>
          <a:ea typeface="MS PGothic" panose="020B0600070205080204" pitchFamily="34" charset="-128"/>
          <a:cs typeface="Arial" charset="0"/>
        </a:defRPr>
      </a:lvl5pPr>
      <a:lvl6pPr marL="457200" algn="l" rtl="0" fontAlgn="base">
        <a:lnSpc>
          <a:spcPct val="90000"/>
        </a:lnSpc>
        <a:spcBef>
          <a:spcPct val="30000"/>
        </a:spcBef>
        <a:spcAft>
          <a:spcPct val="0"/>
        </a:spcAft>
        <a:defRPr sz="3400" b="1">
          <a:solidFill>
            <a:schemeClr val="bg1"/>
          </a:solidFill>
          <a:latin typeface="Arial Narrow" charset="0"/>
          <a:ea typeface="ＭＳ Ｐゴシック" charset="0"/>
          <a:cs typeface="Arial" charset="0"/>
        </a:defRPr>
      </a:lvl6pPr>
      <a:lvl7pPr marL="914400" algn="l" rtl="0" fontAlgn="base">
        <a:lnSpc>
          <a:spcPct val="90000"/>
        </a:lnSpc>
        <a:spcBef>
          <a:spcPct val="30000"/>
        </a:spcBef>
        <a:spcAft>
          <a:spcPct val="0"/>
        </a:spcAft>
        <a:defRPr sz="3400" b="1">
          <a:solidFill>
            <a:schemeClr val="bg1"/>
          </a:solidFill>
          <a:latin typeface="Arial Narrow" charset="0"/>
          <a:ea typeface="ＭＳ Ｐゴシック" charset="0"/>
          <a:cs typeface="Arial" charset="0"/>
        </a:defRPr>
      </a:lvl7pPr>
      <a:lvl8pPr marL="1371600" algn="l" rtl="0" fontAlgn="base">
        <a:lnSpc>
          <a:spcPct val="90000"/>
        </a:lnSpc>
        <a:spcBef>
          <a:spcPct val="30000"/>
        </a:spcBef>
        <a:spcAft>
          <a:spcPct val="0"/>
        </a:spcAft>
        <a:defRPr sz="3400" b="1">
          <a:solidFill>
            <a:schemeClr val="bg1"/>
          </a:solidFill>
          <a:latin typeface="Arial Narrow" charset="0"/>
          <a:ea typeface="ＭＳ Ｐゴシック" charset="0"/>
          <a:cs typeface="Arial" charset="0"/>
        </a:defRPr>
      </a:lvl8pPr>
      <a:lvl9pPr marL="1828800" algn="l" rtl="0" fontAlgn="base">
        <a:lnSpc>
          <a:spcPct val="90000"/>
        </a:lnSpc>
        <a:spcBef>
          <a:spcPct val="30000"/>
        </a:spcBef>
        <a:spcAft>
          <a:spcPct val="0"/>
        </a:spcAft>
        <a:defRPr sz="3400" b="1">
          <a:solidFill>
            <a:schemeClr val="bg1"/>
          </a:solidFill>
          <a:latin typeface="Arial Narrow" charset="0"/>
          <a:ea typeface="ＭＳ Ｐゴシック" charset="0"/>
          <a:cs typeface="Arial" charset="0"/>
        </a:defRPr>
      </a:lvl9pPr>
    </p:titleStyle>
    <p:bodyStyle>
      <a:lvl1pPr marL="285750" indent="-285750" algn="l" rtl="0" eaLnBrk="0" fontAlgn="base" hangingPunct="0">
        <a:lnSpc>
          <a:spcPct val="90000"/>
        </a:lnSpc>
        <a:spcBef>
          <a:spcPct val="0"/>
        </a:spcBef>
        <a:spcAft>
          <a:spcPct val="0"/>
        </a:spcAft>
        <a:buClr>
          <a:schemeClr val="tx2"/>
        </a:buClr>
        <a:buFont typeface="Wingdings" panose="05000000000000000000" pitchFamily="2" charset="2"/>
        <a:defRPr>
          <a:solidFill>
            <a:schemeClr val="bg1"/>
          </a:solidFill>
          <a:latin typeface="+mn-lt"/>
          <a:ea typeface="MS PGothic" panose="020B0600070205080204" pitchFamily="34" charset="-128"/>
          <a:cs typeface="+mn-cs"/>
        </a:defRPr>
      </a:lvl1pPr>
      <a:lvl2pPr marL="742950" indent="-285750" algn="l" rtl="0" eaLnBrk="0" fontAlgn="base" hangingPunct="0">
        <a:lnSpc>
          <a:spcPct val="90000"/>
        </a:lnSpc>
        <a:spcBef>
          <a:spcPct val="0"/>
        </a:spcBef>
        <a:spcAft>
          <a:spcPct val="0"/>
        </a:spcAft>
        <a:buClr>
          <a:schemeClr val="tx2"/>
        </a:buClr>
        <a:buFont typeface="Wingdings" panose="05000000000000000000" pitchFamily="2" charset="2"/>
        <a:defRPr>
          <a:solidFill>
            <a:schemeClr val="bg1"/>
          </a:solidFill>
          <a:latin typeface="+mn-lt"/>
          <a:ea typeface="Arial" charset="0"/>
          <a:cs typeface="+mn-cs"/>
        </a:defRPr>
      </a:lvl2pPr>
      <a:lvl3pPr marL="1143000" indent="-228600" algn="l" rtl="0" eaLnBrk="0" fontAlgn="base" hangingPunct="0">
        <a:lnSpc>
          <a:spcPct val="90000"/>
        </a:lnSpc>
        <a:spcBef>
          <a:spcPct val="0"/>
        </a:spcBef>
        <a:spcAft>
          <a:spcPct val="0"/>
        </a:spcAft>
        <a:buClr>
          <a:schemeClr val="tx2"/>
        </a:buClr>
        <a:buFont typeface="Wingdings" panose="05000000000000000000" pitchFamily="2" charset="2"/>
        <a:defRPr>
          <a:solidFill>
            <a:schemeClr val="bg1"/>
          </a:solidFill>
          <a:latin typeface="+mn-lt"/>
          <a:ea typeface="Arial" charset="0"/>
          <a:cs typeface="+mn-cs"/>
        </a:defRPr>
      </a:lvl3pPr>
      <a:lvl4pPr marL="1600200" indent="-228600" algn="l" rtl="0" eaLnBrk="0" fontAlgn="base" hangingPunct="0">
        <a:lnSpc>
          <a:spcPct val="90000"/>
        </a:lnSpc>
        <a:spcBef>
          <a:spcPct val="0"/>
        </a:spcBef>
        <a:spcAft>
          <a:spcPct val="0"/>
        </a:spcAft>
        <a:buClr>
          <a:schemeClr val="tx2"/>
        </a:buClr>
        <a:buFont typeface="Wingdings" panose="05000000000000000000" pitchFamily="2" charset="2"/>
        <a:defRPr>
          <a:solidFill>
            <a:schemeClr val="bg1"/>
          </a:solidFill>
          <a:latin typeface="+mn-lt"/>
          <a:ea typeface="Arial" charset="0"/>
          <a:cs typeface="+mn-cs"/>
        </a:defRPr>
      </a:lvl4pPr>
      <a:lvl5pPr marL="2057400" indent="-228600" algn="l" rtl="0" eaLnBrk="0" fontAlgn="base" hangingPunct="0">
        <a:lnSpc>
          <a:spcPct val="90000"/>
        </a:lnSpc>
        <a:spcBef>
          <a:spcPct val="0"/>
        </a:spcBef>
        <a:spcAft>
          <a:spcPct val="0"/>
        </a:spcAft>
        <a:buClr>
          <a:schemeClr val="tx2"/>
        </a:buClr>
        <a:buFont typeface="Wingdings" panose="05000000000000000000" pitchFamily="2" charset="2"/>
        <a:defRPr>
          <a:solidFill>
            <a:schemeClr val="bg1"/>
          </a:solidFill>
          <a:latin typeface="+mn-lt"/>
          <a:ea typeface="Arial" charset="0"/>
          <a:cs typeface="+mn-cs"/>
        </a:defRPr>
      </a:lvl5pPr>
      <a:lvl6pPr marL="2514600" indent="-228600" algn="l" rtl="0" fontAlgn="base">
        <a:lnSpc>
          <a:spcPct val="90000"/>
        </a:lnSpc>
        <a:spcBef>
          <a:spcPct val="0"/>
        </a:spcBef>
        <a:spcAft>
          <a:spcPct val="0"/>
        </a:spcAft>
        <a:buClr>
          <a:schemeClr val="tx2"/>
        </a:buClr>
        <a:buFont typeface="Wingdings" charset="0"/>
        <a:defRPr>
          <a:solidFill>
            <a:schemeClr val="bg1"/>
          </a:solidFill>
          <a:latin typeface="+mn-lt"/>
          <a:ea typeface="Arial" charset="0"/>
          <a:cs typeface="+mn-cs"/>
        </a:defRPr>
      </a:lvl6pPr>
      <a:lvl7pPr marL="2971800" indent="-228600" algn="l" rtl="0" fontAlgn="base">
        <a:lnSpc>
          <a:spcPct val="90000"/>
        </a:lnSpc>
        <a:spcBef>
          <a:spcPct val="0"/>
        </a:spcBef>
        <a:spcAft>
          <a:spcPct val="0"/>
        </a:spcAft>
        <a:buClr>
          <a:schemeClr val="tx2"/>
        </a:buClr>
        <a:buFont typeface="Wingdings" charset="0"/>
        <a:defRPr>
          <a:solidFill>
            <a:schemeClr val="bg1"/>
          </a:solidFill>
          <a:latin typeface="+mn-lt"/>
          <a:ea typeface="Arial" charset="0"/>
          <a:cs typeface="+mn-cs"/>
        </a:defRPr>
      </a:lvl7pPr>
      <a:lvl8pPr marL="3429000" indent="-228600" algn="l" rtl="0" fontAlgn="base">
        <a:lnSpc>
          <a:spcPct val="90000"/>
        </a:lnSpc>
        <a:spcBef>
          <a:spcPct val="0"/>
        </a:spcBef>
        <a:spcAft>
          <a:spcPct val="0"/>
        </a:spcAft>
        <a:buClr>
          <a:schemeClr val="tx2"/>
        </a:buClr>
        <a:buFont typeface="Wingdings" charset="0"/>
        <a:defRPr>
          <a:solidFill>
            <a:schemeClr val="bg1"/>
          </a:solidFill>
          <a:latin typeface="+mn-lt"/>
          <a:ea typeface="Arial" charset="0"/>
          <a:cs typeface="+mn-cs"/>
        </a:defRPr>
      </a:lvl8pPr>
      <a:lvl9pPr marL="3886200" indent="-228600" algn="l" rtl="0" fontAlgn="base">
        <a:lnSpc>
          <a:spcPct val="90000"/>
        </a:lnSpc>
        <a:spcBef>
          <a:spcPct val="0"/>
        </a:spcBef>
        <a:spcAft>
          <a:spcPct val="0"/>
        </a:spcAft>
        <a:buClr>
          <a:schemeClr val="tx2"/>
        </a:buClr>
        <a:buFont typeface="Wingdings" charset="0"/>
        <a:defRPr>
          <a:solidFill>
            <a:schemeClr val="bg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7061" y="157758"/>
            <a:ext cx="11596751" cy="797272"/>
          </a:xfrm>
          <a:prstGeom prst="rect">
            <a:avLst/>
          </a:prstGeom>
        </p:spPr>
        <p:txBody>
          <a:bodyPr vert="horz" lIns="86493" tIns="43247" rIns="86493" bIns="43247"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07059" y="1111895"/>
            <a:ext cx="11596751" cy="5268585"/>
          </a:xfrm>
          <a:prstGeom prst="rect">
            <a:avLst/>
          </a:prstGeom>
        </p:spPr>
        <p:txBody>
          <a:bodyPr vert="horz" lIns="86493" tIns="43247" rIns="86493" bIns="43247"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886668" y="6588484"/>
            <a:ext cx="4642261" cy="168175"/>
          </a:xfrm>
          <a:prstGeom prst="rect">
            <a:avLst/>
          </a:prstGeom>
        </p:spPr>
        <p:txBody>
          <a:bodyPr vert="horz" lIns="86493" tIns="43247" rIns="86493" bIns="43247"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49642" y="6588483"/>
            <a:ext cx="502217" cy="168176"/>
          </a:xfrm>
          <a:prstGeom prst="rect">
            <a:avLst/>
          </a:prstGeom>
        </p:spPr>
        <p:txBody>
          <a:bodyPr vert="horz" lIns="86493" tIns="43247" rIns="86493" bIns="43247" rtlCol="0" anchor="ctr"/>
          <a:lstStyle>
            <a:lvl1pPr algn="r">
              <a:defRPr sz="900">
                <a:solidFill>
                  <a:schemeClr val="bg1">
                    <a:lumMod val="50000"/>
                  </a:schemeClr>
                </a:solidFill>
              </a:defRPr>
            </a:lvl1pPr>
          </a:lstStyle>
          <a:p>
            <a:fld id="{6D22F896-40B5-4ADD-8801-0D06FADFA095}" type="slidenum">
              <a:rPr lang="en-US" smtClean="0"/>
              <a:pPr/>
              <a:t>‹#›</a:t>
            </a:fld>
            <a:endParaRPr lang="en-US" dirty="0"/>
          </a:p>
        </p:txBody>
      </p:sp>
      <p:sp>
        <p:nvSpPr>
          <p:cNvPr id="13" name="Rectangle 12"/>
          <p:cNvSpPr/>
          <p:nvPr/>
        </p:nvSpPr>
        <p:spPr>
          <a:xfrm>
            <a:off x="0" y="1"/>
            <a:ext cx="12192000" cy="64977"/>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0" name="Picture 9" descr="KPhor_307pc_4in_wide_300dpi.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76950" y="6507692"/>
            <a:ext cx="2626860" cy="221073"/>
          </a:xfrm>
          <a:prstGeom prst="rect">
            <a:avLst/>
          </a:prstGeom>
        </p:spPr>
      </p:pic>
    </p:spTree>
    <p:extLst>
      <p:ext uri="{BB962C8B-B14F-4D97-AF65-F5344CB8AC3E}">
        <p14:creationId xmlns:p14="http://schemas.microsoft.com/office/powerpoint/2010/main" val="424893022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6" r:id="rId9"/>
    <p:sldLayoutId id="2147483697" r:id="rId10"/>
    <p:sldLayoutId id="2147483698" r:id="rId11"/>
  </p:sldLayoutIdLst>
  <p:txStyles>
    <p:titleStyle>
      <a:lvl1pPr algn="l" defTabSz="432465" rtl="0" eaLnBrk="1" latinLnBrk="0" hangingPunct="1">
        <a:lnSpc>
          <a:spcPct val="80000"/>
        </a:lnSpc>
        <a:spcBef>
          <a:spcPct val="0"/>
        </a:spcBef>
        <a:buNone/>
        <a:defRPr sz="2800" b="1" kern="1200">
          <a:solidFill>
            <a:schemeClr val="accent4"/>
          </a:solidFill>
          <a:latin typeface="+mj-lt"/>
          <a:ea typeface="+mj-ea"/>
          <a:cs typeface="+mj-cs"/>
        </a:defRPr>
      </a:lvl1pPr>
    </p:titleStyle>
    <p:bodyStyle>
      <a:lvl1pPr marL="0" indent="0" algn="l" defTabSz="432465" rtl="0" eaLnBrk="1" latinLnBrk="0" hangingPunct="1">
        <a:spcBef>
          <a:spcPts val="378"/>
        </a:spcBef>
        <a:spcAft>
          <a:spcPts val="568"/>
        </a:spcAft>
        <a:buClr>
          <a:srgbClr val="78BE20"/>
        </a:buClr>
        <a:buSzPct val="90000"/>
        <a:buFont typeface="Wingdings" charset="2"/>
        <a:buNone/>
        <a:defRPr sz="2400" kern="1200">
          <a:solidFill>
            <a:schemeClr val="tx1"/>
          </a:solidFill>
          <a:latin typeface="+mn-lt"/>
          <a:ea typeface="+mn-ea"/>
          <a:cs typeface="+mn-cs"/>
        </a:defRPr>
      </a:lvl1pPr>
      <a:lvl2pPr marL="276297" indent="-168181" algn="l" defTabSz="432465" rtl="0" eaLnBrk="1" latinLnBrk="0" hangingPunct="1">
        <a:spcBef>
          <a:spcPts val="378"/>
        </a:spcBef>
        <a:spcAft>
          <a:spcPts val="568"/>
        </a:spcAft>
        <a:buClr>
          <a:schemeClr val="accent2">
            <a:lumMod val="60000"/>
            <a:lumOff val="40000"/>
          </a:schemeClr>
        </a:buClr>
        <a:buSzPct val="80000"/>
        <a:buFont typeface="Wingdings" charset="2"/>
        <a:buChar char="§"/>
        <a:defRPr sz="2200" kern="1200">
          <a:solidFill>
            <a:schemeClr val="tx1"/>
          </a:solidFill>
          <a:latin typeface="+mn-lt"/>
          <a:ea typeface="+mn-ea"/>
          <a:cs typeface="+mn-cs"/>
        </a:defRPr>
      </a:lvl2pPr>
      <a:lvl3pPr marL="540582" indent="-156168" algn="l" defTabSz="432465" rtl="0" eaLnBrk="1" latinLnBrk="0" hangingPunct="1">
        <a:spcBef>
          <a:spcPts val="378"/>
        </a:spcBef>
        <a:spcAft>
          <a:spcPts val="568"/>
        </a:spcAft>
        <a:buClr>
          <a:schemeClr val="accent2">
            <a:lumMod val="60000"/>
            <a:lumOff val="40000"/>
          </a:schemeClr>
        </a:buClr>
        <a:buSzPct val="80000"/>
        <a:buFont typeface="Wingdings" charset="2"/>
        <a:buChar char="§"/>
        <a:defRPr sz="2000" kern="1200">
          <a:solidFill>
            <a:schemeClr val="tx1"/>
          </a:solidFill>
          <a:latin typeface="+mn-lt"/>
          <a:ea typeface="+mn-ea"/>
          <a:cs typeface="+mn-cs"/>
        </a:defRPr>
      </a:lvl3pPr>
      <a:lvl4pPr marL="756815" indent="-156168" algn="l" defTabSz="432465" rtl="0" eaLnBrk="1" latinLnBrk="0" hangingPunct="1">
        <a:spcBef>
          <a:spcPts val="378"/>
        </a:spcBef>
        <a:spcAft>
          <a:spcPts val="568"/>
        </a:spcAft>
        <a:buClr>
          <a:schemeClr val="accent2">
            <a:lumMod val="60000"/>
            <a:lumOff val="40000"/>
          </a:schemeClr>
        </a:buClr>
        <a:buSzPct val="80000"/>
        <a:buFont typeface="Wingdings" charset="2"/>
        <a:buChar char="§"/>
        <a:defRPr sz="1800" kern="1200">
          <a:solidFill>
            <a:schemeClr val="tx1"/>
          </a:solidFill>
          <a:latin typeface="+mn-lt"/>
          <a:ea typeface="+mn-ea"/>
          <a:cs typeface="+mn-cs"/>
        </a:defRPr>
      </a:lvl4pPr>
      <a:lvl5pPr marL="973047" indent="-156168" algn="l" defTabSz="432465" rtl="0" eaLnBrk="1" latinLnBrk="0" hangingPunct="1">
        <a:spcBef>
          <a:spcPts val="378"/>
        </a:spcBef>
        <a:spcAft>
          <a:spcPts val="568"/>
        </a:spcAft>
        <a:buClr>
          <a:schemeClr val="accent2">
            <a:lumMod val="60000"/>
            <a:lumOff val="40000"/>
          </a:schemeClr>
        </a:buClr>
        <a:buSzPct val="80000"/>
        <a:buFont typeface="Wingdings" charset="2"/>
        <a:buChar char="§"/>
        <a:defRPr sz="1600" kern="1200">
          <a:solidFill>
            <a:schemeClr val="tx1"/>
          </a:solidFill>
          <a:latin typeface="+mn-lt"/>
          <a:ea typeface="+mn-ea"/>
          <a:cs typeface="+mn-cs"/>
        </a:defRPr>
      </a:lvl5pPr>
      <a:lvl6pPr marL="2378560" indent="-216233" algn="l" defTabSz="432465" rtl="0" eaLnBrk="1" latinLnBrk="0" hangingPunct="1">
        <a:spcBef>
          <a:spcPct val="20000"/>
        </a:spcBef>
        <a:buFont typeface="Arial"/>
        <a:buChar char="•"/>
        <a:defRPr sz="1900" kern="1200">
          <a:solidFill>
            <a:schemeClr val="tx1"/>
          </a:solidFill>
          <a:latin typeface="+mn-lt"/>
          <a:ea typeface="+mn-ea"/>
          <a:cs typeface="+mn-cs"/>
        </a:defRPr>
      </a:lvl6pPr>
      <a:lvl7pPr marL="2811026" indent="-216233" algn="l" defTabSz="432465" rtl="0" eaLnBrk="1" latinLnBrk="0" hangingPunct="1">
        <a:spcBef>
          <a:spcPct val="20000"/>
        </a:spcBef>
        <a:buFont typeface="Arial"/>
        <a:buChar char="•"/>
        <a:defRPr sz="1900" kern="1200">
          <a:solidFill>
            <a:schemeClr val="tx1"/>
          </a:solidFill>
          <a:latin typeface="+mn-lt"/>
          <a:ea typeface="+mn-ea"/>
          <a:cs typeface="+mn-cs"/>
        </a:defRPr>
      </a:lvl7pPr>
      <a:lvl8pPr marL="3243491" indent="-216233" algn="l" defTabSz="432465" rtl="0" eaLnBrk="1" latinLnBrk="0" hangingPunct="1">
        <a:spcBef>
          <a:spcPct val="20000"/>
        </a:spcBef>
        <a:buFont typeface="Arial"/>
        <a:buChar char="•"/>
        <a:defRPr sz="1900" kern="1200">
          <a:solidFill>
            <a:schemeClr val="tx1"/>
          </a:solidFill>
          <a:latin typeface="+mn-lt"/>
          <a:ea typeface="+mn-ea"/>
          <a:cs typeface="+mn-cs"/>
        </a:defRPr>
      </a:lvl8pPr>
      <a:lvl9pPr marL="3675957" indent="-216233" algn="l" defTabSz="432465" rtl="0" eaLnBrk="1" latinLnBrk="0" hangingPunct="1">
        <a:spcBef>
          <a:spcPct val="20000"/>
        </a:spcBef>
        <a:buFont typeface="Arial"/>
        <a:buChar char="•"/>
        <a:defRPr sz="1900" kern="1200">
          <a:solidFill>
            <a:schemeClr val="tx1"/>
          </a:solidFill>
          <a:latin typeface="+mn-lt"/>
          <a:ea typeface="+mn-ea"/>
          <a:cs typeface="+mn-cs"/>
        </a:defRPr>
      </a:lvl9pPr>
    </p:bodyStyle>
    <p:otherStyle>
      <a:defPPr>
        <a:defRPr lang="en-US"/>
      </a:defPPr>
      <a:lvl1pPr marL="0" algn="l" defTabSz="432465" rtl="0" eaLnBrk="1" latinLnBrk="0" hangingPunct="1">
        <a:defRPr sz="1700" kern="1200">
          <a:solidFill>
            <a:schemeClr val="tx1"/>
          </a:solidFill>
          <a:latin typeface="+mn-lt"/>
          <a:ea typeface="+mn-ea"/>
          <a:cs typeface="+mn-cs"/>
        </a:defRPr>
      </a:lvl1pPr>
      <a:lvl2pPr marL="432465" algn="l" defTabSz="432465" rtl="0" eaLnBrk="1" latinLnBrk="0" hangingPunct="1">
        <a:defRPr sz="1700" kern="1200">
          <a:solidFill>
            <a:schemeClr val="tx1"/>
          </a:solidFill>
          <a:latin typeface="+mn-lt"/>
          <a:ea typeface="+mn-ea"/>
          <a:cs typeface="+mn-cs"/>
        </a:defRPr>
      </a:lvl2pPr>
      <a:lvl3pPr marL="864931" algn="l" defTabSz="432465" rtl="0" eaLnBrk="1" latinLnBrk="0" hangingPunct="1">
        <a:defRPr sz="1700" kern="1200">
          <a:solidFill>
            <a:schemeClr val="tx1"/>
          </a:solidFill>
          <a:latin typeface="+mn-lt"/>
          <a:ea typeface="+mn-ea"/>
          <a:cs typeface="+mn-cs"/>
        </a:defRPr>
      </a:lvl3pPr>
      <a:lvl4pPr marL="1297396" algn="l" defTabSz="432465" rtl="0" eaLnBrk="1" latinLnBrk="0" hangingPunct="1">
        <a:defRPr sz="1700" kern="1200">
          <a:solidFill>
            <a:schemeClr val="tx1"/>
          </a:solidFill>
          <a:latin typeface="+mn-lt"/>
          <a:ea typeface="+mn-ea"/>
          <a:cs typeface="+mn-cs"/>
        </a:defRPr>
      </a:lvl4pPr>
      <a:lvl5pPr marL="1729862" algn="l" defTabSz="432465" rtl="0" eaLnBrk="1" latinLnBrk="0" hangingPunct="1">
        <a:defRPr sz="1700" kern="1200">
          <a:solidFill>
            <a:schemeClr val="tx1"/>
          </a:solidFill>
          <a:latin typeface="+mn-lt"/>
          <a:ea typeface="+mn-ea"/>
          <a:cs typeface="+mn-cs"/>
        </a:defRPr>
      </a:lvl5pPr>
      <a:lvl6pPr marL="2162327" algn="l" defTabSz="432465" rtl="0" eaLnBrk="1" latinLnBrk="0" hangingPunct="1">
        <a:defRPr sz="1700" kern="1200">
          <a:solidFill>
            <a:schemeClr val="tx1"/>
          </a:solidFill>
          <a:latin typeface="+mn-lt"/>
          <a:ea typeface="+mn-ea"/>
          <a:cs typeface="+mn-cs"/>
        </a:defRPr>
      </a:lvl6pPr>
      <a:lvl7pPr marL="2594793" algn="l" defTabSz="432465" rtl="0" eaLnBrk="1" latinLnBrk="0" hangingPunct="1">
        <a:defRPr sz="1700" kern="1200">
          <a:solidFill>
            <a:schemeClr val="tx1"/>
          </a:solidFill>
          <a:latin typeface="+mn-lt"/>
          <a:ea typeface="+mn-ea"/>
          <a:cs typeface="+mn-cs"/>
        </a:defRPr>
      </a:lvl7pPr>
      <a:lvl8pPr marL="3027258" algn="l" defTabSz="432465" rtl="0" eaLnBrk="1" latinLnBrk="0" hangingPunct="1">
        <a:defRPr sz="1700" kern="1200">
          <a:solidFill>
            <a:schemeClr val="tx1"/>
          </a:solidFill>
          <a:latin typeface="+mn-lt"/>
          <a:ea typeface="+mn-ea"/>
          <a:cs typeface="+mn-cs"/>
        </a:defRPr>
      </a:lvl8pPr>
      <a:lvl9pPr marL="3459724" algn="l" defTabSz="43246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scikit-learn.or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860C-2C22-4669-80B0-B16F9D4C8689}"/>
              </a:ext>
            </a:extLst>
          </p:cNvPr>
          <p:cNvSpPr>
            <a:spLocks noGrp="1"/>
          </p:cNvSpPr>
          <p:nvPr>
            <p:ph type="ctrTitle"/>
          </p:nvPr>
        </p:nvSpPr>
        <p:spPr>
          <a:xfrm>
            <a:off x="914400" y="3879850"/>
            <a:ext cx="10363200" cy="867410"/>
          </a:xfrm>
        </p:spPr>
        <p:txBody>
          <a:bodyPr>
            <a:normAutofit fontScale="90000"/>
          </a:bodyPr>
          <a:lstStyle/>
          <a:p>
            <a:r>
              <a:rPr lang="en-US" sz="4000" dirty="0"/>
              <a:t>Data Science Analytics for HMOs: How You Can, And Why You Should</a:t>
            </a:r>
          </a:p>
        </p:txBody>
      </p:sp>
      <p:sp>
        <p:nvSpPr>
          <p:cNvPr id="3" name="Subtitle 2">
            <a:extLst>
              <a:ext uri="{FF2B5EF4-FFF2-40B4-BE49-F238E27FC236}">
                <a16:creationId xmlns:a16="http://schemas.microsoft.com/office/drawing/2014/main" id="{6D0E493F-DB0D-44B4-B008-DD4BB8006490}"/>
              </a:ext>
            </a:extLst>
          </p:cNvPr>
          <p:cNvSpPr>
            <a:spLocks noGrp="1"/>
          </p:cNvSpPr>
          <p:nvPr>
            <p:ph type="subTitle" idx="1"/>
          </p:nvPr>
        </p:nvSpPr>
        <p:spPr>
          <a:xfrm>
            <a:off x="914400" y="4849495"/>
            <a:ext cx="10363200" cy="867410"/>
          </a:xfrm>
        </p:spPr>
        <p:txBody>
          <a:bodyPr>
            <a:normAutofit fontScale="92500" lnSpcReduction="10000"/>
          </a:bodyPr>
          <a:lstStyle/>
          <a:p>
            <a:pPr algn="r"/>
            <a:r>
              <a:rPr lang="en-US" dirty="0"/>
              <a:t>Roy </a:t>
            </a:r>
            <a:r>
              <a:rPr lang="en-US" dirty="0" err="1"/>
              <a:t>Pardee</a:t>
            </a:r>
            <a:endParaRPr lang="en-US" dirty="0"/>
          </a:p>
          <a:p>
            <a:pPr algn="r"/>
            <a:r>
              <a:rPr lang="en-US" dirty="0"/>
              <a:t>David Cronkite</a:t>
            </a:r>
          </a:p>
        </p:txBody>
      </p:sp>
    </p:spTree>
    <p:extLst>
      <p:ext uri="{BB962C8B-B14F-4D97-AF65-F5344CB8AC3E}">
        <p14:creationId xmlns:p14="http://schemas.microsoft.com/office/powerpoint/2010/main" val="3567590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59E56-4612-42D1-97B6-064E295A4F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BAD9AB-278F-423F-8D43-06FB773A84A3}"/>
              </a:ext>
            </a:extLst>
          </p:cNvPr>
          <p:cNvSpPr>
            <a:spLocks noGrp="1"/>
          </p:cNvSpPr>
          <p:nvPr>
            <p:ph idx="1"/>
          </p:nvPr>
        </p:nvSpPr>
        <p:spPr/>
        <p:txBody>
          <a:bodyPr/>
          <a:lstStyle/>
          <a:p>
            <a:endParaRPr lang="en-US" dirty="0"/>
          </a:p>
        </p:txBody>
      </p:sp>
      <p:grpSp>
        <p:nvGrpSpPr>
          <p:cNvPr id="4" name="Group 3">
            <a:extLst>
              <a:ext uri="{FF2B5EF4-FFF2-40B4-BE49-F238E27FC236}">
                <a16:creationId xmlns:a16="http://schemas.microsoft.com/office/drawing/2014/main" id="{130EDE03-B98B-4CC3-9A89-9B897D0870C8}"/>
              </a:ext>
            </a:extLst>
          </p:cNvPr>
          <p:cNvGrpSpPr/>
          <p:nvPr/>
        </p:nvGrpSpPr>
        <p:grpSpPr>
          <a:xfrm>
            <a:off x="4772935" y="1522977"/>
            <a:ext cx="2883567" cy="3418409"/>
            <a:chOff x="8470233" y="2310063"/>
            <a:chExt cx="2883567" cy="3418409"/>
          </a:xfrm>
        </p:grpSpPr>
        <p:sp>
          <p:nvSpPr>
            <p:cNvPr id="5" name="Rectangle 4">
              <a:extLst>
                <a:ext uri="{FF2B5EF4-FFF2-40B4-BE49-F238E27FC236}">
                  <a16:creationId xmlns:a16="http://schemas.microsoft.com/office/drawing/2014/main" id="{FF45D1E6-D65B-4577-B15F-DCAD65CD6736}"/>
                </a:ext>
              </a:extLst>
            </p:cNvPr>
            <p:cNvSpPr/>
            <p:nvPr/>
          </p:nvSpPr>
          <p:spPr>
            <a:xfrm>
              <a:off x="8470233" y="2310063"/>
              <a:ext cx="2045367" cy="1467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1C147A-3D15-4EBE-BAA1-2D58753997FC}"/>
                </a:ext>
              </a:extLst>
            </p:cNvPr>
            <p:cNvSpPr/>
            <p:nvPr/>
          </p:nvSpPr>
          <p:spPr>
            <a:xfrm>
              <a:off x="8470233" y="4453120"/>
              <a:ext cx="2045367" cy="106135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7B9468-6F05-4D51-A5AA-F0675BD91DD7}"/>
                </a:ext>
              </a:extLst>
            </p:cNvPr>
            <p:cNvSpPr/>
            <p:nvPr/>
          </p:nvSpPr>
          <p:spPr>
            <a:xfrm>
              <a:off x="8470233" y="3777915"/>
              <a:ext cx="2045367" cy="6752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08F6CB6-E557-410B-B682-AE9782A51D95}"/>
                </a:ext>
              </a:extLst>
            </p:cNvPr>
            <p:cNvSpPr/>
            <p:nvPr/>
          </p:nvSpPr>
          <p:spPr>
            <a:xfrm>
              <a:off x="10515600" y="2310063"/>
              <a:ext cx="838200" cy="1467852"/>
            </a:xfrm>
            <a:prstGeom prst="rect">
              <a:avLst/>
            </a:prstGeom>
            <a:solidFill>
              <a:srgbClr val="21B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7659DB-9252-406D-9F82-857B9D219372}"/>
                </a:ext>
              </a:extLst>
            </p:cNvPr>
            <p:cNvSpPr/>
            <p:nvPr/>
          </p:nvSpPr>
          <p:spPr>
            <a:xfrm>
              <a:off x="10515600" y="4453120"/>
              <a:ext cx="838200" cy="1061358"/>
            </a:xfrm>
            <a:prstGeom prst="rect">
              <a:avLst/>
            </a:prstGeom>
            <a:solidFill>
              <a:srgbClr val="80C9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B2AC0C-2F74-43FE-A8D2-1894BD601855}"/>
                </a:ext>
              </a:extLst>
            </p:cNvPr>
            <p:cNvSpPr/>
            <p:nvPr/>
          </p:nvSpPr>
          <p:spPr>
            <a:xfrm>
              <a:off x="10515600" y="3777915"/>
              <a:ext cx="838200" cy="675205"/>
            </a:xfrm>
            <a:prstGeom prst="rect">
              <a:avLst/>
            </a:prstGeom>
            <a:solidFill>
              <a:srgbClr val="098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336D8D3-AA08-460B-AA71-0792E590EB78}"/>
                </a:ext>
              </a:extLst>
            </p:cNvPr>
            <p:cNvSpPr txBox="1"/>
            <p:nvPr/>
          </p:nvSpPr>
          <p:spPr>
            <a:xfrm>
              <a:off x="8471737" y="4706800"/>
              <a:ext cx="2045367" cy="553998"/>
            </a:xfrm>
            <a:prstGeom prst="rect">
              <a:avLst/>
            </a:prstGeom>
            <a:noFill/>
          </p:spPr>
          <p:txBody>
            <a:bodyPr wrap="square" rtlCol="0">
              <a:spAutoFit/>
            </a:bodyPr>
            <a:lstStyle/>
            <a:p>
              <a:r>
                <a:rPr lang="en-US" sz="3000" dirty="0">
                  <a:latin typeface="Arial Rounded MT Bold" panose="020F0704030504030204" pitchFamily="34" charset="0"/>
                </a:rPr>
                <a:t>Validation</a:t>
              </a:r>
            </a:p>
          </p:txBody>
        </p:sp>
        <p:sp>
          <p:nvSpPr>
            <p:cNvPr id="12" name="TextBox 11">
              <a:extLst>
                <a:ext uri="{FF2B5EF4-FFF2-40B4-BE49-F238E27FC236}">
                  <a16:creationId xmlns:a16="http://schemas.microsoft.com/office/drawing/2014/main" id="{15E75921-62E7-4236-A132-9E7E2CF2A134}"/>
                </a:ext>
              </a:extLst>
            </p:cNvPr>
            <p:cNvSpPr txBox="1"/>
            <p:nvPr/>
          </p:nvSpPr>
          <p:spPr>
            <a:xfrm>
              <a:off x="9722030" y="2756287"/>
              <a:ext cx="1305762" cy="461665"/>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TRAIN</a:t>
              </a:r>
            </a:p>
          </p:txBody>
        </p:sp>
        <p:sp>
          <p:nvSpPr>
            <p:cNvPr id="13" name="TextBox 12">
              <a:extLst>
                <a:ext uri="{FF2B5EF4-FFF2-40B4-BE49-F238E27FC236}">
                  <a16:creationId xmlns:a16="http://schemas.microsoft.com/office/drawing/2014/main" id="{ABA01EAE-633B-42AE-B368-F8846DC6E8D5}"/>
                </a:ext>
              </a:extLst>
            </p:cNvPr>
            <p:cNvSpPr txBox="1"/>
            <p:nvPr/>
          </p:nvSpPr>
          <p:spPr>
            <a:xfrm>
              <a:off x="9880307" y="3903721"/>
              <a:ext cx="1102288" cy="461665"/>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TEST</a:t>
              </a:r>
            </a:p>
          </p:txBody>
        </p:sp>
        <p:sp>
          <p:nvSpPr>
            <p:cNvPr id="14" name="TextBox 13">
              <a:extLst>
                <a:ext uri="{FF2B5EF4-FFF2-40B4-BE49-F238E27FC236}">
                  <a16:creationId xmlns:a16="http://schemas.microsoft.com/office/drawing/2014/main" id="{9ECD0B32-E38E-496D-AA63-B341D3A2F81A}"/>
                </a:ext>
              </a:extLst>
            </p:cNvPr>
            <p:cNvSpPr txBox="1"/>
            <p:nvPr/>
          </p:nvSpPr>
          <p:spPr>
            <a:xfrm rot="5400000">
              <a:off x="9667999" y="4138770"/>
              <a:ext cx="2779294" cy="400110"/>
            </a:xfrm>
            <a:prstGeom prst="rect">
              <a:avLst/>
            </a:prstGeom>
            <a:noFill/>
          </p:spPr>
          <p:txBody>
            <a:bodyPr wrap="square" rtlCol="0">
              <a:spAutoFit/>
            </a:bodyPr>
            <a:lstStyle/>
            <a:p>
              <a:r>
                <a:rPr lang="en-US" sz="2000" b="1" dirty="0">
                  <a:solidFill>
                    <a:schemeClr val="accent6">
                      <a:lumMod val="75000"/>
                    </a:schemeClr>
                  </a:solidFill>
                  <a:latin typeface="Bookman Old Style" panose="02050604050505020204" pitchFamily="18" charset="0"/>
                </a:rPr>
                <a:t>HOSPITALIZED</a:t>
              </a:r>
            </a:p>
          </p:txBody>
        </p:sp>
        <p:sp>
          <p:nvSpPr>
            <p:cNvPr id="15" name="TextBox 14">
              <a:extLst>
                <a:ext uri="{FF2B5EF4-FFF2-40B4-BE49-F238E27FC236}">
                  <a16:creationId xmlns:a16="http://schemas.microsoft.com/office/drawing/2014/main" id="{33FCDA99-AF90-4056-9087-C5B4451BDF3E}"/>
                </a:ext>
              </a:extLst>
            </p:cNvPr>
            <p:cNvSpPr txBox="1"/>
            <p:nvPr/>
          </p:nvSpPr>
          <p:spPr>
            <a:xfrm>
              <a:off x="8471737" y="3399180"/>
              <a:ext cx="2837433" cy="553998"/>
            </a:xfrm>
            <a:prstGeom prst="rect">
              <a:avLst/>
            </a:prstGeom>
            <a:noFill/>
          </p:spPr>
          <p:txBody>
            <a:bodyPr wrap="square" rtlCol="0">
              <a:spAutoFit/>
            </a:bodyPr>
            <a:lstStyle/>
            <a:p>
              <a:r>
                <a:rPr lang="en-US" sz="3000" dirty="0">
                  <a:solidFill>
                    <a:schemeClr val="bg1"/>
                  </a:solidFill>
                  <a:latin typeface="Arial Rounded MT Bold" panose="020F0704030504030204" pitchFamily="34" charset="0"/>
                </a:rPr>
                <a:t>Development</a:t>
              </a:r>
            </a:p>
          </p:txBody>
        </p:sp>
      </p:grpSp>
    </p:spTree>
    <p:extLst>
      <p:ext uri="{BB962C8B-B14F-4D97-AF65-F5344CB8AC3E}">
        <p14:creationId xmlns:p14="http://schemas.microsoft.com/office/powerpoint/2010/main" val="2051280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9244-D430-4052-A3B0-7461370070B7}"/>
              </a:ext>
            </a:extLst>
          </p:cNvPr>
          <p:cNvSpPr>
            <a:spLocks noGrp="1"/>
          </p:cNvSpPr>
          <p:nvPr>
            <p:ph type="title"/>
          </p:nvPr>
        </p:nvSpPr>
        <p:spPr/>
        <p:txBody>
          <a:bodyPr/>
          <a:lstStyle/>
          <a:p>
            <a:r>
              <a:rPr lang="en-US" dirty="0"/>
              <a:t>We &lt;3 Python (Anaconda)</a:t>
            </a:r>
          </a:p>
        </p:txBody>
      </p:sp>
      <p:sp>
        <p:nvSpPr>
          <p:cNvPr id="3" name="Content Placeholder 2">
            <a:extLst>
              <a:ext uri="{FF2B5EF4-FFF2-40B4-BE49-F238E27FC236}">
                <a16:creationId xmlns:a16="http://schemas.microsoft.com/office/drawing/2014/main" id="{AD382358-1F9A-438F-8EEE-4583ABA15BCF}"/>
              </a:ext>
            </a:extLst>
          </p:cNvPr>
          <p:cNvSpPr>
            <a:spLocks noGrp="1"/>
          </p:cNvSpPr>
          <p:nvPr>
            <p:ph idx="1"/>
          </p:nvPr>
        </p:nvSpPr>
        <p:spPr/>
        <p:txBody>
          <a:bodyPr/>
          <a:lstStyle/>
          <a:p>
            <a:r>
              <a:rPr lang="en-US" dirty="0"/>
              <a:t>Open-Source Software Can Be A Harsh Mistress</a:t>
            </a:r>
          </a:p>
          <a:p>
            <a:pPr lvl="1"/>
            <a:r>
              <a:rPr lang="en-US" dirty="0"/>
              <a:t>Can be difficult to install</a:t>
            </a:r>
          </a:p>
          <a:p>
            <a:pPr lvl="1"/>
            <a:r>
              <a:rPr lang="en-US" dirty="0"/>
              <a:t>Can be difficult to connect to other things in your environment</a:t>
            </a:r>
          </a:p>
          <a:p>
            <a:pPr lvl="1"/>
            <a:r>
              <a:rPr lang="en-US" dirty="0"/>
              <a:t>Can be difficult to connect up to other OSS</a:t>
            </a:r>
          </a:p>
          <a:p>
            <a:pPr lvl="1"/>
            <a:r>
              <a:rPr lang="en-US" dirty="0"/>
              <a:t>Can be difficult to learn/use</a:t>
            </a:r>
          </a:p>
          <a:p>
            <a:r>
              <a:rPr lang="en-US" dirty="0"/>
              <a:t>The Anaconda distribution of Python is not difficult at all</a:t>
            </a:r>
          </a:p>
          <a:p>
            <a:r>
              <a:rPr lang="en-US" dirty="0"/>
              <a:t>So—come on in. The water is fine.</a:t>
            </a:r>
          </a:p>
          <a:p>
            <a:endParaRPr lang="en-US" dirty="0"/>
          </a:p>
          <a:p>
            <a:r>
              <a:rPr lang="en-US" dirty="0"/>
              <a:t>In particular—the APIs for the various classifiers we tried were wonderfully consistent with one another.</a:t>
            </a:r>
          </a:p>
          <a:p>
            <a:endParaRPr lang="en-US" dirty="0"/>
          </a:p>
        </p:txBody>
      </p:sp>
      <p:pic>
        <p:nvPicPr>
          <p:cNvPr id="5" name="Picture 4">
            <a:extLst>
              <a:ext uri="{FF2B5EF4-FFF2-40B4-BE49-F238E27FC236}">
                <a16:creationId xmlns:a16="http://schemas.microsoft.com/office/drawing/2014/main" id="{61A1BD69-DC94-4BC9-9F44-B27DE9B8E42B}"/>
              </a:ext>
            </a:extLst>
          </p:cNvPr>
          <p:cNvPicPr>
            <a:picLocks noChangeAspect="1"/>
          </p:cNvPicPr>
          <p:nvPr/>
        </p:nvPicPr>
        <p:blipFill>
          <a:blip r:embed="rId3"/>
          <a:stretch>
            <a:fillRect/>
          </a:stretch>
        </p:blipFill>
        <p:spPr>
          <a:xfrm>
            <a:off x="7664647" y="955030"/>
            <a:ext cx="2397589" cy="1196112"/>
          </a:xfrm>
          <a:prstGeom prst="rect">
            <a:avLst/>
          </a:prstGeom>
        </p:spPr>
      </p:pic>
      <p:pic>
        <p:nvPicPr>
          <p:cNvPr id="6" name="Picture 5">
            <a:extLst>
              <a:ext uri="{FF2B5EF4-FFF2-40B4-BE49-F238E27FC236}">
                <a16:creationId xmlns:a16="http://schemas.microsoft.com/office/drawing/2014/main" id="{A47CE7E5-2AF0-4E75-AFB8-F915A010B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5285" y="3031762"/>
            <a:ext cx="1672650" cy="1254487"/>
          </a:xfrm>
          <a:prstGeom prst="rect">
            <a:avLst/>
          </a:prstGeom>
        </p:spPr>
      </p:pic>
      <p:pic>
        <p:nvPicPr>
          <p:cNvPr id="8" name="Picture 7">
            <a:extLst>
              <a:ext uri="{FF2B5EF4-FFF2-40B4-BE49-F238E27FC236}">
                <a16:creationId xmlns:a16="http://schemas.microsoft.com/office/drawing/2014/main" id="{2727A0E8-37A1-4E6E-88CB-A819F70016C5}"/>
              </a:ext>
            </a:extLst>
          </p:cNvPr>
          <p:cNvPicPr>
            <a:picLocks noChangeAspect="1"/>
          </p:cNvPicPr>
          <p:nvPr/>
        </p:nvPicPr>
        <p:blipFill>
          <a:blip r:embed="rId5"/>
          <a:stretch>
            <a:fillRect/>
          </a:stretch>
        </p:blipFill>
        <p:spPr>
          <a:xfrm>
            <a:off x="6497495" y="4000501"/>
            <a:ext cx="3318939" cy="691445"/>
          </a:xfrm>
          <a:prstGeom prst="rect">
            <a:avLst/>
          </a:prstGeom>
        </p:spPr>
      </p:pic>
      <p:pic>
        <p:nvPicPr>
          <p:cNvPr id="10" name="Picture 9" descr="A picture containing object, clock&#10;&#10;Description generated with very high confidence">
            <a:extLst>
              <a:ext uri="{FF2B5EF4-FFF2-40B4-BE49-F238E27FC236}">
                <a16:creationId xmlns:a16="http://schemas.microsoft.com/office/drawing/2014/main" id="{5441B385-1BEE-452E-AD90-E4F935E10541}"/>
              </a:ext>
            </a:extLst>
          </p:cNvPr>
          <p:cNvPicPr>
            <a:picLocks noChangeAspect="1"/>
          </p:cNvPicPr>
          <p:nvPr/>
        </p:nvPicPr>
        <p:blipFill>
          <a:blip r:embed="rId6"/>
          <a:stretch>
            <a:fillRect/>
          </a:stretch>
        </p:blipFill>
        <p:spPr>
          <a:xfrm>
            <a:off x="7664646" y="2537496"/>
            <a:ext cx="2858263" cy="1131396"/>
          </a:xfrm>
          <a:prstGeom prst="rect">
            <a:avLst/>
          </a:prstGeom>
        </p:spPr>
      </p:pic>
    </p:spTree>
    <p:extLst>
      <p:ext uri="{BB962C8B-B14F-4D97-AF65-F5344CB8AC3E}">
        <p14:creationId xmlns:p14="http://schemas.microsoft.com/office/powerpoint/2010/main" val="212576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666C-61C4-442C-B814-B621077C027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DC6D645A-69F3-4FD2-897A-030EF793C86C}"/>
              </a:ext>
            </a:extLst>
          </p:cNvPr>
          <p:cNvPicPr>
            <a:picLocks noChangeAspect="1"/>
          </p:cNvPicPr>
          <p:nvPr/>
        </p:nvPicPr>
        <p:blipFill>
          <a:blip r:embed="rId3"/>
          <a:stretch>
            <a:fillRect/>
          </a:stretch>
        </p:blipFill>
        <p:spPr>
          <a:xfrm>
            <a:off x="1417177" y="0"/>
            <a:ext cx="9357645" cy="6858000"/>
          </a:xfrm>
          <a:prstGeom prst="rect">
            <a:avLst/>
          </a:prstGeom>
        </p:spPr>
      </p:pic>
    </p:spTree>
    <p:extLst>
      <p:ext uri="{BB962C8B-B14F-4D97-AF65-F5344CB8AC3E}">
        <p14:creationId xmlns:p14="http://schemas.microsoft.com/office/powerpoint/2010/main" val="3428042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C516-310B-4A6E-BE6F-51BB30F158B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8F9AF28D-FAF3-453A-9787-742DCDD55206}"/>
              </a:ext>
            </a:extLst>
          </p:cNvPr>
          <p:cNvPicPr>
            <a:picLocks noChangeAspect="1"/>
          </p:cNvPicPr>
          <p:nvPr/>
        </p:nvPicPr>
        <p:blipFill>
          <a:blip r:embed="rId3"/>
          <a:stretch>
            <a:fillRect/>
          </a:stretch>
        </p:blipFill>
        <p:spPr>
          <a:xfrm>
            <a:off x="195262" y="747712"/>
            <a:ext cx="11801475" cy="5362575"/>
          </a:xfrm>
          <a:prstGeom prst="rect">
            <a:avLst/>
          </a:prstGeom>
        </p:spPr>
      </p:pic>
    </p:spTree>
    <p:extLst>
      <p:ext uri="{BB962C8B-B14F-4D97-AF65-F5344CB8AC3E}">
        <p14:creationId xmlns:p14="http://schemas.microsoft.com/office/powerpoint/2010/main" val="288672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698A-1396-4D9F-9B64-C384286CFD69}"/>
              </a:ext>
            </a:extLst>
          </p:cNvPr>
          <p:cNvSpPr>
            <a:spLocks noGrp="1"/>
          </p:cNvSpPr>
          <p:nvPr>
            <p:ph type="title"/>
          </p:nvPr>
        </p:nvSpPr>
        <p:spPr/>
        <p:txBody>
          <a:bodyPr/>
          <a:lstStyle/>
          <a:p>
            <a:r>
              <a:rPr lang="en-US" dirty="0"/>
              <a:t>Script Output</a:t>
            </a:r>
          </a:p>
        </p:txBody>
      </p:sp>
      <p:sp>
        <p:nvSpPr>
          <p:cNvPr id="3" name="Content Placeholder 2">
            <a:extLst>
              <a:ext uri="{FF2B5EF4-FFF2-40B4-BE49-F238E27FC236}">
                <a16:creationId xmlns:a16="http://schemas.microsoft.com/office/drawing/2014/main" id="{4E0CF77D-39DB-497A-93C1-79E8F5065AE1}"/>
              </a:ext>
            </a:extLst>
          </p:cNvPr>
          <p:cNvSpPr>
            <a:spLocks noGrp="1"/>
          </p:cNvSpPr>
          <p:nvPr>
            <p:ph idx="1"/>
          </p:nvPr>
        </p:nvSpPr>
        <p:spPr>
          <a:xfrm>
            <a:off x="204786" y="1728844"/>
            <a:ext cx="11596750" cy="2689151"/>
          </a:xfrm>
          <a:solidFill>
            <a:schemeClr val="tx1"/>
          </a:solidFill>
        </p:spPr>
        <p:txBody>
          <a:bodyPr>
            <a:normAutofit fontScale="92500"/>
          </a:bodyPr>
          <a:lstStyle/>
          <a:p>
            <a:pPr marL="0" indent="0">
              <a:buNone/>
            </a:pPr>
            <a:r>
              <a:rPr lang="en-US" sz="1600" dirty="0">
                <a:solidFill>
                  <a:schemeClr val="accent3"/>
                </a:solidFill>
                <a:latin typeface="Consolas" panose="020B0609020204030204" pitchFamily="49" charset="0"/>
                <a:cs typeface="Consolas" panose="020B0609020204030204" pitchFamily="49" charset="0"/>
              </a:rPr>
              <a:t>Training has 37,648 people in it, 4,543 of whom have been hospitalized.</a:t>
            </a:r>
          </a:p>
          <a:p>
            <a:pPr marL="0" indent="0">
              <a:buNone/>
            </a:pPr>
            <a:r>
              <a:rPr lang="en-US" sz="1600" dirty="0">
                <a:solidFill>
                  <a:schemeClr val="accent3"/>
                </a:solidFill>
                <a:latin typeface="Consolas" panose="020B0609020204030204" pitchFamily="49" charset="0"/>
                <a:cs typeface="Consolas" panose="020B0609020204030204" pitchFamily="49" charset="0"/>
              </a:rPr>
              <a:t>Test has     18,544 people in it, 2,238 of whom have been hospitalized.</a:t>
            </a:r>
          </a:p>
          <a:p>
            <a:pPr marL="0" indent="0">
              <a:buNone/>
            </a:pPr>
            <a:r>
              <a:rPr lang="en-US" sz="1600" dirty="0">
                <a:solidFill>
                  <a:schemeClr val="accent3"/>
                </a:solidFill>
                <a:latin typeface="Consolas" panose="020B0609020204030204" pitchFamily="49" charset="0"/>
                <a:cs typeface="Consolas" panose="020B0609020204030204" pitchFamily="49" charset="0"/>
              </a:rPr>
              <a:t>classifier: perceptron , true neg: 14,904 false neg: 1,836, false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1,402, true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402, accuracy:0.83</a:t>
            </a:r>
          </a:p>
          <a:p>
            <a:pPr marL="0" indent="0">
              <a:buNone/>
            </a:pPr>
            <a:r>
              <a:rPr lang="en-US" sz="1600" dirty="0">
                <a:solidFill>
                  <a:schemeClr val="accent3"/>
                </a:solidFill>
                <a:latin typeface="Consolas" panose="020B0609020204030204" pitchFamily="49" charset="0"/>
                <a:cs typeface="Consolas" panose="020B0609020204030204" pitchFamily="49" charset="0"/>
              </a:rPr>
              <a:t>classifier: </a:t>
            </a:r>
            <a:r>
              <a:rPr lang="en-US" sz="1600" dirty="0" err="1">
                <a:solidFill>
                  <a:schemeClr val="accent3"/>
                </a:solidFill>
                <a:latin typeface="Consolas" panose="020B0609020204030204" pitchFamily="49" charset="0"/>
                <a:cs typeface="Consolas" panose="020B0609020204030204" pitchFamily="49" charset="0"/>
              </a:rPr>
              <a:t>LinearSVC</a:t>
            </a:r>
            <a:r>
              <a:rPr lang="en-US" sz="1600" dirty="0">
                <a:solidFill>
                  <a:schemeClr val="accent3"/>
                </a:solidFill>
                <a:latin typeface="Consolas" panose="020B0609020204030204" pitchFamily="49" charset="0"/>
                <a:cs typeface="Consolas" panose="020B0609020204030204" pitchFamily="49" charset="0"/>
              </a:rPr>
              <a:t>  , true neg: 15,217 false neg: 1,748, false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1,089, true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490, accuracy:0.85</a:t>
            </a:r>
          </a:p>
          <a:p>
            <a:pPr marL="0" indent="0">
              <a:buNone/>
            </a:pPr>
            <a:r>
              <a:rPr lang="en-US" sz="1600" dirty="0">
                <a:solidFill>
                  <a:schemeClr val="accent3"/>
                </a:solidFill>
                <a:latin typeface="Consolas" panose="020B0609020204030204" pitchFamily="49" charset="0"/>
                <a:cs typeface="Consolas" panose="020B0609020204030204" pitchFamily="49" charset="0"/>
              </a:rPr>
              <a:t>classifier: </a:t>
            </a:r>
            <a:r>
              <a:rPr lang="en-US" sz="1600" dirty="0" err="1">
                <a:solidFill>
                  <a:schemeClr val="accent3"/>
                </a:solidFill>
                <a:latin typeface="Consolas" panose="020B0609020204030204" pitchFamily="49" charset="0"/>
                <a:cs typeface="Consolas" panose="020B0609020204030204" pitchFamily="49" charset="0"/>
              </a:rPr>
              <a:t>RandmForest</a:t>
            </a:r>
            <a:r>
              <a:rPr lang="en-US" sz="1600" dirty="0">
                <a:solidFill>
                  <a:schemeClr val="accent3"/>
                </a:solidFill>
                <a:latin typeface="Consolas" panose="020B0609020204030204" pitchFamily="49" charset="0"/>
                <a:cs typeface="Consolas" panose="020B0609020204030204" pitchFamily="49" charset="0"/>
              </a:rPr>
              <a:t>, true neg: 16,299 false neg: 2,225, false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7, true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13, accuracy:0.88</a:t>
            </a:r>
          </a:p>
          <a:p>
            <a:pPr marL="0" indent="0">
              <a:buNone/>
            </a:pPr>
            <a:r>
              <a:rPr lang="en-US" sz="1600" dirty="0">
                <a:solidFill>
                  <a:schemeClr val="accent3"/>
                </a:solidFill>
                <a:latin typeface="Consolas" panose="020B0609020204030204" pitchFamily="49" charset="0"/>
                <a:cs typeface="Consolas" panose="020B0609020204030204" pitchFamily="49" charset="0"/>
              </a:rPr>
              <a:t>classifier: naive </a:t>
            </a:r>
            <a:r>
              <a:rPr lang="en-US" sz="1600" dirty="0" err="1">
                <a:solidFill>
                  <a:schemeClr val="accent3"/>
                </a:solidFill>
                <a:latin typeface="Consolas" panose="020B0609020204030204" pitchFamily="49" charset="0"/>
                <a:cs typeface="Consolas" panose="020B0609020204030204" pitchFamily="49" charset="0"/>
              </a:rPr>
              <a:t>bayes</a:t>
            </a:r>
            <a:r>
              <a:rPr lang="en-US" sz="1600" dirty="0">
                <a:solidFill>
                  <a:schemeClr val="accent3"/>
                </a:solidFill>
                <a:latin typeface="Consolas" panose="020B0609020204030204" pitchFamily="49" charset="0"/>
                <a:cs typeface="Consolas" panose="020B0609020204030204" pitchFamily="49" charset="0"/>
              </a:rPr>
              <a:t>, true neg:  3,655 false neg:   727, false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12,651, true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1,511, accuracy:0.28</a:t>
            </a:r>
          </a:p>
          <a:p>
            <a:pPr marL="0" indent="0">
              <a:buNone/>
            </a:pPr>
            <a:r>
              <a:rPr lang="en-US" sz="1600" dirty="0">
                <a:solidFill>
                  <a:schemeClr val="accent3"/>
                </a:solidFill>
                <a:latin typeface="Consolas" panose="020B0609020204030204" pitchFamily="49" charset="0"/>
                <a:cs typeface="Consolas" panose="020B0609020204030204" pitchFamily="49" charset="0"/>
              </a:rPr>
              <a:t>classifier: SVC        , true neg: 16,306 false neg: 2,238, false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0, true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0, accuracy:0.88</a:t>
            </a:r>
          </a:p>
          <a:p>
            <a:pPr marL="0" indent="0">
              <a:buNone/>
            </a:pPr>
            <a:endParaRPr lang="en-US" sz="3200" dirty="0">
              <a:solidFill>
                <a:schemeClr val="accent3"/>
              </a:solidFill>
            </a:endParaRPr>
          </a:p>
        </p:txBody>
      </p:sp>
      <p:sp>
        <p:nvSpPr>
          <p:cNvPr id="4" name="Content Placeholder 2">
            <a:extLst>
              <a:ext uri="{FF2B5EF4-FFF2-40B4-BE49-F238E27FC236}">
                <a16:creationId xmlns:a16="http://schemas.microsoft.com/office/drawing/2014/main" id="{658E11AD-A3C6-4FE2-9207-D715BABBD0D8}"/>
              </a:ext>
            </a:extLst>
          </p:cNvPr>
          <p:cNvSpPr txBox="1">
            <a:spLocks/>
          </p:cNvSpPr>
          <p:nvPr/>
        </p:nvSpPr>
        <p:spPr>
          <a:xfrm>
            <a:off x="719263" y="4873451"/>
            <a:ext cx="8595360" cy="1306686"/>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a:t>All above + individual-level predictions written back to database for posterity.</a:t>
            </a:r>
          </a:p>
          <a:p>
            <a:pPr marL="0" indent="0">
              <a:buNone/>
            </a:pPr>
            <a:r>
              <a:rPr lang="en-US" sz="2400" dirty="0"/>
              <a:t>But they’re all crap!</a:t>
            </a:r>
          </a:p>
        </p:txBody>
      </p:sp>
    </p:spTree>
    <p:extLst>
      <p:ext uri="{BB962C8B-B14F-4D97-AF65-F5344CB8AC3E}">
        <p14:creationId xmlns:p14="http://schemas.microsoft.com/office/powerpoint/2010/main" val="3156505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BD41-967A-457D-9E6C-173D6F3B9416}"/>
              </a:ext>
            </a:extLst>
          </p:cNvPr>
          <p:cNvSpPr>
            <a:spLocks noGrp="1"/>
          </p:cNvSpPr>
          <p:nvPr>
            <p:ph type="title"/>
          </p:nvPr>
        </p:nvSpPr>
        <p:spPr/>
        <p:txBody>
          <a:bodyPr/>
          <a:lstStyle/>
          <a:p>
            <a:r>
              <a:rPr lang="en-US" dirty="0"/>
              <a:t>Fortunately, this is a </a:t>
            </a:r>
            <a:r>
              <a:rPr lang="en-US" i="1" dirty="0"/>
              <a:t>Triage</a:t>
            </a:r>
            <a:r>
              <a:rPr lang="en-US" dirty="0"/>
              <a:t> problem</a:t>
            </a:r>
          </a:p>
        </p:txBody>
      </p:sp>
      <p:sp>
        <p:nvSpPr>
          <p:cNvPr id="3" name="Content Placeholder 2">
            <a:extLst>
              <a:ext uri="{FF2B5EF4-FFF2-40B4-BE49-F238E27FC236}">
                <a16:creationId xmlns:a16="http://schemas.microsoft.com/office/drawing/2014/main" id="{0BE7AE95-89F3-4D2C-B27D-AE157319383E}"/>
              </a:ext>
            </a:extLst>
          </p:cNvPr>
          <p:cNvSpPr>
            <a:spLocks noGrp="1"/>
          </p:cNvSpPr>
          <p:nvPr>
            <p:ph idx="1"/>
          </p:nvPr>
        </p:nvSpPr>
        <p:spPr/>
        <p:txBody>
          <a:bodyPr>
            <a:normAutofit/>
          </a:bodyPr>
          <a:lstStyle/>
          <a:p>
            <a:r>
              <a:rPr lang="en-US" dirty="0"/>
              <a:t>We can still be helpful to Care Management even if we can’t say with confidence whether any particular Patty Patient will individually be hospitalized.</a:t>
            </a:r>
          </a:p>
          <a:p>
            <a:r>
              <a:rPr lang="en-US" dirty="0"/>
              <a:t>CM has limited resources—they can’t engage with everyone.</a:t>
            </a:r>
          </a:p>
          <a:p>
            <a:r>
              <a:rPr lang="en-US" dirty="0"/>
              <a:t>But if we can help them </a:t>
            </a:r>
            <a:r>
              <a:rPr lang="en-US" i="1" dirty="0"/>
              <a:t>prioritize</a:t>
            </a:r>
            <a:r>
              <a:rPr lang="en-US" dirty="0"/>
              <a:t> their efforts—steer them toward a set of people who are more likely to be hospitalized than the rest, that would be a win. </a:t>
            </a:r>
          </a:p>
          <a:p>
            <a:r>
              <a:rPr lang="en-US" dirty="0"/>
              <a:t>So can we provide a good </a:t>
            </a:r>
            <a:r>
              <a:rPr lang="en-US" i="1" dirty="0"/>
              <a:t>ranking</a:t>
            </a:r>
            <a:r>
              <a:rPr lang="en-US" dirty="0"/>
              <a:t> of most-needy to least-needy?</a:t>
            </a:r>
          </a:p>
          <a:p>
            <a:r>
              <a:rPr lang="en-US" dirty="0"/>
              <a:t>To visualize results:</a:t>
            </a:r>
          </a:p>
          <a:p>
            <a:pPr marL="617220" lvl="1" indent="-342900">
              <a:buFont typeface="+mj-lt"/>
              <a:buAutoNum type="arabicPeriod"/>
            </a:pPr>
            <a:r>
              <a:rPr lang="en-US" dirty="0"/>
              <a:t>Pick a classifier and sort the cohort from most-likely-to-be-hospitalized to least-likely.</a:t>
            </a:r>
          </a:p>
          <a:p>
            <a:pPr marL="617220" lvl="1" indent="-342900">
              <a:buFont typeface="+mj-lt"/>
              <a:buAutoNum type="arabicPeriod"/>
            </a:pPr>
            <a:r>
              <a:rPr lang="en-US" dirty="0"/>
              <a:t>Run down the line counting the cumulative number of people who were in fact hospitalized.</a:t>
            </a:r>
          </a:p>
          <a:p>
            <a:pPr marL="617220" lvl="1" indent="-342900">
              <a:buFont typeface="+mj-lt"/>
              <a:buAutoNum type="arabicPeriod"/>
            </a:pPr>
            <a:r>
              <a:rPr lang="en-US" dirty="0"/>
              <a:t>Plot the number of people examined by the number of hospitalizations detected.</a:t>
            </a:r>
          </a:p>
          <a:p>
            <a:pPr marL="274320" lvl="1" indent="0">
              <a:buNone/>
            </a:pPr>
            <a:r>
              <a:rPr lang="en-US" dirty="0"/>
              <a:t>The faster the Y values climb, the better the predictor.</a:t>
            </a:r>
          </a:p>
        </p:txBody>
      </p:sp>
    </p:spTree>
    <p:extLst>
      <p:ext uri="{BB962C8B-B14F-4D97-AF65-F5344CB8AC3E}">
        <p14:creationId xmlns:p14="http://schemas.microsoft.com/office/powerpoint/2010/main" val="3094198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555F5E7-571E-4E56-90C4-8479C396F1B8}"/>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416CD1D3-E2FC-4C4D-B434-242574C322C8}"/>
              </a:ext>
            </a:extLst>
          </p:cNvPr>
          <p:cNvPicPr>
            <a:picLocks noChangeAspect="1"/>
          </p:cNvPicPr>
          <p:nvPr/>
        </p:nvPicPr>
        <p:blipFill>
          <a:blip r:embed="rId3"/>
          <a:stretch>
            <a:fillRect/>
          </a:stretch>
        </p:blipFill>
        <p:spPr>
          <a:xfrm>
            <a:off x="561640" y="468987"/>
            <a:ext cx="8664969" cy="5825935"/>
          </a:xfrm>
          <a:prstGeom prst="rect">
            <a:avLst/>
          </a:prstGeom>
        </p:spPr>
      </p:pic>
      <p:sp>
        <p:nvSpPr>
          <p:cNvPr id="10" name="Title 1">
            <a:extLst>
              <a:ext uri="{FF2B5EF4-FFF2-40B4-BE49-F238E27FC236}">
                <a16:creationId xmlns:a16="http://schemas.microsoft.com/office/drawing/2014/main" id="{1C132B36-2308-4248-8DC2-27C704C8F897}"/>
              </a:ext>
            </a:extLst>
          </p:cNvPr>
          <p:cNvSpPr txBox="1">
            <a:spLocks/>
          </p:cNvSpPr>
          <p:nvPr/>
        </p:nvSpPr>
        <p:spPr>
          <a:xfrm>
            <a:off x="8453951" y="4486032"/>
            <a:ext cx="3277104" cy="1195972"/>
          </a:xfrm>
          <a:prstGeom prst="rect">
            <a:avLst/>
          </a:prstGeom>
        </p:spPr>
        <p:txBody>
          <a:bodyPr vert="horz" lIns="91440" tIns="45720" rIns="91440" bIns="45720" rtlCol="0" anchor="b" anchorCtr="0">
            <a:normAutofit/>
          </a:bodyPr>
          <a:lstStyle>
            <a:lvl1pPr algn="l" defTabSz="432465" rtl="0" eaLnBrk="1" latinLnBrk="0" hangingPunct="1">
              <a:lnSpc>
                <a:spcPct val="80000"/>
              </a:lnSpc>
              <a:spcBef>
                <a:spcPct val="0"/>
              </a:spcBef>
              <a:buNone/>
              <a:defRPr sz="2800" b="1" kern="1200">
                <a:solidFill>
                  <a:srgbClr val="006BA6"/>
                </a:solidFill>
                <a:latin typeface="+mj-lt"/>
                <a:ea typeface="+mj-ea"/>
                <a:cs typeface="+mj-cs"/>
              </a:defRPr>
            </a:lvl1pPr>
          </a:lstStyle>
          <a:p>
            <a:pPr>
              <a:lnSpc>
                <a:spcPct val="85000"/>
              </a:lnSpc>
            </a:pPr>
            <a:r>
              <a:rPr lang="en-US" dirty="0"/>
              <a:t>Test portion of Development Sample</a:t>
            </a:r>
          </a:p>
        </p:txBody>
      </p:sp>
    </p:spTree>
    <p:extLst>
      <p:ext uri="{BB962C8B-B14F-4D97-AF65-F5344CB8AC3E}">
        <p14:creationId xmlns:p14="http://schemas.microsoft.com/office/powerpoint/2010/main" val="3954259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A close up of a map&#10;&#10;Description generated with high confidence">
            <a:extLst>
              <a:ext uri="{FF2B5EF4-FFF2-40B4-BE49-F238E27FC236}">
                <a16:creationId xmlns:a16="http://schemas.microsoft.com/office/drawing/2014/main" id="{8E1588E0-AA76-4BEB-9331-287357EF8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82" y="362506"/>
            <a:ext cx="8741548" cy="5809694"/>
          </a:xfrm>
          <a:prstGeom prst="rect">
            <a:avLst/>
          </a:prstGeom>
        </p:spPr>
      </p:pic>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8445090" y="1622552"/>
            <a:ext cx="2802194" cy="4041648"/>
          </a:xfrm>
        </p:spPr>
        <p:txBody>
          <a:bodyPr vert="horz" lIns="91440" tIns="45720" rIns="91440" bIns="45720" rtlCol="0" anchor="b">
            <a:normAutofit/>
          </a:bodyPr>
          <a:lstStyle/>
          <a:p>
            <a:pPr>
              <a:lnSpc>
                <a:spcPct val="85000"/>
              </a:lnSpc>
            </a:pPr>
            <a:r>
              <a:rPr lang="en-US" dirty="0"/>
              <a:t>Full Validation Sample</a:t>
            </a:r>
          </a:p>
        </p:txBody>
      </p:sp>
    </p:spTree>
    <p:extLst>
      <p:ext uri="{BB962C8B-B14F-4D97-AF65-F5344CB8AC3E}">
        <p14:creationId xmlns:p14="http://schemas.microsoft.com/office/powerpoint/2010/main" val="4049571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9853684" y="4161750"/>
            <a:ext cx="2204884" cy="1120648"/>
          </a:xfrm>
        </p:spPr>
        <p:txBody>
          <a:bodyPr vert="horz" lIns="91440" tIns="45720" rIns="91440" bIns="45720" rtlCol="0" anchor="b">
            <a:normAutofit/>
          </a:bodyPr>
          <a:lstStyle/>
          <a:p>
            <a:pPr>
              <a:lnSpc>
                <a:spcPct val="85000"/>
              </a:lnSpc>
            </a:pPr>
            <a:r>
              <a:rPr lang="en-US" dirty="0"/>
              <a:t>ENHANCE!</a:t>
            </a:r>
          </a:p>
        </p:txBody>
      </p:sp>
      <p:pic>
        <p:nvPicPr>
          <p:cNvPr id="10" name="Picture 9" descr="A close up of a map&#10;&#10;Description generated with very high confidence">
            <a:extLst>
              <a:ext uri="{FF2B5EF4-FFF2-40B4-BE49-F238E27FC236}">
                <a16:creationId xmlns:a16="http://schemas.microsoft.com/office/drawing/2014/main" id="{DEDFDE5C-343F-420D-B232-596E8CAD9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20" y="523874"/>
            <a:ext cx="9340367" cy="6003925"/>
          </a:xfrm>
          <a:prstGeom prst="rect">
            <a:avLst/>
          </a:prstGeom>
        </p:spPr>
      </p:pic>
    </p:spTree>
    <p:extLst>
      <p:ext uri="{BB962C8B-B14F-4D97-AF65-F5344CB8AC3E}">
        <p14:creationId xmlns:p14="http://schemas.microsoft.com/office/powerpoint/2010/main" val="2342196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666FAEF-1F46-409C-AB17-050EA196AE4F}"/>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745DC592-CE06-480A-9109-2ACC007B5600}"/>
              </a:ext>
            </a:extLst>
          </p:cNvPr>
          <p:cNvSpPr>
            <a:spLocks noGrp="1"/>
          </p:cNvSpPr>
          <p:nvPr>
            <p:ph type="body" sz="quarter" idx="15"/>
          </p:nvPr>
        </p:nvSpPr>
        <p:spPr/>
        <p:txBody>
          <a:bodyPr/>
          <a:lstStyle/>
          <a:p>
            <a:endParaRPr lang="en-US"/>
          </a:p>
        </p:txBody>
      </p:sp>
      <p:sp>
        <p:nvSpPr>
          <p:cNvPr id="2" name="Title 1">
            <a:extLst>
              <a:ext uri="{FF2B5EF4-FFF2-40B4-BE49-F238E27FC236}">
                <a16:creationId xmlns:a16="http://schemas.microsoft.com/office/drawing/2014/main" id="{23AAB693-84A1-4CBC-BA56-5FF9A193AA5D}"/>
              </a:ext>
            </a:extLst>
          </p:cNvPr>
          <p:cNvSpPr>
            <a:spLocks noGrp="1"/>
          </p:cNvSpPr>
          <p:nvPr>
            <p:ph type="title"/>
          </p:nvPr>
        </p:nvSpPr>
        <p:spPr>
          <a:xfrm>
            <a:off x="888091" y="705679"/>
            <a:ext cx="3046235" cy="1004887"/>
          </a:xfrm>
        </p:spPr>
        <p:txBody>
          <a:bodyPr/>
          <a:lstStyle/>
          <a:p>
            <a:r>
              <a:rPr lang="en-US" sz="2800" dirty="0"/>
              <a:t>Conclusions…</a:t>
            </a:r>
          </a:p>
        </p:txBody>
      </p:sp>
      <p:sp>
        <p:nvSpPr>
          <p:cNvPr id="8" name="Content Placeholder 7">
            <a:extLst>
              <a:ext uri="{FF2B5EF4-FFF2-40B4-BE49-F238E27FC236}">
                <a16:creationId xmlns:a16="http://schemas.microsoft.com/office/drawing/2014/main" id="{01348890-9006-4308-9B95-2401AE998340}"/>
              </a:ext>
            </a:extLst>
          </p:cNvPr>
          <p:cNvSpPr>
            <a:spLocks noGrp="1"/>
          </p:cNvSpPr>
          <p:nvPr>
            <p:ph sz="quarter" idx="20"/>
          </p:nvPr>
        </p:nvSpPr>
        <p:spPr/>
        <p:txBody>
          <a:bodyPr/>
          <a:lstStyle/>
          <a:p>
            <a:r>
              <a:rPr lang="en-US" sz="2000" dirty="0"/>
              <a:t>Retrospective nature of the data means all claims were in. </a:t>
            </a:r>
          </a:p>
          <a:p>
            <a:pPr lvl="1"/>
            <a:r>
              <a:rPr lang="en-US" sz="2000" dirty="0"/>
              <a:t>Real world low-latency data will be spottier.</a:t>
            </a:r>
          </a:p>
          <a:p>
            <a:pPr lvl="1"/>
            <a:r>
              <a:rPr lang="en-US" sz="2000" dirty="0"/>
              <a:t>Predictions may not be as good.</a:t>
            </a:r>
          </a:p>
          <a:p>
            <a:r>
              <a:rPr lang="en-US" sz="2000" dirty="0"/>
              <a:t>Classifiers are generally Black Boxes.</a:t>
            </a:r>
          </a:p>
          <a:p>
            <a:r>
              <a:rPr lang="en-US" sz="2000" dirty="0"/>
              <a:t>Not </a:t>
            </a:r>
            <a:r>
              <a:rPr lang="en-US" sz="2000" i="1" dirty="0"/>
              <a:t>Research</a:t>
            </a:r>
            <a:r>
              <a:rPr lang="en-US" sz="2000" dirty="0"/>
              <a:t>, really.</a:t>
            </a:r>
          </a:p>
          <a:p>
            <a:pPr lvl="1"/>
            <a:r>
              <a:rPr lang="en-US" sz="2000" dirty="0"/>
              <a:t>Not unlocking mysteries of the underlying mechanisms here.</a:t>
            </a:r>
          </a:p>
        </p:txBody>
      </p:sp>
      <p:sp>
        <p:nvSpPr>
          <p:cNvPr id="11" name="Content Placeholder 10">
            <a:extLst>
              <a:ext uri="{FF2B5EF4-FFF2-40B4-BE49-F238E27FC236}">
                <a16:creationId xmlns:a16="http://schemas.microsoft.com/office/drawing/2014/main" id="{A4E0BDCA-8EB1-4909-A06C-FA5E977DCFFE}"/>
              </a:ext>
            </a:extLst>
          </p:cNvPr>
          <p:cNvSpPr>
            <a:spLocks noGrp="1"/>
          </p:cNvSpPr>
          <p:nvPr>
            <p:ph sz="quarter" idx="21"/>
          </p:nvPr>
        </p:nvSpPr>
        <p:spPr/>
        <p:txBody>
          <a:bodyPr>
            <a:normAutofit lnSpcReduction="10000"/>
          </a:bodyPr>
          <a:lstStyle/>
          <a:p>
            <a:r>
              <a:rPr lang="en-US" sz="2000" dirty="0"/>
              <a:t>Created a predictor just as good (for our purposes) as an expensive third party tool, using fewer months of input data.</a:t>
            </a:r>
          </a:p>
          <a:p>
            <a:pPr lvl="1"/>
            <a:r>
              <a:rPr lang="en-US" sz="2000" dirty="0"/>
              <a:t>Very little expertise, medical or otherwise.</a:t>
            </a:r>
          </a:p>
          <a:p>
            <a:pPr lvl="1"/>
            <a:r>
              <a:rPr lang="en-US" sz="2000" dirty="0"/>
              <a:t>$0 spent on software/hardware.</a:t>
            </a:r>
          </a:p>
          <a:p>
            <a:r>
              <a:rPr lang="en-US" sz="2000" dirty="0"/>
              <a:t>Python + </a:t>
            </a:r>
            <a:r>
              <a:rPr lang="en-US" sz="2000" dirty="0" err="1"/>
              <a:t>scikit</a:t>
            </a:r>
            <a:r>
              <a:rPr lang="en-US" sz="2000" dirty="0"/>
              <a:t>-learn very usable.</a:t>
            </a:r>
          </a:p>
          <a:p>
            <a:r>
              <a:rPr lang="en-US" sz="2000" dirty="0"/>
              <a:t>Ditto VDW Data.</a:t>
            </a:r>
          </a:p>
          <a:p>
            <a:r>
              <a:rPr lang="en-US" sz="2000" dirty="0"/>
              <a:t>No reason to operate with one hand (insurance/clinical data) tied behind our back.</a:t>
            </a:r>
          </a:p>
          <a:p>
            <a:endParaRPr lang="en-US" dirty="0"/>
          </a:p>
        </p:txBody>
      </p:sp>
      <p:sp>
        <p:nvSpPr>
          <p:cNvPr id="9" name="Title 1">
            <a:extLst>
              <a:ext uri="{FF2B5EF4-FFF2-40B4-BE49-F238E27FC236}">
                <a16:creationId xmlns:a16="http://schemas.microsoft.com/office/drawing/2014/main" id="{51B5B96B-D12F-4C60-B09D-4B7110F4B9D9}"/>
              </a:ext>
            </a:extLst>
          </p:cNvPr>
          <p:cNvSpPr txBox="1">
            <a:spLocks/>
          </p:cNvSpPr>
          <p:nvPr/>
        </p:nvSpPr>
        <p:spPr>
          <a:xfrm>
            <a:off x="6514252" y="705678"/>
            <a:ext cx="5276958" cy="1004887"/>
          </a:xfrm>
          <a:prstGeom prst="rect">
            <a:avLst/>
          </a:prstGeom>
        </p:spPr>
        <p:txBody>
          <a:bodyPr vert="horz" lIns="86493" tIns="43247" rIns="86493" bIns="43247" rtlCol="0" anchor="b" anchorCtr="0">
            <a:normAutofit/>
          </a:bodyPr>
          <a:lstStyle>
            <a:lvl1pPr defTabSz="432465">
              <a:lnSpc>
                <a:spcPct val="80000"/>
              </a:lnSpc>
              <a:spcBef>
                <a:spcPct val="0"/>
              </a:spcBef>
              <a:buNone/>
              <a:defRPr sz="2800" b="1" baseline="0">
                <a:solidFill>
                  <a:schemeClr val="accent4"/>
                </a:solidFill>
                <a:latin typeface="+mj-lt"/>
                <a:ea typeface="+mj-ea"/>
                <a:cs typeface="+mj-cs"/>
              </a:defRPr>
            </a:lvl1pPr>
          </a:lstStyle>
          <a:p>
            <a:r>
              <a:rPr lang="en-US" dirty="0"/>
              <a:t>…and Caveats</a:t>
            </a:r>
          </a:p>
        </p:txBody>
      </p:sp>
    </p:spTree>
    <p:extLst>
      <p:ext uri="{BB962C8B-B14F-4D97-AF65-F5344CB8AC3E}">
        <p14:creationId xmlns:p14="http://schemas.microsoft.com/office/powerpoint/2010/main" val="98153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9877-F335-44B9-89D3-6D20ED0EFF5F}"/>
              </a:ext>
            </a:extLst>
          </p:cNvPr>
          <p:cNvSpPr>
            <a:spLocks noGrp="1"/>
          </p:cNvSpPr>
          <p:nvPr>
            <p:ph type="title"/>
          </p:nvPr>
        </p:nvSpPr>
        <p:spPr/>
        <p:txBody>
          <a:bodyPr/>
          <a:lstStyle/>
          <a:p>
            <a:r>
              <a:rPr lang="en-US" dirty="0"/>
              <a:t>Context: Learning Health System</a:t>
            </a:r>
          </a:p>
        </p:txBody>
      </p:sp>
      <p:sp>
        <p:nvSpPr>
          <p:cNvPr id="3" name="Content Placeholder 2">
            <a:extLst>
              <a:ext uri="{FF2B5EF4-FFF2-40B4-BE49-F238E27FC236}">
                <a16:creationId xmlns:a16="http://schemas.microsoft.com/office/drawing/2014/main" id="{E15AD907-B87D-4DDE-9C94-3376EF729460}"/>
              </a:ext>
            </a:extLst>
          </p:cNvPr>
          <p:cNvSpPr>
            <a:spLocks noGrp="1"/>
          </p:cNvSpPr>
          <p:nvPr>
            <p:ph idx="1"/>
          </p:nvPr>
        </p:nvSpPr>
        <p:spPr/>
        <p:txBody>
          <a:bodyPr/>
          <a:lstStyle/>
          <a:p>
            <a:r>
              <a:rPr lang="en-US" dirty="0"/>
              <a:t>The Learning Health System initiative is an explicit partnership between Research and Care Delivery aimed at cutting out the middle layers of the Research </a:t>
            </a:r>
            <a:r>
              <a:rPr lang="en-US" dirty="0">
                <a:sym typeface="Wingdings" panose="05000000000000000000" pitchFamily="2" charset="2"/>
              </a:rPr>
              <a:t> Dissemination  Practice cycle.</a:t>
            </a:r>
          </a:p>
          <a:p>
            <a:pPr lvl="1"/>
            <a:r>
              <a:rPr lang="en-US" dirty="0">
                <a:sym typeface="Wingdings" panose="05000000000000000000" pitchFamily="2" charset="2"/>
              </a:rPr>
              <a:t>Is Not Research</a:t>
            </a:r>
          </a:p>
          <a:p>
            <a:pPr lvl="1"/>
            <a:r>
              <a:rPr lang="en-US" dirty="0">
                <a:sym typeface="Wingdings" panose="05000000000000000000" pitchFamily="2" charset="2"/>
              </a:rPr>
              <a:t>Aims at leveraging data to optimize care delivery</a:t>
            </a:r>
          </a:p>
          <a:p>
            <a:pPr lvl="1"/>
            <a:r>
              <a:rPr lang="en-US" dirty="0">
                <a:sym typeface="Wingdings" panose="05000000000000000000" pitchFamily="2" charset="2"/>
              </a:rPr>
              <a:t>Multi-Pronged approach</a:t>
            </a:r>
          </a:p>
          <a:p>
            <a:pPr lvl="2"/>
            <a:r>
              <a:rPr lang="en-US" dirty="0">
                <a:sym typeface="Wingdings" panose="05000000000000000000" pitchFamily="2" charset="2"/>
              </a:rPr>
              <a:t>So many prongs!</a:t>
            </a:r>
          </a:p>
          <a:p>
            <a:pPr lvl="2"/>
            <a:r>
              <a:rPr lang="en-US" dirty="0"/>
              <a:t>Medication Assisted Treatment for Opiate Use Disorder</a:t>
            </a:r>
          </a:p>
          <a:p>
            <a:pPr lvl="2"/>
            <a:r>
              <a:rPr lang="en-US" dirty="0"/>
              <a:t>Care Management</a:t>
            </a:r>
          </a:p>
          <a:p>
            <a:r>
              <a:rPr lang="en-US" dirty="0"/>
              <a:t>Care Management “ensures patients receive timely and appropriate care and supports utilization management activities.”</a:t>
            </a:r>
          </a:p>
          <a:p>
            <a:pPr lvl="1"/>
            <a:r>
              <a:rPr lang="en-US" dirty="0"/>
              <a:t>LHS Goal: reduce inpatient admissions by 2%</a:t>
            </a:r>
          </a:p>
        </p:txBody>
      </p:sp>
      <p:pic>
        <p:nvPicPr>
          <p:cNvPr id="5" name="Picture 59">
            <a:extLst>
              <a:ext uri="{FF2B5EF4-FFF2-40B4-BE49-F238E27FC236}">
                <a16:creationId xmlns:a16="http://schemas.microsoft.com/office/drawing/2014/main" id="{B008B148-176C-450B-B6B2-36E37B408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429" y="2129433"/>
            <a:ext cx="5671381" cy="2109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419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C212-A423-49D2-99A2-0CFFB9139CF3}"/>
              </a:ext>
            </a:extLst>
          </p:cNvPr>
          <p:cNvSpPr>
            <a:spLocks noGrp="1"/>
          </p:cNvSpPr>
          <p:nvPr>
            <p:ph type="title"/>
          </p:nvPr>
        </p:nvSpPr>
        <p:spPr/>
        <p:txBody>
          <a:bodyPr/>
          <a:lstStyle/>
          <a:p>
            <a:r>
              <a:rPr lang="en-US" sz="3600" dirty="0"/>
              <a:t>Future Directions</a:t>
            </a:r>
          </a:p>
        </p:txBody>
      </p:sp>
      <p:sp>
        <p:nvSpPr>
          <p:cNvPr id="3" name="Content Placeholder 2">
            <a:extLst>
              <a:ext uri="{FF2B5EF4-FFF2-40B4-BE49-F238E27FC236}">
                <a16:creationId xmlns:a16="http://schemas.microsoft.com/office/drawing/2014/main" id="{3E2DE287-CB92-4B45-90F1-E8D2F1F543B5}"/>
              </a:ext>
            </a:extLst>
          </p:cNvPr>
          <p:cNvSpPr>
            <a:spLocks noGrp="1"/>
          </p:cNvSpPr>
          <p:nvPr>
            <p:ph idx="1"/>
          </p:nvPr>
        </p:nvSpPr>
        <p:spPr/>
        <p:txBody>
          <a:bodyPr>
            <a:normAutofit/>
          </a:bodyPr>
          <a:lstStyle/>
          <a:p>
            <a:r>
              <a:rPr lang="en-US" sz="2400" dirty="0"/>
              <a:t>Switch </a:t>
            </a:r>
          </a:p>
          <a:p>
            <a:pPr lvl="1"/>
            <a:r>
              <a:rPr lang="en-US" sz="2400" dirty="0"/>
              <a:t>from using binary feature flags to counts of feature occurrences.</a:t>
            </a:r>
          </a:p>
          <a:p>
            <a:pPr lvl="1"/>
            <a:r>
              <a:rPr lang="en-US" sz="2400" dirty="0"/>
              <a:t>to ingredient-level </a:t>
            </a:r>
            <a:r>
              <a:rPr lang="en-US" sz="2400" dirty="0" err="1"/>
              <a:t>RxCUIs</a:t>
            </a:r>
            <a:r>
              <a:rPr lang="en-US" sz="2400" dirty="0"/>
              <a:t> (or supplement with?)</a:t>
            </a:r>
          </a:p>
          <a:p>
            <a:pPr lvl="1"/>
            <a:r>
              <a:rPr lang="en-US" sz="2400" dirty="0"/>
              <a:t>to lower-latency sources for dx/</a:t>
            </a:r>
            <a:r>
              <a:rPr lang="en-US" sz="2400" dirty="0" err="1"/>
              <a:t>px</a:t>
            </a:r>
            <a:r>
              <a:rPr lang="en-US" sz="2400" dirty="0"/>
              <a:t> (other sources are already daily).</a:t>
            </a:r>
          </a:p>
          <a:p>
            <a:r>
              <a:rPr lang="en-US" sz="2400" dirty="0"/>
              <a:t>Try additional classifiers.</a:t>
            </a:r>
          </a:p>
          <a:p>
            <a:r>
              <a:rPr lang="en-US" sz="2400" dirty="0"/>
              <a:t>Tweak Parameters.</a:t>
            </a:r>
          </a:p>
          <a:p>
            <a:r>
              <a:rPr lang="en-US" sz="2400" dirty="0"/>
              <a:t>Expand population, either to additional diseases, or to the general population.</a:t>
            </a:r>
          </a:p>
          <a:p>
            <a:r>
              <a:rPr lang="en-US" sz="2400" dirty="0"/>
              <a:t>Create additional predictors for Care Managers’ ratings of success/impact.</a:t>
            </a:r>
          </a:p>
        </p:txBody>
      </p:sp>
    </p:spTree>
    <p:extLst>
      <p:ext uri="{BB962C8B-B14F-4D97-AF65-F5344CB8AC3E}">
        <p14:creationId xmlns:p14="http://schemas.microsoft.com/office/powerpoint/2010/main" val="437207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744E30-D06D-4A8C-8C1D-44F154E9BF0E}"/>
              </a:ext>
            </a:extLst>
          </p:cNvPr>
          <p:cNvSpPr>
            <a:spLocks noGrp="1"/>
          </p:cNvSpPr>
          <p:nvPr>
            <p:ph type="title"/>
          </p:nvPr>
        </p:nvSpPr>
        <p:spPr>
          <a:xfrm>
            <a:off x="838091" y="1306360"/>
            <a:ext cx="10515818" cy="1690776"/>
          </a:xfrm>
        </p:spPr>
        <p:txBody>
          <a:bodyPr/>
          <a:lstStyle/>
          <a:p>
            <a:r>
              <a:rPr lang="en-US" sz="8000" dirty="0"/>
              <a:t>Thank You!</a:t>
            </a:r>
          </a:p>
        </p:txBody>
      </p:sp>
      <p:sp>
        <p:nvSpPr>
          <p:cNvPr id="6" name="Text Placeholder 5">
            <a:extLst>
              <a:ext uri="{FF2B5EF4-FFF2-40B4-BE49-F238E27FC236}">
                <a16:creationId xmlns:a16="http://schemas.microsoft.com/office/drawing/2014/main" id="{7FF91EDB-7BD0-453F-80BD-82DF4B04EFF6}"/>
              </a:ext>
            </a:extLst>
          </p:cNvPr>
          <p:cNvSpPr>
            <a:spLocks noGrp="1"/>
          </p:cNvSpPr>
          <p:nvPr>
            <p:ph type="body" sz="quarter" idx="10"/>
          </p:nvPr>
        </p:nvSpPr>
        <p:spPr>
          <a:xfrm>
            <a:off x="838091" y="2839453"/>
            <a:ext cx="10442717" cy="3000631"/>
          </a:xfrm>
        </p:spPr>
        <p:txBody>
          <a:bodyPr>
            <a:normAutofit/>
          </a:bodyPr>
          <a:lstStyle/>
          <a:p>
            <a:r>
              <a:rPr lang="en-US" sz="4400" dirty="0"/>
              <a:t>https://github.com/rpardee/hcsrn_2019</a:t>
            </a:r>
          </a:p>
          <a:p>
            <a:endParaRPr lang="en-US" sz="4000" dirty="0"/>
          </a:p>
          <a:p>
            <a:r>
              <a:rPr lang="en-US" sz="4000" dirty="0"/>
              <a:t>roy.e.pardee@kp.org</a:t>
            </a:r>
          </a:p>
          <a:p>
            <a:r>
              <a:rPr lang="en-US" sz="4000" dirty="0"/>
              <a:t>david.j.cronkite@kp.org</a:t>
            </a:r>
          </a:p>
        </p:txBody>
      </p:sp>
      <p:sp>
        <p:nvSpPr>
          <p:cNvPr id="4" name="Slide Number Placeholder 3">
            <a:extLst>
              <a:ext uri="{FF2B5EF4-FFF2-40B4-BE49-F238E27FC236}">
                <a16:creationId xmlns:a16="http://schemas.microsoft.com/office/drawing/2014/main" id="{117AD612-B4E1-4199-AFDB-1A1E7566813D}"/>
              </a:ext>
            </a:extLst>
          </p:cNvPr>
          <p:cNvSpPr>
            <a:spLocks noGrp="1"/>
          </p:cNvSpPr>
          <p:nvPr>
            <p:ph type="sldNum" sz="quarter" idx="11"/>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2017354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generated with high confidence">
            <a:extLst>
              <a:ext uri="{FF2B5EF4-FFF2-40B4-BE49-F238E27FC236}">
                <a16:creationId xmlns:a16="http://schemas.microsoft.com/office/drawing/2014/main" id="{CF79ED03-1C52-4D04-B61B-F3851525E67E}"/>
              </a:ext>
            </a:extLst>
          </p:cNvPr>
          <p:cNvPicPr>
            <a:picLocks noGrp="1" noChangeAspect="1"/>
          </p:cNvPicPr>
          <p:nvPr>
            <p:ph idx="1"/>
          </p:nvPr>
        </p:nvPicPr>
        <p:blipFill rotWithShape="1">
          <a:blip r:embed="rId3"/>
          <a:srcRect t="1975" b="7412"/>
          <a:stretch/>
        </p:blipFill>
        <p:spPr>
          <a:xfrm>
            <a:off x="1100667" y="746765"/>
            <a:ext cx="9548706" cy="5364470"/>
          </a:xfrm>
          <a:prstGeom prst="rect">
            <a:avLst/>
          </a:prstGeom>
        </p:spPr>
      </p:pic>
    </p:spTree>
    <p:extLst>
      <p:ext uri="{BB962C8B-B14F-4D97-AF65-F5344CB8AC3E}">
        <p14:creationId xmlns:p14="http://schemas.microsoft.com/office/powerpoint/2010/main" val="2831399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489EE3-EA8C-466F-9A2E-C6A21073D75C}"/>
              </a:ext>
            </a:extLst>
          </p:cNvPr>
          <p:cNvSpPr>
            <a:spLocks noGrp="1"/>
          </p:cNvSpPr>
          <p:nvPr>
            <p:ph type="title"/>
          </p:nvPr>
        </p:nvSpPr>
        <p:spPr>
          <a:xfrm>
            <a:off x="643831" y="640080"/>
            <a:ext cx="3690425" cy="1325562"/>
          </a:xfrm>
        </p:spPr>
        <p:txBody>
          <a:bodyPr>
            <a:normAutofit/>
          </a:bodyPr>
          <a:lstStyle/>
          <a:p>
            <a:r>
              <a:rPr lang="en-US" sz="3200"/>
              <a:t>Bonus: What is a Random Forest?</a:t>
            </a:r>
          </a:p>
        </p:txBody>
      </p:sp>
      <p:sp>
        <p:nvSpPr>
          <p:cNvPr id="5" name="Content Placeholder 4">
            <a:extLst>
              <a:ext uri="{FF2B5EF4-FFF2-40B4-BE49-F238E27FC236}">
                <a16:creationId xmlns:a16="http://schemas.microsoft.com/office/drawing/2014/main" id="{F272AF23-ECCD-40F4-B32B-C282ED3E4534}"/>
              </a:ext>
            </a:extLst>
          </p:cNvPr>
          <p:cNvSpPr>
            <a:spLocks noGrp="1"/>
          </p:cNvSpPr>
          <p:nvPr>
            <p:ph idx="1"/>
          </p:nvPr>
        </p:nvSpPr>
        <p:spPr>
          <a:xfrm>
            <a:off x="643831" y="1936954"/>
            <a:ext cx="3690425" cy="4200997"/>
          </a:xfrm>
        </p:spPr>
        <p:txBody>
          <a:bodyPr>
            <a:normAutofit/>
          </a:bodyPr>
          <a:lstStyle/>
          <a:p>
            <a:r>
              <a:rPr lang="en-US" sz="1600" dirty="0"/>
              <a:t>A Classification Tree is a simple method for making a decision.</a:t>
            </a:r>
          </a:p>
          <a:p>
            <a:r>
              <a:rPr lang="en-US" sz="1600" dirty="0"/>
              <a:t>A Random Forest:</a:t>
            </a:r>
          </a:p>
          <a:p>
            <a:pPr lvl="1"/>
            <a:r>
              <a:rPr lang="en-US" sz="1400" dirty="0"/>
              <a:t>Creates B different bootstrapped samples from the input training data.</a:t>
            </a:r>
          </a:p>
          <a:p>
            <a:pPr lvl="1"/>
            <a:r>
              <a:rPr lang="en-US" sz="1400" dirty="0"/>
              <a:t>Creates a classification tree for each one.*</a:t>
            </a:r>
          </a:p>
          <a:p>
            <a:pPr lvl="1"/>
            <a:r>
              <a:rPr lang="en-US" sz="1400" dirty="0"/>
              <a:t>When predicting new data, it gets run through </a:t>
            </a:r>
            <a:r>
              <a:rPr lang="en-US" sz="1400" i="1" dirty="0"/>
              <a:t>every one of the B bootstrap-generated trees</a:t>
            </a:r>
            <a:r>
              <a:rPr lang="en-US" sz="1400" dirty="0"/>
              <a:t>.</a:t>
            </a:r>
          </a:p>
          <a:p>
            <a:pPr lvl="1"/>
            <a:r>
              <a:rPr lang="en-US" sz="1400" dirty="0"/>
              <a:t>The prediction becomes the classification reported by the majority of trees in the forest.</a:t>
            </a:r>
          </a:p>
          <a:p>
            <a:pPr marL="169863" indent="-169863">
              <a:buNone/>
            </a:pPr>
            <a:r>
              <a:rPr lang="en-US" sz="1400" dirty="0"/>
              <a:t>* The twist is that at each level of the tree, when choosing a feature to split on, only a random subset of features are considered.</a:t>
            </a:r>
          </a:p>
        </p:txBody>
      </p:sp>
      <p:pic>
        <p:nvPicPr>
          <p:cNvPr id="1026" name="Picture 2" descr="graph">
            <a:extLst>
              <a:ext uri="{FF2B5EF4-FFF2-40B4-BE49-F238E27FC236}">
                <a16:creationId xmlns:a16="http://schemas.microsoft.com/office/drawing/2014/main" id="{7540EB57-59CD-4BB3-87C4-E9CA9E2C4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296" y="730309"/>
            <a:ext cx="6155736" cy="540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17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9EB8-FCB7-42C4-8746-670A70DB4EBD}"/>
              </a:ext>
            </a:extLst>
          </p:cNvPr>
          <p:cNvSpPr>
            <a:spLocks noGrp="1"/>
          </p:cNvSpPr>
          <p:nvPr>
            <p:ph type="title"/>
          </p:nvPr>
        </p:nvSpPr>
        <p:spPr/>
        <p:txBody>
          <a:bodyPr/>
          <a:lstStyle/>
          <a:p>
            <a:r>
              <a:rPr lang="en-US" dirty="0"/>
              <a:t>Can We Help CM Identify Patients At Risk for Hospitalization?</a:t>
            </a:r>
          </a:p>
        </p:txBody>
      </p:sp>
      <p:sp>
        <p:nvSpPr>
          <p:cNvPr id="3" name="Content Placeholder 2">
            <a:extLst>
              <a:ext uri="{FF2B5EF4-FFF2-40B4-BE49-F238E27FC236}">
                <a16:creationId xmlns:a16="http://schemas.microsoft.com/office/drawing/2014/main" id="{AA949871-999F-42D8-8CB2-A3222032A5FA}"/>
              </a:ext>
            </a:extLst>
          </p:cNvPr>
          <p:cNvSpPr>
            <a:spLocks noGrp="1"/>
          </p:cNvSpPr>
          <p:nvPr>
            <p:ph idx="1"/>
          </p:nvPr>
        </p:nvSpPr>
        <p:spPr/>
        <p:txBody>
          <a:bodyPr>
            <a:normAutofit lnSpcReduction="10000"/>
          </a:bodyPr>
          <a:lstStyle/>
          <a:p>
            <a:r>
              <a:rPr lang="en-US" dirty="0"/>
              <a:t>LHS Decided to zero in on: </a:t>
            </a:r>
          </a:p>
          <a:p>
            <a:pPr lvl="1"/>
            <a:r>
              <a:rPr lang="en-US" dirty="0"/>
              <a:t>The Complex Case Management program</a:t>
            </a:r>
          </a:p>
          <a:p>
            <a:pPr lvl="1"/>
            <a:r>
              <a:rPr lang="en-US" dirty="0"/>
              <a:t>Patients with Diabetes, Congestive Heart Failure, or Kidney Disease</a:t>
            </a:r>
          </a:p>
          <a:p>
            <a:r>
              <a:rPr lang="en-US" dirty="0"/>
              <a:t>The Usual (analytical) Suspect: Johns Hopkins’ Adjusted Clinical Groups (ACGs)</a:t>
            </a:r>
          </a:p>
          <a:p>
            <a:pPr lvl="1"/>
            <a:r>
              <a:rPr lang="en-US" dirty="0"/>
              <a:t>Produces many useful stats, indices and scores, including especially two assessments of inpatient risk.</a:t>
            </a:r>
          </a:p>
          <a:p>
            <a:pPr lvl="1"/>
            <a:r>
              <a:rPr lang="en-US" dirty="0"/>
              <a:t>Task 1 was figuring out how predictive ACG’s 12-month risk of hospitalization index is in our population.</a:t>
            </a:r>
          </a:p>
          <a:p>
            <a:pPr lvl="1"/>
            <a:r>
              <a:rPr lang="en-US" dirty="0"/>
              <a:t>Much wrangling of data.</a:t>
            </a:r>
          </a:p>
          <a:p>
            <a:r>
              <a:rPr lang="en-US" dirty="0"/>
              <a:t>Side Quest: Can I learn enough Python to use it to come up with a competing (or complementary?) predictor?</a:t>
            </a:r>
          </a:p>
          <a:p>
            <a:pPr lvl="1"/>
            <a:r>
              <a:rPr lang="en-US" dirty="0"/>
              <a:t>Mostly an excuse to dig in to Python &amp; its data science libraries</a:t>
            </a:r>
          </a:p>
          <a:p>
            <a:pPr lvl="1"/>
            <a:r>
              <a:rPr lang="en-US" dirty="0"/>
              <a:t>I was emboldened by coauthor David Cronkite, who was incredibly generous w/his time.</a:t>
            </a:r>
          </a:p>
        </p:txBody>
      </p:sp>
    </p:spTree>
    <p:extLst>
      <p:ext uri="{BB962C8B-B14F-4D97-AF65-F5344CB8AC3E}">
        <p14:creationId xmlns:p14="http://schemas.microsoft.com/office/powerpoint/2010/main" val="1291004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3010-31C5-4706-A06C-56B5E54A981D}"/>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84539662-B8B6-4809-AF7A-ADE836BDB68F}"/>
              </a:ext>
            </a:extLst>
          </p:cNvPr>
          <p:cNvSpPr>
            <a:spLocks noGrp="1"/>
          </p:cNvSpPr>
          <p:nvPr>
            <p:ph idx="1"/>
          </p:nvPr>
        </p:nvSpPr>
        <p:spPr/>
        <p:txBody>
          <a:bodyPr/>
          <a:lstStyle/>
          <a:p>
            <a:r>
              <a:rPr lang="en-US" dirty="0"/>
              <a:t>Cohort is everyone in the April 2016 ACG file, who had indication of CHF, Diabetes or Renal disease. N = 70,231</a:t>
            </a:r>
          </a:p>
          <a:p>
            <a:pPr lvl="1"/>
            <a:r>
              <a:rPr lang="en-US" dirty="0"/>
              <a:t>Age/Sex.</a:t>
            </a:r>
          </a:p>
          <a:p>
            <a:pPr lvl="1"/>
            <a:r>
              <a:rPr lang="en-US" dirty="0"/>
              <a:t>ACG’s 12-month predictor of inpatient risk.</a:t>
            </a:r>
          </a:p>
          <a:p>
            <a:pPr lvl="1"/>
            <a:r>
              <a:rPr lang="en-US" dirty="0"/>
              <a:t>Added a Flag for whether the person was (</a:t>
            </a:r>
            <a:r>
              <a:rPr lang="en-US" dirty="0" err="1"/>
              <a:t>preventably</a:t>
            </a:r>
            <a:r>
              <a:rPr lang="en-US" dirty="0"/>
              <a:t>) hospitalized over the period covered by the ACG predictions: May 2016 to April 2017.</a:t>
            </a:r>
          </a:p>
          <a:p>
            <a:r>
              <a:rPr lang="en-US" dirty="0"/>
              <a:t>ACG process takes the preceding 12 months worth of claims data as grist for its predictors.</a:t>
            </a:r>
          </a:p>
          <a:p>
            <a:pPr lvl="1"/>
            <a:r>
              <a:rPr lang="en-US" dirty="0"/>
              <a:t>Professional, Institutional, and Pharmacy claims.</a:t>
            </a:r>
          </a:p>
          <a:p>
            <a:pPr lvl="1"/>
            <a:r>
              <a:rPr lang="en-US" dirty="0"/>
              <a:t>But no clinical data.</a:t>
            </a:r>
          </a:p>
          <a:p>
            <a:pPr lvl="1"/>
            <a:r>
              <a:rPr lang="en-US" dirty="0"/>
              <a:t>Because: marketed at Insurers.</a:t>
            </a:r>
          </a:p>
        </p:txBody>
      </p:sp>
    </p:spTree>
    <p:extLst>
      <p:ext uri="{BB962C8B-B14F-4D97-AF65-F5344CB8AC3E}">
        <p14:creationId xmlns:p14="http://schemas.microsoft.com/office/powerpoint/2010/main" val="341199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5ACA-E87C-4886-A1C9-59C36B6B3B35}"/>
              </a:ext>
            </a:extLst>
          </p:cNvPr>
          <p:cNvSpPr>
            <a:spLocks noGrp="1"/>
          </p:cNvSpPr>
          <p:nvPr>
            <p:ph type="title"/>
          </p:nvPr>
        </p:nvSpPr>
        <p:spPr/>
        <p:txBody>
          <a:bodyPr>
            <a:normAutofit/>
          </a:bodyPr>
          <a:lstStyle/>
          <a:p>
            <a:r>
              <a:rPr lang="en-US" dirty="0"/>
              <a:t>The Data (</a:t>
            </a:r>
            <a:r>
              <a:rPr lang="en-US" dirty="0" err="1"/>
              <a:t>cont</a:t>
            </a:r>
            <a:r>
              <a:rPr lang="en-US" dirty="0"/>
              <a:t>)</a:t>
            </a:r>
          </a:p>
        </p:txBody>
      </p:sp>
      <p:sp>
        <p:nvSpPr>
          <p:cNvPr id="3" name="Content Placeholder 2">
            <a:extLst>
              <a:ext uri="{FF2B5EF4-FFF2-40B4-BE49-F238E27FC236}">
                <a16:creationId xmlns:a16="http://schemas.microsoft.com/office/drawing/2014/main" id="{041F0A2B-220D-4E58-B0C7-BBA01AFAEB02}"/>
              </a:ext>
            </a:extLst>
          </p:cNvPr>
          <p:cNvSpPr>
            <a:spLocks noGrp="1"/>
          </p:cNvSpPr>
          <p:nvPr>
            <p:ph idx="1"/>
          </p:nvPr>
        </p:nvSpPr>
        <p:spPr>
          <a:xfrm>
            <a:off x="698457" y="1304925"/>
            <a:ext cx="4401509" cy="4351337"/>
          </a:xfrm>
        </p:spPr>
        <p:txBody>
          <a:bodyPr>
            <a:normAutofit fontScale="92500" lnSpcReduction="20000"/>
          </a:bodyPr>
          <a:lstStyle/>
          <a:p>
            <a:r>
              <a:rPr lang="en-US" dirty="0"/>
              <a:t>As grist for the Python process, I would use the prior </a:t>
            </a:r>
            <a:r>
              <a:rPr lang="en-US" b="1" dirty="0">
                <a:solidFill>
                  <a:srgbClr val="FF0000"/>
                </a:solidFill>
              </a:rPr>
              <a:t>3</a:t>
            </a:r>
            <a:r>
              <a:rPr lang="en-US" dirty="0"/>
              <a:t> months of:</a:t>
            </a:r>
          </a:p>
          <a:p>
            <a:pPr marL="617220" lvl="1" indent="-342900">
              <a:buFont typeface="+mj-lt"/>
              <a:buAutoNum type="arabicPeriod"/>
            </a:pPr>
            <a:r>
              <a:rPr lang="en-US" dirty="0"/>
              <a:t>All pharmacy fills (by RxCUI)</a:t>
            </a:r>
          </a:p>
          <a:p>
            <a:pPr marL="617220" lvl="1" indent="-342900">
              <a:buFont typeface="+mj-lt"/>
              <a:buAutoNum type="arabicPeriod"/>
            </a:pPr>
            <a:r>
              <a:rPr lang="en-US" dirty="0"/>
              <a:t>All dx codes</a:t>
            </a:r>
          </a:p>
          <a:p>
            <a:pPr marL="617220" lvl="1" indent="-342900">
              <a:buFont typeface="+mj-lt"/>
              <a:buAutoNum type="arabicPeriod"/>
            </a:pPr>
            <a:r>
              <a:rPr lang="en-US" dirty="0"/>
              <a:t>All </a:t>
            </a:r>
            <a:r>
              <a:rPr lang="en-US" dirty="0" err="1"/>
              <a:t>px</a:t>
            </a:r>
            <a:r>
              <a:rPr lang="en-US" dirty="0"/>
              <a:t> codes</a:t>
            </a:r>
          </a:p>
          <a:p>
            <a:pPr marL="617220" lvl="1" indent="-342900">
              <a:buFont typeface="+mj-lt"/>
              <a:buAutoNum type="arabicPeriod"/>
            </a:pPr>
            <a:r>
              <a:rPr lang="en-US" dirty="0"/>
              <a:t>All VDW lab tests, including the abnormal indicator</a:t>
            </a:r>
          </a:p>
          <a:p>
            <a:pPr marL="617220" lvl="1" indent="-342900">
              <a:buFont typeface="+mj-lt"/>
              <a:buAutoNum type="arabicPeriod"/>
            </a:pPr>
            <a:r>
              <a:rPr lang="en-US" dirty="0"/>
              <a:t>All BMI measures, categorized</a:t>
            </a:r>
          </a:p>
          <a:p>
            <a:pPr marL="617220" lvl="1" indent="-342900">
              <a:buFont typeface="+mj-lt"/>
              <a:buAutoNum type="arabicPeriod"/>
            </a:pPr>
            <a:r>
              <a:rPr lang="en-US" dirty="0"/>
              <a:t>All blood pressure measures, categorized</a:t>
            </a:r>
          </a:p>
          <a:p>
            <a:r>
              <a:rPr lang="en-US" dirty="0"/>
              <a:t>In the argot of Machine Learning—these are what we used as ‘features’ for the ‘model’.</a:t>
            </a:r>
          </a:p>
        </p:txBody>
      </p:sp>
      <p:graphicFrame>
        <p:nvGraphicFramePr>
          <p:cNvPr id="7" name="Table 6">
            <a:extLst>
              <a:ext uri="{FF2B5EF4-FFF2-40B4-BE49-F238E27FC236}">
                <a16:creationId xmlns:a16="http://schemas.microsoft.com/office/drawing/2014/main" id="{D001CF97-3853-4FF2-A76D-CAFA76AAA4FD}"/>
              </a:ext>
            </a:extLst>
          </p:cNvPr>
          <p:cNvGraphicFramePr>
            <a:graphicFrameLocks noGrp="1"/>
          </p:cNvGraphicFramePr>
          <p:nvPr>
            <p:extLst>
              <p:ext uri="{D42A27DB-BD31-4B8C-83A1-F6EECF244321}">
                <p14:modId xmlns:p14="http://schemas.microsoft.com/office/powerpoint/2010/main" val="529835841"/>
              </p:ext>
            </p:extLst>
          </p:nvPr>
        </p:nvGraphicFramePr>
        <p:xfrm>
          <a:off x="5099967" y="1396782"/>
          <a:ext cx="6520533" cy="3427097"/>
        </p:xfrm>
        <a:graphic>
          <a:graphicData uri="http://schemas.openxmlformats.org/drawingml/2006/table">
            <a:tbl>
              <a:tblPr firstRow="1" firstCol="1" bandRow="1">
                <a:tableStyleId>{5202B0CA-FC54-4496-8BCA-5EF66A818D29}</a:tableStyleId>
              </a:tblPr>
              <a:tblGrid>
                <a:gridCol w="747493">
                  <a:extLst>
                    <a:ext uri="{9D8B030D-6E8A-4147-A177-3AD203B41FA5}">
                      <a16:colId xmlns:a16="http://schemas.microsoft.com/office/drawing/2014/main" val="2134967052"/>
                    </a:ext>
                  </a:extLst>
                </a:gridCol>
                <a:gridCol w="972440">
                  <a:extLst>
                    <a:ext uri="{9D8B030D-6E8A-4147-A177-3AD203B41FA5}">
                      <a16:colId xmlns:a16="http://schemas.microsoft.com/office/drawing/2014/main" val="3020824888"/>
                    </a:ext>
                  </a:extLst>
                </a:gridCol>
                <a:gridCol w="1003300">
                  <a:extLst>
                    <a:ext uri="{9D8B030D-6E8A-4147-A177-3AD203B41FA5}">
                      <a16:colId xmlns:a16="http://schemas.microsoft.com/office/drawing/2014/main" val="2538902778"/>
                    </a:ext>
                  </a:extLst>
                </a:gridCol>
                <a:gridCol w="948267">
                  <a:extLst>
                    <a:ext uri="{9D8B030D-6E8A-4147-A177-3AD203B41FA5}">
                      <a16:colId xmlns:a16="http://schemas.microsoft.com/office/drawing/2014/main" val="2544409034"/>
                    </a:ext>
                  </a:extLst>
                </a:gridCol>
                <a:gridCol w="702733">
                  <a:extLst>
                    <a:ext uri="{9D8B030D-6E8A-4147-A177-3AD203B41FA5}">
                      <a16:colId xmlns:a16="http://schemas.microsoft.com/office/drawing/2014/main" val="594394526"/>
                    </a:ext>
                  </a:extLst>
                </a:gridCol>
                <a:gridCol w="2146300">
                  <a:extLst>
                    <a:ext uri="{9D8B030D-6E8A-4147-A177-3AD203B41FA5}">
                      <a16:colId xmlns:a16="http://schemas.microsoft.com/office/drawing/2014/main" val="319876055"/>
                    </a:ext>
                  </a:extLst>
                </a:gridCol>
              </a:tblGrid>
              <a:tr h="170352">
                <a:tc>
                  <a:txBody>
                    <a:bodyPr/>
                    <a:lstStyle/>
                    <a:p>
                      <a:pPr marL="0" marR="0">
                        <a:lnSpc>
                          <a:spcPct val="107000"/>
                        </a:lnSpc>
                        <a:spcBef>
                          <a:spcPts val="0"/>
                        </a:spcBef>
                        <a:spcAft>
                          <a:spcPts val="0"/>
                        </a:spcAft>
                      </a:pPr>
                      <a:r>
                        <a:rPr lang="en-US" sz="1600">
                          <a:effectLst/>
                        </a:rPr>
                        <a:t>Person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600">
                          <a:effectLst/>
                        </a:rPr>
                        <a:t>Date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600" dirty="0">
                          <a:effectLst/>
                        </a:rPr>
                        <a:t>Type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600" dirty="0">
                          <a:effectLst/>
                        </a:rPr>
                        <a:t>Code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600">
                          <a:effectLst/>
                        </a:rPr>
                        <a:t>Result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600">
                          <a:effectLst/>
                        </a:rPr>
                        <a:t>Comments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82871700"/>
                  </a:ext>
                </a:extLst>
              </a:tr>
              <a:tr h="326701">
                <a:tc>
                  <a:txBody>
                    <a:bodyPr/>
                    <a:lstStyle/>
                    <a:p>
                      <a:pPr marL="0" marR="0">
                        <a:lnSpc>
                          <a:spcPct val="107000"/>
                        </a:lnSpc>
                        <a:spcBef>
                          <a:spcPts val="0"/>
                        </a:spcBef>
                        <a:spcAft>
                          <a:spcPts val="0"/>
                        </a:spcAft>
                      </a:pPr>
                      <a:r>
                        <a:rPr lang="en-US" sz="1600">
                          <a:effectLst/>
                        </a:rPr>
                        <a:t>Patty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dirty="0">
                          <a:effectLst/>
                        </a:rPr>
                        <a:t>::DOB::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dirty="0" err="1">
                          <a:effectLst/>
                        </a:rPr>
                        <a:t>agegender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dirty="0">
                          <a:effectLst/>
                        </a:rPr>
                        <a:t>60to64_F</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24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1600">
                          <a:effectLst/>
                        </a:rPr>
                        <a:t>Woman between ages of 60 &amp; 64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951577775"/>
                  </a:ext>
                </a:extLst>
              </a:tr>
              <a:tr h="326701">
                <a:tc>
                  <a:txBody>
                    <a:bodyPr/>
                    <a:lstStyle/>
                    <a:p>
                      <a:pPr marL="0" marR="0">
                        <a:lnSpc>
                          <a:spcPct val="107000"/>
                        </a:lnSpc>
                        <a:spcBef>
                          <a:spcPts val="0"/>
                        </a:spcBef>
                        <a:spcAft>
                          <a:spcPts val="0"/>
                        </a:spcAft>
                      </a:pPr>
                      <a:r>
                        <a:rPr lang="en-US" sz="1600">
                          <a:effectLst/>
                        </a:rPr>
                        <a:t>Patty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5/3/2016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lab</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PT:NL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15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600">
                          <a:effectLst/>
                        </a:rPr>
                        <a:t>Prothrombin time: normal range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700341389"/>
                  </a:ext>
                </a:extLst>
              </a:tr>
              <a:tr h="326701">
                <a:tc>
                  <a:txBody>
                    <a:bodyPr/>
                    <a:lstStyle/>
                    <a:p>
                      <a:pPr marL="0" marR="0">
                        <a:lnSpc>
                          <a:spcPct val="107000"/>
                        </a:lnSpc>
                        <a:spcBef>
                          <a:spcPts val="0"/>
                        </a:spcBef>
                        <a:spcAft>
                          <a:spcPts val="0"/>
                        </a:spcAft>
                      </a:pPr>
                      <a:r>
                        <a:rPr lang="en-US" sz="1600">
                          <a:effectLst/>
                        </a:rPr>
                        <a:t>Patty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5/3/2016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lab</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INR:NL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1.2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600">
                          <a:effectLst/>
                        </a:rPr>
                        <a:t>International ratio: normal range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2887590341"/>
                  </a:ext>
                </a:extLst>
              </a:tr>
              <a:tr h="170352">
                <a:tc>
                  <a:txBody>
                    <a:bodyPr/>
                    <a:lstStyle/>
                    <a:p>
                      <a:pPr marL="0" marR="0">
                        <a:lnSpc>
                          <a:spcPct val="107000"/>
                        </a:lnSpc>
                        <a:spcBef>
                          <a:spcPts val="0"/>
                        </a:spcBef>
                        <a:spcAft>
                          <a:spcPts val="0"/>
                        </a:spcAft>
                      </a:pPr>
                      <a:r>
                        <a:rPr lang="en-US" sz="1600">
                          <a:effectLst/>
                        </a:rPr>
                        <a:t>Patty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5/3/2016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dirty="0" err="1">
                          <a:effectLst/>
                        </a:rPr>
                        <a:t>bp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high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130/76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600">
                          <a:effectLst/>
                        </a:rPr>
                        <a:t>Blood pressure: high category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03431597"/>
                  </a:ext>
                </a:extLst>
              </a:tr>
              <a:tr h="170352">
                <a:tc>
                  <a:txBody>
                    <a:bodyPr/>
                    <a:lstStyle/>
                    <a:p>
                      <a:pPr marL="0" marR="0">
                        <a:lnSpc>
                          <a:spcPct val="107000"/>
                        </a:lnSpc>
                        <a:spcBef>
                          <a:spcPts val="0"/>
                        </a:spcBef>
                        <a:spcAft>
                          <a:spcPts val="0"/>
                        </a:spcAft>
                      </a:pPr>
                      <a:r>
                        <a:rPr lang="en-US" sz="1600">
                          <a:effectLst/>
                        </a:rPr>
                        <a:t>Patty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6/8/2016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dirty="0">
                          <a:effectLst/>
                        </a:rPr>
                        <a:t>Rx</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310429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24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1600">
                          <a:effectLst/>
                        </a:rPr>
                        <a:t>Furosemide 20mg tab</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208940887"/>
                  </a:ext>
                </a:extLst>
              </a:tr>
              <a:tr h="326701">
                <a:tc>
                  <a:txBody>
                    <a:bodyPr/>
                    <a:lstStyle/>
                    <a:p>
                      <a:pPr marL="0" marR="0">
                        <a:lnSpc>
                          <a:spcPct val="107000"/>
                        </a:lnSpc>
                        <a:spcBef>
                          <a:spcPts val="0"/>
                        </a:spcBef>
                        <a:spcAft>
                          <a:spcPts val="0"/>
                        </a:spcAft>
                      </a:pPr>
                      <a:r>
                        <a:rPr lang="en-US" sz="1600">
                          <a:effectLst/>
                        </a:rPr>
                        <a:t>Patty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6/8/2016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dirty="0" err="1">
                          <a:effectLst/>
                        </a:rPr>
                        <a:t>Dx</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Z85.820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24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1600" dirty="0">
                          <a:effectLst/>
                        </a:rPr>
                        <a:t>Personal history of malignant melanoma of skin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799789667"/>
                  </a:ext>
                </a:extLst>
              </a:tr>
            </a:tbl>
          </a:graphicData>
        </a:graphic>
      </p:graphicFrame>
      <p:sp>
        <p:nvSpPr>
          <p:cNvPr id="5" name="Content Placeholder 2">
            <a:extLst>
              <a:ext uri="{FF2B5EF4-FFF2-40B4-BE49-F238E27FC236}">
                <a16:creationId xmlns:a16="http://schemas.microsoft.com/office/drawing/2014/main" id="{48985C48-E533-481D-868C-8EE8FD89874E}"/>
              </a:ext>
            </a:extLst>
          </p:cNvPr>
          <p:cNvSpPr txBox="1">
            <a:spLocks/>
          </p:cNvSpPr>
          <p:nvPr/>
        </p:nvSpPr>
        <p:spPr>
          <a:xfrm>
            <a:off x="6817783" y="4915736"/>
            <a:ext cx="3084899" cy="999289"/>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000" dirty="0"/>
              <a:t># features/person: </a:t>
            </a:r>
          </a:p>
          <a:p>
            <a:pPr marL="274320" lvl="1" indent="0">
              <a:buNone/>
            </a:pPr>
            <a:r>
              <a:rPr lang="en-US" sz="1800" dirty="0"/>
              <a:t>Median:31 </a:t>
            </a:r>
          </a:p>
          <a:p>
            <a:pPr marL="274320" lvl="1" indent="0">
              <a:buNone/>
            </a:pPr>
            <a:r>
              <a:rPr lang="en-US" sz="1800" dirty="0"/>
              <a:t>IQR:55</a:t>
            </a:r>
          </a:p>
        </p:txBody>
      </p:sp>
    </p:spTree>
    <p:extLst>
      <p:ext uri="{BB962C8B-B14F-4D97-AF65-F5344CB8AC3E}">
        <p14:creationId xmlns:p14="http://schemas.microsoft.com/office/powerpoint/2010/main" val="285832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110D8A9-805D-4600-BC02-ED5C9E0A9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817" y="1208122"/>
            <a:ext cx="4104171" cy="3078128"/>
          </a:xfrm>
          <a:prstGeom prst="rect">
            <a:avLst/>
          </a:prstGeom>
        </p:spPr>
      </p:pic>
      <p:sp>
        <p:nvSpPr>
          <p:cNvPr id="8" name="Title 7">
            <a:extLst>
              <a:ext uri="{FF2B5EF4-FFF2-40B4-BE49-F238E27FC236}">
                <a16:creationId xmlns:a16="http://schemas.microsoft.com/office/drawing/2014/main" id="{A3BCEF0E-9EFE-4F35-B442-329788B9FDF2}"/>
              </a:ext>
            </a:extLst>
          </p:cNvPr>
          <p:cNvSpPr>
            <a:spLocks noGrp="1"/>
          </p:cNvSpPr>
          <p:nvPr>
            <p:ph type="title"/>
          </p:nvPr>
        </p:nvSpPr>
        <p:spPr/>
        <p:txBody>
          <a:bodyPr/>
          <a:lstStyle/>
          <a:p>
            <a:r>
              <a:rPr lang="en-US" sz="2800" dirty="0"/>
              <a:t>Machine Learning Approach</a:t>
            </a:r>
          </a:p>
        </p:txBody>
      </p:sp>
      <p:sp>
        <p:nvSpPr>
          <p:cNvPr id="11" name="Content Placeholder 10">
            <a:extLst>
              <a:ext uri="{FF2B5EF4-FFF2-40B4-BE49-F238E27FC236}">
                <a16:creationId xmlns:a16="http://schemas.microsoft.com/office/drawing/2014/main" id="{48C484EC-89FB-444D-8609-2191EC44EBF0}"/>
              </a:ext>
            </a:extLst>
          </p:cNvPr>
          <p:cNvSpPr>
            <a:spLocks noGrp="1"/>
          </p:cNvSpPr>
          <p:nvPr>
            <p:ph idx="1"/>
          </p:nvPr>
        </p:nvSpPr>
        <p:spPr>
          <a:xfrm>
            <a:off x="307060" y="1111895"/>
            <a:ext cx="8313066" cy="5268585"/>
          </a:xfrm>
        </p:spPr>
        <p:txBody>
          <a:bodyPr>
            <a:normAutofit/>
          </a:bodyPr>
          <a:lstStyle/>
          <a:p>
            <a:pPr marL="231775" lvl="2" indent="-227013"/>
            <a:r>
              <a:rPr lang="en-US" sz="2200" dirty="0"/>
              <a:t>Algorithms “learn” from the data (“features”) to make predictions.</a:t>
            </a:r>
          </a:p>
          <a:p>
            <a:pPr marL="231775" lvl="2" indent="-227013"/>
            <a:r>
              <a:rPr lang="en-US" sz="2200" dirty="0"/>
              <a:t>Python’s </a:t>
            </a:r>
            <a:r>
              <a:rPr lang="en-US" sz="2200" dirty="0" err="1"/>
              <a:t>scikit</a:t>
            </a:r>
            <a:r>
              <a:rPr lang="en-US" sz="2200" dirty="0"/>
              <a:t>-learn library (</a:t>
            </a:r>
            <a:r>
              <a:rPr lang="en-US" sz="2200" u="sng" dirty="0">
                <a:hlinkClick r:id="rId4"/>
              </a:rPr>
              <a:t>https://scikit-learn.org</a:t>
            </a:r>
            <a:r>
              <a:rPr lang="en-US" sz="2200" dirty="0"/>
              <a:t>) provided a wide variety of classifier algorithms for us to try.</a:t>
            </a:r>
          </a:p>
          <a:p>
            <a:pPr marL="231775" lvl="2" indent="-227013"/>
            <a:r>
              <a:rPr lang="en-US" sz="2200" dirty="0"/>
              <a:t>In General:</a:t>
            </a:r>
          </a:p>
          <a:p>
            <a:pPr marL="688884" lvl="3" indent="-227013"/>
            <a:r>
              <a:rPr lang="en-US" sz="2200" dirty="0"/>
              <a:t>Feed a subset of your data (“features”, “variables”) into a classifier along with the gold standard.</a:t>
            </a:r>
          </a:p>
          <a:p>
            <a:pPr marL="688884" lvl="3" indent="-227013"/>
            <a:r>
              <a:rPr lang="en-US" sz="2200" dirty="0"/>
              <a:t>The classifiers “learn” to make predictions from this data.</a:t>
            </a:r>
          </a:p>
          <a:p>
            <a:pPr marL="688884" lvl="3" indent="-227013"/>
            <a:r>
              <a:rPr lang="en-US" sz="2200" dirty="0"/>
              <a:t>You then sic them on a held-back subset of data.</a:t>
            </a:r>
          </a:p>
          <a:p>
            <a:pPr marL="688884" lvl="3" indent="-227013"/>
            <a:r>
              <a:rPr lang="en-US" sz="2200" dirty="0"/>
              <a:t>If the predictions match your gold standard, you’ve got a good classifier.</a:t>
            </a:r>
          </a:p>
          <a:p>
            <a:pPr marL="231775" indent="-227013"/>
            <a:endParaRPr lang="en-US" sz="2200" dirty="0"/>
          </a:p>
        </p:txBody>
      </p:sp>
      <p:sp>
        <p:nvSpPr>
          <p:cNvPr id="7" name="Slide Number Placeholder 6">
            <a:extLst>
              <a:ext uri="{FF2B5EF4-FFF2-40B4-BE49-F238E27FC236}">
                <a16:creationId xmlns:a16="http://schemas.microsoft.com/office/drawing/2014/main" id="{22C7D822-5E90-4D37-AC86-45FE5DD4F491}"/>
              </a:ext>
            </a:extLst>
          </p:cNvPr>
          <p:cNvSpPr>
            <a:spLocks noGrp="1"/>
          </p:cNvSpPr>
          <p:nvPr>
            <p:ph type="sldNum" sz="quarter" idx="12"/>
          </p:nvPr>
        </p:nvSpPr>
        <p:spPr/>
        <p:txBody>
          <a:bodyPr/>
          <a:lstStyle/>
          <a:p>
            <a:fld id="{8C8B385D-DF67-E241-B0BF-76B80A8E743B}" type="slidenum">
              <a:rPr lang="en-US" smtClean="0"/>
              <a:pPr/>
              <a:t>6</a:t>
            </a:fld>
            <a:endParaRPr lang="en-US" dirty="0"/>
          </a:p>
        </p:txBody>
      </p:sp>
    </p:spTree>
    <p:extLst>
      <p:ext uri="{BB962C8B-B14F-4D97-AF65-F5344CB8AC3E}">
        <p14:creationId xmlns:p14="http://schemas.microsoft.com/office/powerpoint/2010/main" val="329550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423D-35D5-4DCF-A24F-1BDD488A2CB0}"/>
              </a:ext>
            </a:extLst>
          </p:cNvPr>
          <p:cNvSpPr>
            <a:spLocks noGrp="1"/>
          </p:cNvSpPr>
          <p:nvPr>
            <p:ph type="title"/>
          </p:nvPr>
        </p:nvSpPr>
        <p:spPr>
          <a:xfrm>
            <a:off x="838200" y="524207"/>
            <a:ext cx="10515600" cy="910957"/>
          </a:xfrm>
        </p:spPr>
        <p:txBody>
          <a:bodyPr/>
          <a:lstStyle/>
          <a:p>
            <a:r>
              <a:rPr lang="en-US" sz="3200" dirty="0"/>
              <a:t>The Boogeyman: Overfitting</a:t>
            </a:r>
          </a:p>
        </p:txBody>
      </p:sp>
      <p:sp>
        <p:nvSpPr>
          <p:cNvPr id="3" name="Content Placeholder 2">
            <a:extLst>
              <a:ext uri="{FF2B5EF4-FFF2-40B4-BE49-F238E27FC236}">
                <a16:creationId xmlns:a16="http://schemas.microsoft.com/office/drawing/2014/main" id="{36251271-0D72-45EB-8C78-7E218D6AEDC7}"/>
              </a:ext>
            </a:extLst>
          </p:cNvPr>
          <p:cNvSpPr>
            <a:spLocks noGrp="1"/>
          </p:cNvSpPr>
          <p:nvPr>
            <p:ph idx="1"/>
          </p:nvPr>
        </p:nvSpPr>
        <p:spPr>
          <a:xfrm>
            <a:off x="838200" y="1567969"/>
            <a:ext cx="10515600" cy="4351338"/>
          </a:xfrm>
        </p:spPr>
        <p:txBody>
          <a:bodyPr>
            <a:noAutofit/>
          </a:bodyPr>
          <a:lstStyle/>
          <a:p>
            <a:r>
              <a:rPr lang="en-US" sz="2400" dirty="0"/>
              <a:t>Even when you know what you’re doing, there’s a ton of iterating in this work.</a:t>
            </a:r>
          </a:p>
          <a:p>
            <a:pPr lvl="1"/>
            <a:r>
              <a:rPr lang="en-US" sz="2400" dirty="0"/>
              <a:t>Parameter tweaking.</a:t>
            </a:r>
          </a:p>
          <a:p>
            <a:pPr lvl="1"/>
            <a:r>
              <a:rPr lang="en-US" sz="2400" dirty="0"/>
              <a:t>Feature engineering.</a:t>
            </a:r>
          </a:p>
          <a:p>
            <a:r>
              <a:rPr lang="en-US" sz="2400" dirty="0"/>
              <a:t>Poses the risk that you will torture your models until they essentially “memorize” your training data.</a:t>
            </a:r>
          </a:p>
          <a:p>
            <a:pPr lvl="1"/>
            <a:r>
              <a:rPr lang="en-US" sz="2400" dirty="0"/>
              <a:t>Which makes for excellent predictions—on your training data.</a:t>
            </a:r>
          </a:p>
          <a:p>
            <a:pPr lvl="1"/>
            <a:r>
              <a:rPr lang="en-US" sz="2400" dirty="0"/>
              <a:t>And horrible performance in new samples.</a:t>
            </a:r>
          </a:p>
          <a:p>
            <a:r>
              <a:rPr lang="en-US" sz="2400" dirty="0"/>
              <a:t>Traditional stats hypothesis testing relies on mathematical argument.</a:t>
            </a:r>
          </a:p>
          <a:p>
            <a:r>
              <a:rPr lang="en-US" sz="2400" dirty="0"/>
              <a:t>But with data science you justify belief </a:t>
            </a:r>
            <a:r>
              <a:rPr lang="en-US" sz="2400" i="1" dirty="0"/>
              <a:t>empirically</a:t>
            </a:r>
            <a:r>
              <a:rPr lang="en-US" sz="2400" dirty="0"/>
              <a:t>.  </a:t>
            </a:r>
          </a:p>
          <a:p>
            <a:pPr lvl="1"/>
            <a:r>
              <a:rPr lang="en-US" sz="2400" dirty="0"/>
              <a:t>You should believe my predictions </a:t>
            </a:r>
            <a:r>
              <a:rPr lang="en-US" sz="2400" b="1" dirty="0"/>
              <a:t>because I’m demonstrating that they work</a:t>
            </a:r>
            <a:r>
              <a:rPr lang="en-US" sz="2400" dirty="0"/>
              <a:t>.</a:t>
            </a:r>
          </a:p>
        </p:txBody>
      </p:sp>
    </p:spTree>
    <p:extLst>
      <p:ext uri="{BB962C8B-B14F-4D97-AF65-F5344CB8AC3E}">
        <p14:creationId xmlns:p14="http://schemas.microsoft.com/office/powerpoint/2010/main" val="254003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10">
            <a:extLst>
              <a:ext uri="{FF2B5EF4-FFF2-40B4-BE49-F238E27FC236}">
                <a16:creationId xmlns:a16="http://schemas.microsoft.com/office/drawing/2014/main" id="{4B3E6D8A-9F1D-40AF-BFD3-234D20698AF2}"/>
              </a:ext>
            </a:extLst>
          </p:cNvPr>
          <p:cNvSpPr txBox="1">
            <a:spLocks/>
          </p:cNvSpPr>
          <p:nvPr/>
        </p:nvSpPr>
        <p:spPr>
          <a:xfrm>
            <a:off x="811357" y="1121690"/>
            <a:ext cx="3484418" cy="4152900"/>
          </a:xfrm>
          <a:prstGeom prst="rect">
            <a:avLst/>
          </a:prstGeom>
        </p:spPr>
        <p:txBody>
          <a:bodyPr/>
          <a:lst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t>Data Science Solution: Partition Into Development and Validation Samples</a:t>
            </a:r>
          </a:p>
        </p:txBody>
      </p:sp>
      <p:pic>
        <p:nvPicPr>
          <p:cNvPr id="5" name="Picture 4">
            <a:extLst>
              <a:ext uri="{FF2B5EF4-FFF2-40B4-BE49-F238E27FC236}">
                <a16:creationId xmlns:a16="http://schemas.microsoft.com/office/drawing/2014/main" id="{1BE94C9F-7386-4918-8F26-EBC82B6B7373}"/>
              </a:ext>
            </a:extLst>
          </p:cNvPr>
          <p:cNvPicPr>
            <a:picLocks noChangeAspect="1"/>
          </p:cNvPicPr>
          <p:nvPr/>
        </p:nvPicPr>
        <p:blipFill>
          <a:blip r:embed="rId3"/>
          <a:stretch>
            <a:fillRect/>
          </a:stretch>
        </p:blipFill>
        <p:spPr>
          <a:xfrm>
            <a:off x="4696275" y="654962"/>
            <a:ext cx="6616823" cy="5541588"/>
          </a:xfrm>
          <a:prstGeom prst="rect">
            <a:avLst/>
          </a:prstGeom>
        </p:spPr>
      </p:pic>
    </p:spTree>
    <p:extLst>
      <p:ext uri="{BB962C8B-B14F-4D97-AF65-F5344CB8AC3E}">
        <p14:creationId xmlns:p14="http://schemas.microsoft.com/office/powerpoint/2010/main" val="121148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2A77-B940-4CB2-B125-F010521A823F}"/>
              </a:ext>
            </a:extLst>
          </p:cNvPr>
          <p:cNvSpPr>
            <a:spLocks noGrp="1"/>
          </p:cNvSpPr>
          <p:nvPr>
            <p:ph type="title"/>
          </p:nvPr>
        </p:nvSpPr>
        <p:spPr>
          <a:xfrm>
            <a:off x="838200" y="723901"/>
            <a:ext cx="10515600" cy="910957"/>
          </a:xfrm>
        </p:spPr>
        <p:txBody>
          <a:bodyPr/>
          <a:lstStyle/>
          <a:p>
            <a:r>
              <a:rPr lang="en-US" sz="3200"/>
              <a:t>Development Process</a:t>
            </a:r>
            <a:endParaRPr lang="en-US" sz="3200" strike="sngStrike" dirty="0">
              <a:highlight>
                <a:srgbClr val="FFFF00"/>
              </a:highlight>
            </a:endParaRPr>
          </a:p>
        </p:txBody>
      </p:sp>
      <p:sp>
        <p:nvSpPr>
          <p:cNvPr id="3" name="Content Placeholder 2">
            <a:extLst>
              <a:ext uri="{FF2B5EF4-FFF2-40B4-BE49-F238E27FC236}">
                <a16:creationId xmlns:a16="http://schemas.microsoft.com/office/drawing/2014/main" id="{C672D832-6F41-4047-8E00-67D9D06E266B}"/>
              </a:ext>
            </a:extLst>
          </p:cNvPr>
          <p:cNvSpPr>
            <a:spLocks noGrp="1"/>
          </p:cNvSpPr>
          <p:nvPr>
            <p:ph idx="1"/>
          </p:nvPr>
        </p:nvSpPr>
        <p:spPr>
          <a:xfrm>
            <a:off x="838200" y="1767663"/>
            <a:ext cx="7304773" cy="4351338"/>
          </a:xfrm>
        </p:spPr>
        <p:txBody>
          <a:bodyPr>
            <a:normAutofit fontScale="92500" lnSpcReduction="10000"/>
          </a:bodyPr>
          <a:lstStyle/>
          <a:p>
            <a:pPr marL="514350" lvl="0" indent="-514350">
              <a:buFont typeface="+mj-lt"/>
              <a:buAutoNum type="arabicPeriod"/>
            </a:pPr>
            <a:r>
              <a:rPr lang="en-US" sz="2400"/>
              <a:t>Read the Development data out of the database.</a:t>
            </a:r>
          </a:p>
          <a:p>
            <a:pPr marL="514350" lvl="0" indent="-514350">
              <a:buFont typeface="+mj-lt"/>
              <a:buAutoNum type="arabicPeriod"/>
            </a:pPr>
            <a:r>
              <a:rPr lang="en-US" sz="2400"/>
              <a:t>Split Development into two-thirds TRAIN and one-third TEST (stratified by Hospitalization status).</a:t>
            </a:r>
          </a:p>
          <a:p>
            <a:pPr marL="514350" lvl="0" indent="-514350">
              <a:buFont typeface="+mj-lt"/>
              <a:buAutoNum type="arabicPeriod"/>
            </a:pPr>
            <a:r>
              <a:rPr lang="en-US" sz="2400"/>
              <a:t>Train various classifiers (random forest, support vector, etc.) on TRAIN</a:t>
            </a:r>
          </a:p>
          <a:p>
            <a:pPr marL="514350" lvl="0" indent="-514350">
              <a:buFont typeface="+mj-lt"/>
              <a:buAutoNum type="arabicPeriod"/>
            </a:pPr>
            <a:r>
              <a:rPr lang="en-US" sz="2400"/>
              <a:t>Use those trained classifiers to predict the cases in TEST.</a:t>
            </a:r>
          </a:p>
          <a:p>
            <a:pPr marL="514350" lvl="0" indent="-514350">
              <a:buFont typeface="+mj-lt"/>
              <a:buAutoNum type="arabicPeriod"/>
            </a:pPr>
            <a:r>
              <a:rPr lang="en-US" sz="2400"/>
              <a:t>Evaluate performance.</a:t>
            </a:r>
          </a:p>
          <a:p>
            <a:pPr marL="514350" indent="-514350">
              <a:buFont typeface="+mj-lt"/>
              <a:buAutoNum type="arabicPeriod"/>
            </a:pPr>
            <a:r>
              <a:rPr lang="en-US" sz="2400"/>
              <a:t>If performance is unsatisfactory </a:t>
            </a:r>
            <a:r>
              <a:rPr lang="en-US" sz="2400" b="1"/>
              <a:t>and</a:t>
            </a:r>
            <a:r>
              <a:rPr lang="en-US" sz="2400"/>
              <a:t> we can think of something to tweak, do those tweaks and return to #1.</a:t>
            </a:r>
          </a:p>
          <a:p>
            <a:pPr marL="514350" indent="-514350">
              <a:buFont typeface="+mj-lt"/>
              <a:buAutoNum type="arabicPeriod"/>
            </a:pPr>
            <a:r>
              <a:rPr lang="en-US" sz="2400"/>
              <a:t>When done iterating (if we think we have something) evaluate classifiers in the held-back Validation data.</a:t>
            </a:r>
            <a:endParaRPr lang="en-US" sz="2400" dirty="0"/>
          </a:p>
        </p:txBody>
      </p:sp>
      <p:pic>
        <p:nvPicPr>
          <p:cNvPr id="17" name="Picture 16">
            <a:extLst>
              <a:ext uri="{FF2B5EF4-FFF2-40B4-BE49-F238E27FC236}">
                <a16:creationId xmlns:a16="http://schemas.microsoft.com/office/drawing/2014/main" id="{C9D9A297-FA5B-4FC4-8C4F-2C453A2EAD1B}"/>
              </a:ext>
            </a:extLst>
          </p:cNvPr>
          <p:cNvPicPr>
            <a:picLocks noChangeAspect="1"/>
          </p:cNvPicPr>
          <p:nvPr/>
        </p:nvPicPr>
        <p:blipFill>
          <a:blip r:embed="rId3"/>
          <a:stretch>
            <a:fillRect/>
          </a:stretch>
        </p:blipFill>
        <p:spPr>
          <a:xfrm>
            <a:off x="7517331" y="1058779"/>
            <a:ext cx="4622739" cy="3356399"/>
          </a:xfrm>
          <a:prstGeom prst="rect">
            <a:avLst/>
          </a:prstGeom>
        </p:spPr>
      </p:pic>
    </p:spTree>
    <p:extLst>
      <p:ext uri="{BB962C8B-B14F-4D97-AF65-F5344CB8AC3E}">
        <p14:creationId xmlns:p14="http://schemas.microsoft.com/office/powerpoint/2010/main" val="1186369071"/>
      </p:ext>
    </p:extLst>
  </p:cSld>
  <p:clrMapOvr>
    <a:masterClrMapping/>
  </p:clrMapOvr>
</p:sld>
</file>

<file path=ppt/theme/theme1.xml><?xml version="1.0" encoding="utf-8"?>
<a:theme xmlns:a="http://schemas.openxmlformats.org/drawingml/2006/main" name="Title Slide">
  <a:themeElements>
    <a:clrScheme name="Custom 2">
      <a:dk1>
        <a:srgbClr val="003C00"/>
      </a:dk1>
      <a:lt1>
        <a:srgbClr val="FFFFFF"/>
      </a:lt1>
      <a:dk2>
        <a:srgbClr val="006BD5"/>
      </a:dk2>
      <a:lt2>
        <a:srgbClr val="AAB198"/>
      </a:lt2>
      <a:accent1>
        <a:srgbClr val="5EBEA5"/>
      </a:accent1>
      <a:accent2>
        <a:srgbClr val="7296CE"/>
      </a:accent2>
      <a:accent3>
        <a:srgbClr val="FFFFFF"/>
      </a:accent3>
      <a:accent4>
        <a:srgbClr val="000000"/>
      </a:accent4>
      <a:accent5>
        <a:srgbClr val="B6DBCF"/>
      </a:accent5>
      <a:accent6>
        <a:srgbClr val="6787BA"/>
      </a:accent6>
      <a:hlink>
        <a:srgbClr val="7FB741"/>
      </a:hlink>
      <a:folHlink>
        <a:srgbClr val="DA6426"/>
      </a:folHlink>
    </a:clrScheme>
    <a:fontScheme name="Title Slide">
      <a:majorFont>
        <a:latin typeface="Arial Narrow"/>
        <a:ea typeface="ＭＳ Ｐゴシック"/>
        <a:cs typeface="Arial"/>
      </a:majorFont>
      <a:minorFont>
        <a:latin typeface="Arial Narrow"/>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Narrow" charset="0"/>
            <a:ea typeface="ＭＳ Ｐゴシック"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Narrow" charset="0"/>
            <a:ea typeface="ＭＳ Ｐゴシック" charset="0"/>
          </a:defRPr>
        </a:defPPr>
      </a:lstStyle>
    </a:lnDef>
  </a:objectDefaults>
  <a:extraClrSchemeLst>
    <a:extraClrScheme>
      <a:clrScheme name="Title Slide 1">
        <a:dk1>
          <a:srgbClr val="000000"/>
        </a:dk1>
        <a:lt1>
          <a:srgbClr val="FFFFFF"/>
        </a:lt1>
        <a:dk2>
          <a:srgbClr val="52ABD5"/>
        </a:dk2>
        <a:lt2>
          <a:srgbClr val="AAB198"/>
        </a:lt2>
        <a:accent1>
          <a:srgbClr val="5EBEA5"/>
        </a:accent1>
        <a:accent2>
          <a:srgbClr val="7296CE"/>
        </a:accent2>
        <a:accent3>
          <a:srgbClr val="FFFFFF"/>
        </a:accent3>
        <a:accent4>
          <a:srgbClr val="000000"/>
        </a:accent4>
        <a:accent5>
          <a:srgbClr val="B6DBCF"/>
        </a:accent5>
        <a:accent6>
          <a:srgbClr val="6787BA"/>
        </a:accent6>
        <a:hlink>
          <a:srgbClr val="7FB741"/>
        </a:hlink>
        <a:folHlink>
          <a:srgbClr val="DA642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kp - ghc washington">
      <a:dk1>
        <a:sysClr val="windowText" lastClr="000000"/>
      </a:dk1>
      <a:lt1>
        <a:sysClr val="window" lastClr="FFFFFF"/>
      </a:lt1>
      <a:dk2>
        <a:srgbClr val="E6762F"/>
      </a:dk2>
      <a:lt2>
        <a:srgbClr val="FAB439"/>
      </a:lt2>
      <a:accent1>
        <a:srgbClr val="559D37"/>
      </a:accent1>
      <a:accent2>
        <a:srgbClr val="40A2A0"/>
      </a:accent2>
      <a:accent3>
        <a:srgbClr val="92CCF0"/>
      </a:accent3>
      <a:accent4>
        <a:srgbClr val="0078B3"/>
      </a:accent4>
      <a:accent5>
        <a:srgbClr val="003B71"/>
      </a:accent5>
      <a:accent6>
        <a:srgbClr val="633C8C"/>
      </a:accent6>
      <a:hlink>
        <a:srgbClr val="0078B3"/>
      </a:hlink>
      <a:folHlink>
        <a:srgbClr val="0078B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KP-LHS_template_170828</Template>
  <TotalTime>6058</TotalTime>
  <Words>3279</Words>
  <Application>Microsoft Office PowerPoint</Application>
  <PresentationFormat>Widescreen</PresentationFormat>
  <Paragraphs>292</Paragraphs>
  <Slides>23</Slides>
  <Notes>20</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MS PGothic</vt:lpstr>
      <vt:lpstr>MS PGothic</vt:lpstr>
      <vt:lpstr>Arial</vt:lpstr>
      <vt:lpstr>Arial Narrow</vt:lpstr>
      <vt:lpstr>Arial Rounded MT Bold</vt:lpstr>
      <vt:lpstr>Bookman Old Style</vt:lpstr>
      <vt:lpstr>Calibri</vt:lpstr>
      <vt:lpstr>Consolas</vt:lpstr>
      <vt:lpstr>Times New Roman</vt:lpstr>
      <vt:lpstr>Wingdings</vt:lpstr>
      <vt:lpstr>Wingdings 2</vt:lpstr>
      <vt:lpstr>Title Slide</vt:lpstr>
      <vt:lpstr>Custom Design</vt:lpstr>
      <vt:lpstr>Data Science Analytics for HMOs: How You Can, And Why You Should</vt:lpstr>
      <vt:lpstr>Context: Learning Health System</vt:lpstr>
      <vt:lpstr>Can We Help CM Identify Patients At Risk for Hospitalization?</vt:lpstr>
      <vt:lpstr>The Data</vt:lpstr>
      <vt:lpstr>The Data (cont)</vt:lpstr>
      <vt:lpstr>Machine Learning Approach</vt:lpstr>
      <vt:lpstr>The Boogeyman: Overfitting</vt:lpstr>
      <vt:lpstr>PowerPoint Presentation</vt:lpstr>
      <vt:lpstr>Development Process</vt:lpstr>
      <vt:lpstr>PowerPoint Presentation</vt:lpstr>
      <vt:lpstr>We &lt;3 Python (Anaconda)</vt:lpstr>
      <vt:lpstr>PowerPoint Presentation</vt:lpstr>
      <vt:lpstr>PowerPoint Presentation</vt:lpstr>
      <vt:lpstr>Script Output</vt:lpstr>
      <vt:lpstr>Fortunately, this is a Triage problem</vt:lpstr>
      <vt:lpstr>PowerPoint Presentation</vt:lpstr>
      <vt:lpstr>Full Validation Sample</vt:lpstr>
      <vt:lpstr>ENHANCE!</vt:lpstr>
      <vt:lpstr>Conclusions…</vt:lpstr>
      <vt:lpstr>Future Directions</vt:lpstr>
      <vt:lpstr>Thank You!</vt:lpstr>
      <vt:lpstr>PowerPoint Presentation</vt:lpstr>
      <vt:lpstr>Bonus: What is a 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python</dc:title>
  <dc:creator>Pardee, Roy</dc:creator>
  <cp:lastModifiedBy>Roy E. Pardee</cp:lastModifiedBy>
  <cp:revision>129</cp:revision>
  <dcterms:created xsi:type="dcterms:W3CDTF">2018-07-30T19:31:47Z</dcterms:created>
  <dcterms:modified xsi:type="dcterms:W3CDTF">2019-07-08T22:00:48Z</dcterms:modified>
</cp:coreProperties>
</file>