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8"/>
  </p:notesMasterIdLst>
  <p:sldIdLst>
    <p:sldId id="256" r:id="rId8"/>
    <p:sldId id="257" r:id="rId9"/>
    <p:sldId id="258" r:id="rId10"/>
    <p:sldId id="261" r:id="rId11"/>
    <p:sldId id="260" r:id="rId12"/>
    <p:sldId id="278" r:id="rId13"/>
    <p:sldId id="279" r:id="rId14"/>
    <p:sldId id="263" r:id="rId15"/>
    <p:sldId id="264" r:id="rId16"/>
    <p:sldId id="266" r:id="rId17"/>
    <p:sldId id="267" r:id="rId18"/>
    <p:sldId id="270" r:id="rId19"/>
    <p:sldId id="271" r:id="rId20"/>
    <p:sldId id="269" r:id="rId21"/>
    <p:sldId id="274" r:id="rId22"/>
    <p:sldId id="275" r:id="rId23"/>
    <p:sldId id="259" r:id="rId24"/>
    <p:sldId id="262" r:id="rId25"/>
    <p:sldId id="277" r:id="rId26"/>
    <p:sldId id="276" r:id="rId27"/>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104" d="100"/>
          <a:sy n="104"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all is not lost here. If we can deliver say, the top 300 people most likely to be hospitalized, we’ve got a win.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a:p>
            <a:endParaRPr lang="en-US" dirty="0"/>
          </a:p>
          <a:p>
            <a:r>
              <a:rPr lang="en-US" dirty="0"/>
              <a:t>This looks like success to me, and it’s likely that we could improve </a:t>
            </a:r>
            <a:r>
              <a:rPr lang="en-US"/>
              <a:t>this significantly from here.</a:t>
            </a: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gather stats on my desktop computer (processer/ram).</a:t>
            </a:r>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1883912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15</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16</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 </a:t>
            </a:r>
          </a:p>
        </p:txBody>
      </p:sp>
      <p:sp>
        <p:nvSpPr>
          <p:cNvPr id="4" name="Slide Number Placeholder 3"/>
          <p:cNvSpPr>
            <a:spLocks noGrp="1"/>
          </p:cNvSpPr>
          <p:nvPr>
            <p:ph type="sldNum" sz="quarter" idx="10"/>
          </p:nvPr>
        </p:nvSpPr>
        <p:spPr/>
        <p:txBody>
          <a:bodyPr/>
          <a:lstStyle/>
          <a:p>
            <a:fld id="{75B7C00E-9EAE-46FD-9540-156265FB12BC}" type="slidenum">
              <a:rPr lang="en-US" smtClean="0"/>
              <a:t>17</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18</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20</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anybody.</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pPr lvl="1"/>
            <a:endParaRPr lang="en-US" sz="2000" dirty="0"/>
          </a:p>
          <a:p>
            <a:pPr lvl="1"/>
            <a:r>
              <a:rPr lang="en-US" sz="2000"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using 9 fewer months than ACG.  That was an arbitrary decision on my part—it’s very possible I would have gotten around to extending that if my results weren’t so good.</a:t>
            </a:r>
          </a:p>
          <a:p>
            <a:endParaRPr lang="en-US" dirty="0"/>
          </a:p>
          <a:p>
            <a:r>
              <a:rPr lang="en-US" dirty="0"/>
              <a:t>Ironically(?) I used ACG’s assessment of those 3 conditions to identify the cohort.</a:t>
            </a:r>
          </a:p>
          <a:p>
            <a:endParaRPr lang="en-US" dirty="0"/>
          </a:p>
          <a:p>
            <a:r>
              <a:rPr lang="en-US" dirty="0"/>
              <a:t>Note how indiscriminate I am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088601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3/6/2019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3/6/2019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sz="3200"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514350" lvl="0" indent="-514350">
              <a:buFont typeface="+mj-lt"/>
              <a:buAutoNum type="arabicPeriod"/>
            </a:pPr>
            <a:r>
              <a:rPr lang="en-US" sz="2400" dirty="0"/>
              <a:t>Read (just) the development data out of the database.</a:t>
            </a:r>
          </a:p>
          <a:p>
            <a:pPr marL="514350" lvl="0" indent="-514350">
              <a:buFont typeface="+mj-lt"/>
              <a:buAutoNum type="arabicPeriod"/>
            </a:pPr>
            <a:r>
              <a:rPr lang="en-US" sz="2400" dirty="0"/>
              <a:t>Randomly divide </a:t>
            </a:r>
            <a:r>
              <a:rPr lang="en-US" sz="2400" i="1" dirty="0"/>
              <a:t>that</a:t>
            </a:r>
            <a:r>
              <a:rPr lang="en-US" sz="2400" dirty="0"/>
              <a:t> into two-thirds training and one-third test subsamples (again stratified by Hospitalization status).</a:t>
            </a:r>
          </a:p>
          <a:p>
            <a:pPr marL="514350" lvl="0" indent="-514350">
              <a:buFont typeface="+mj-lt"/>
              <a:buAutoNum type="arabicPeriod"/>
            </a:pPr>
            <a:r>
              <a:rPr lang="en-US" sz="2400" dirty="0"/>
              <a:t>Use the training subsample to train various classifiers (random forest, support vector, etc.)</a:t>
            </a:r>
          </a:p>
          <a:p>
            <a:pPr marL="514350" lvl="0" indent="-514350">
              <a:buFont typeface="+mj-lt"/>
              <a:buAutoNum type="arabicPeriod"/>
            </a:pPr>
            <a:r>
              <a:rPr lang="en-US" sz="2400" dirty="0"/>
              <a:t>Use those trained classifiers to predict the cases from the ‘test’ subsample.</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(features, classifier parameters, etc.) do those tweaks and start back at #1.</a:t>
            </a:r>
          </a:p>
          <a:p>
            <a:pPr marL="514350" indent="-514350">
              <a:buFont typeface="+mj-lt"/>
              <a:buAutoNum type="arabicPeriod"/>
            </a:pPr>
            <a:r>
              <a:rPr lang="en-US" sz="2400" dirty="0"/>
              <a:t>When done iterating, test classifiers in the held-back validation data.</a:t>
            </a:r>
          </a:p>
        </p:txBody>
      </p:sp>
    </p:spTree>
    <p:extLst>
      <p:ext uri="{BB962C8B-B14F-4D97-AF65-F5344CB8AC3E}">
        <p14:creationId xmlns:p14="http://schemas.microsoft.com/office/powerpoint/2010/main" val="348746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19"/>
          </p:nvPr>
        </p:nvSpPr>
        <p:spPr/>
        <p:txBody>
          <a:bodyPr/>
          <a:lstStyle/>
          <a:p>
            <a:r>
              <a:rPr lang="en-US" sz="2000" dirty="0"/>
              <a:t>This is a </a:t>
            </a:r>
            <a:r>
              <a:rPr lang="en-US" sz="2000" b="1" dirty="0"/>
              <a:t>triage</a:t>
            </a:r>
            <a:r>
              <a:rPr lang="en-US" sz="2000" dirty="0"/>
              <a:t> task—goal is to help Case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rankings:</a:t>
            </a:r>
          </a:p>
          <a:p>
            <a:pPr marL="617220" lvl="1" indent="-342900">
              <a:buFont typeface="+mj-lt"/>
              <a:buAutoNum type="arabicPeriod"/>
            </a:pPr>
            <a:r>
              <a:rPr lang="en-US" sz="2000" dirty="0"/>
              <a:t>Sort the test subsample by one of the candidate predictions,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How many people do we have to go through in order to find Y people hospitalized?</a:t>
            </a:r>
          </a:p>
          <a:p>
            <a:pPr marL="274320" lvl="1" indent="0">
              <a:buNone/>
            </a:pPr>
            <a:endParaRPr lang="en-US" sz="20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p:txBody>
          <a:bodyPr/>
          <a:lstStyle/>
          <a:p>
            <a:r>
              <a:rPr lang="en-US" sz="2800" dirty="0"/>
              <a:t>Conclusions and Caveats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We were able to create a predictor just as good (for our purposes) as an expensive third party tool, using fewer months of input data.</a:t>
            </a:r>
          </a:p>
          <a:p>
            <a:pPr lvl="1"/>
            <a:r>
              <a:rPr lang="en-US" sz="2000" dirty="0"/>
              <a:t>With 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Tree>
    <p:extLst>
      <p:ext uri="{BB962C8B-B14F-4D97-AF65-F5344CB8AC3E}">
        <p14:creationId xmlns:p14="http://schemas.microsoft.com/office/powerpoint/2010/main" val="35198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6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36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19"/>
          </p:nvPr>
        </p:nvSpPr>
        <p:spPr/>
        <p:txBody>
          <a:bodyPr/>
          <a:lstStyle/>
          <a:p>
            <a:r>
              <a:rPr lang="en-US" sz="2800" dirty="0"/>
              <a:t>Partnership between Research and Care Delivery aimed at cutting out the middle layers of the Research </a:t>
            </a:r>
            <a:r>
              <a:rPr lang="en-US" sz="2800" dirty="0">
                <a:sym typeface="Wingdings" panose="05000000000000000000" pitchFamily="2" charset="2"/>
              </a:rPr>
              <a:t> Dissemination  Practice cycle.</a:t>
            </a:r>
          </a:p>
          <a:p>
            <a:pPr lvl="1"/>
            <a:r>
              <a:rPr lang="en-US" sz="2800" dirty="0">
                <a:sym typeface="Wingdings" panose="05000000000000000000" pitchFamily="2" charset="2"/>
              </a:rPr>
              <a:t>Not Research</a:t>
            </a:r>
          </a:p>
          <a:p>
            <a:pPr lvl="1"/>
            <a:r>
              <a:rPr lang="en-US" sz="2800" dirty="0">
                <a:sym typeface="Wingdings" panose="05000000000000000000" pitchFamily="2" charset="2"/>
              </a:rPr>
              <a:t>Aims at leveraging data to optimize care delivery</a:t>
            </a:r>
          </a:p>
          <a:p>
            <a:r>
              <a:rPr lang="en-US" sz="2800" dirty="0"/>
              <a:t>Care Management “ensures patients receive timely and appropriate care and supports utilization management activities.”</a:t>
            </a:r>
          </a:p>
          <a:p>
            <a:r>
              <a:rPr lang="en-US" sz="2800" dirty="0"/>
              <a:t>KPWA LHS Goal: reduce inpatient admissions by 2%</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17</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18</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19"/>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19"/>
          </p:nvPr>
        </p:nvSpPr>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19"/>
          </p:nvPr>
        </p:nvSpPr>
        <p:spPr/>
        <p:txBody>
          <a:bodyPr/>
          <a:lstStyle/>
          <a:p>
            <a:r>
              <a:rPr lang="en-US" sz="2800" dirty="0"/>
              <a:t>It is not necessary to purchase predictive software to get access to cutting-edge analytical methods.</a:t>
            </a:r>
          </a:p>
          <a:p>
            <a:r>
              <a:rPr lang="en-US" sz="2800" dirty="0"/>
              <a:t>There is free and open-source software that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Goal: Optimize Care Manager Intervention by focusing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19"/>
          </p:nvPr>
        </p:nvSpPr>
        <p:spPr>
          <a:xfrm>
            <a:off x="876980" y="1835566"/>
            <a:ext cx="8838049" cy="4152900"/>
          </a:xfrm>
        </p:spPr>
        <p:txBody>
          <a:bodyPr/>
          <a:lstStyle/>
          <a:p>
            <a:r>
              <a:rPr lang="en-US" sz="2400" dirty="0"/>
              <a:t>Strategy: Use Johns Hopkins’ Adjusted Clinical Groups (ACG) software.</a:t>
            </a:r>
          </a:p>
          <a:p>
            <a:r>
              <a:rPr lang="en-US" sz="2400" dirty="0"/>
              <a:t>ACG process takes the preceding 12 months worth of claims data as grist for its many useful indices and predictors.</a:t>
            </a:r>
          </a:p>
          <a:p>
            <a:pPr lvl="1"/>
            <a:r>
              <a:rPr lang="en-US" sz="2400" dirty="0"/>
              <a:t>Uses Professional, Institutional and Pharmacy claims.</a:t>
            </a:r>
          </a:p>
          <a:p>
            <a:pPr lvl="1"/>
            <a:r>
              <a:rPr lang="en-US" sz="2400" dirty="0"/>
              <a:t>But no clinical data.</a:t>
            </a:r>
          </a:p>
          <a:p>
            <a:pPr lvl="1"/>
            <a:r>
              <a:rPr lang="en-US" sz="2400" dirty="0"/>
              <a:t>Because:</a:t>
            </a:r>
            <a:r>
              <a:rPr lang="en-US" sz="2400" dirty="0">
                <a:sym typeface="Wingdings" panose="05000000000000000000" pitchFamily="2" charset="2"/>
              </a:rPr>
              <a:t> Developed against Insurance data  </a:t>
            </a:r>
            <a:r>
              <a:rPr lang="en-US" sz="2400" dirty="0"/>
              <a:t>Marketed to Insurers.</a:t>
            </a:r>
          </a:p>
          <a:p>
            <a:endParaRPr lang="en-US" sz="24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19"/>
          </p:nvPr>
        </p:nvSpPr>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BB7C70F-B930-4A08-9874-5EB5B952FBB6}"/>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3CD43190-6448-403E-AAEB-0291C2BF3CB9}"/>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2D2D41-F1B7-4882-A14E-0A0F0F24CEDD}"/>
              </a:ext>
            </a:extLst>
          </p:cNvPr>
          <p:cNvSpPr>
            <a:spLocks noGrp="1"/>
          </p:cNvSpPr>
          <p:nvPr>
            <p:ph type="title"/>
          </p:nvPr>
        </p:nvSpPr>
        <p:spPr/>
        <p:txBody>
          <a:bodyPr/>
          <a:lstStyle/>
          <a:p>
            <a:r>
              <a:rPr lang="en-US" sz="3200" dirty="0"/>
              <a:t>Machine Learning/Data Science Approach</a:t>
            </a:r>
          </a:p>
        </p:txBody>
      </p:sp>
      <p:sp>
        <p:nvSpPr>
          <p:cNvPr id="11" name="Content Placeholder 10">
            <a:extLst>
              <a:ext uri="{FF2B5EF4-FFF2-40B4-BE49-F238E27FC236}">
                <a16:creationId xmlns:a16="http://schemas.microsoft.com/office/drawing/2014/main" id="{343C97C3-2563-413A-B310-6DEE32EA210C}"/>
              </a:ext>
            </a:extLst>
          </p:cNvPr>
          <p:cNvSpPr>
            <a:spLocks noGrp="1"/>
          </p:cNvSpPr>
          <p:nvPr>
            <p:ph sz="quarter" idx="19"/>
          </p:nvPr>
        </p:nvSpPr>
        <p:spPr/>
        <p:txBody>
          <a:bodyPr/>
          <a:lstStyle/>
          <a:p>
            <a:r>
              <a:rPr lang="en-US" sz="2400" dirty="0"/>
              <a:t>Outcome: Hospitalization in the following year.</a:t>
            </a:r>
          </a:p>
          <a:p>
            <a:pPr lvl="1"/>
            <a:r>
              <a:rPr lang="en-US" sz="2400" dirty="0"/>
              <a:t>Taken from institutional claims.</a:t>
            </a:r>
          </a:p>
          <a:p>
            <a:pPr lvl="1"/>
            <a:r>
              <a:rPr lang="en-US" sz="2400" dirty="0"/>
              <a:t>Excluding DRGs signifying accidents or pregnancy.</a:t>
            </a:r>
          </a:p>
          <a:p>
            <a:r>
              <a:rPr lang="en-US" sz="2400" dirty="0"/>
              <a:t>The Machine Learning Approach:</a:t>
            </a:r>
          </a:p>
          <a:p>
            <a:pPr lvl="1"/>
            <a:r>
              <a:rPr lang="en-US" sz="2400" dirty="0"/>
              <a:t>There are libraries of generic ML algorithms which can be applied to many prediction tasks.</a:t>
            </a:r>
          </a:p>
          <a:p>
            <a:pPr lvl="2"/>
            <a:r>
              <a:rPr lang="en-US" sz="2400" dirty="0"/>
              <a:t>We used Python’s </a:t>
            </a:r>
            <a:r>
              <a:rPr lang="en-US" sz="2400" dirty="0" err="1"/>
              <a:t>scikit</a:t>
            </a:r>
            <a:r>
              <a:rPr lang="en-US" sz="2400" dirty="0"/>
              <a:t>-learn collection.</a:t>
            </a:r>
          </a:p>
          <a:p>
            <a:pPr lvl="1"/>
            <a:r>
              <a:rPr lang="en-US" sz="2400" dirty="0"/>
              <a:t>Feed your data + gold standard to those </a:t>
            </a:r>
            <a:r>
              <a:rPr lang="en-US" sz="2400" dirty="0" err="1"/>
              <a:t>algos</a:t>
            </a:r>
            <a:r>
              <a:rPr lang="en-US" sz="2400" dirty="0"/>
              <a:t> to “train” them.</a:t>
            </a:r>
          </a:p>
          <a:p>
            <a:pPr lvl="1"/>
            <a:r>
              <a:rPr lang="en-US" sz="2400" dirty="0"/>
              <a:t>Then set the trained </a:t>
            </a:r>
            <a:r>
              <a:rPr lang="en-US" sz="2400" dirty="0" err="1"/>
              <a:t>algos</a:t>
            </a:r>
            <a:r>
              <a:rPr lang="en-US" sz="2400" dirty="0"/>
              <a:t> on some held-back “test” data.</a:t>
            </a:r>
          </a:p>
          <a:p>
            <a:pPr lvl="1"/>
            <a:r>
              <a:rPr lang="en-US" sz="2400" dirty="0"/>
              <a:t>Evaluate predictions.</a:t>
            </a:r>
          </a:p>
        </p:txBody>
      </p:sp>
      <p:sp>
        <p:nvSpPr>
          <p:cNvPr id="7" name="Slide Number Placeholder 6">
            <a:extLst>
              <a:ext uri="{FF2B5EF4-FFF2-40B4-BE49-F238E27FC236}">
                <a16:creationId xmlns:a16="http://schemas.microsoft.com/office/drawing/2014/main" id="{BF17C6AE-B0BF-4B05-A608-AE8D6B627893}"/>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72117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70D59E1-1938-433E-838F-AB5FF19FD007}"/>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1365AF5-0103-4940-9AE9-BB36D3D2C8A5}"/>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sz="quarter" idx="19"/>
          </p:nvPr>
        </p:nvSpPr>
        <p:spPr/>
        <p:txBody>
          <a:bodyPr/>
          <a:lstStyle/>
          <a:p>
            <a:pPr marL="231775" lvl="2" indent="-227013"/>
            <a:r>
              <a:rPr lang="en-US" sz="2000" dirty="0"/>
              <a:t>Algorithms “learn” from the data (“features”) to make predictions.</a:t>
            </a:r>
          </a:p>
          <a:p>
            <a:pPr marL="231775" lvl="2" indent="-227013"/>
            <a:r>
              <a:rPr lang="en-US" sz="2000" dirty="0"/>
              <a:t>Python’s </a:t>
            </a:r>
            <a:r>
              <a:rPr lang="en-US" sz="2000" dirty="0" err="1"/>
              <a:t>scikit</a:t>
            </a:r>
            <a:r>
              <a:rPr lang="en-US" sz="2000" dirty="0"/>
              <a:t>-learn library (</a:t>
            </a:r>
            <a:r>
              <a:rPr lang="en-US" sz="2000" u="sng" dirty="0">
                <a:hlinkClick r:id="rId3"/>
              </a:rPr>
              <a:t>https://scikit-learn.org</a:t>
            </a:r>
            <a:r>
              <a:rPr lang="en-US" sz="2000" dirty="0"/>
              <a:t>) provided a wide variety of classifier algorithms for us to try.</a:t>
            </a:r>
          </a:p>
          <a:p>
            <a:pPr marL="231775" lvl="2" indent="-227013"/>
            <a:r>
              <a:rPr lang="en-US" sz="2000" dirty="0"/>
              <a:t>We used actual hospitalizations in the 12 months starting in April 2016 as our gold standard.</a:t>
            </a:r>
          </a:p>
          <a:p>
            <a:pPr marL="231775" lvl="2" indent="-227013"/>
            <a:r>
              <a:rPr lang="en-US" sz="2000" dirty="0"/>
              <a:t>In General:</a:t>
            </a:r>
          </a:p>
          <a:p>
            <a:pPr marL="688884" lvl="3" indent="-227013"/>
            <a:r>
              <a:rPr lang="en-US" sz="2000" dirty="0"/>
              <a:t>Feed a subset of your data (“features”, “variables”) into a classifier along with the gold standard.</a:t>
            </a:r>
          </a:p>
          <a:p>
            <a:pPr marL="688884" lvl="3" indent="-227013"/>
            <a:r>
              <a:rPr lang="en-US" sz="2000" dirty="0"/>
              <a:t>The classifiers “learn” to make predictions from this data.</a:t>
            </a:r>
          </a:p>
          <a:p>
            <a:pPr marL="688884" lvl="3" indent="-227013"/>
            <a:r>
              <a:rPr lang="en-US" sz="2000" dirty="0"/>
              <a:t>You then sic them on a held-back subset of data.</a:t>
            </a:r>
          </a:p>
          <a:p>
            <a:pPr marL="688884" lvl="3" indent="-227013"/>
            <a:r>
              <a:rPr lang="en-US" sz="2000" dirty="0"/>
              <a:t>If the predictions match your gold standard, you’ve got a good classifier.</a:t>
            </a:r>
          </a:p>
          <a:p>
            <a:pPr marL="231775" indent="-227013"/>
            <a:endParaRPr lang="en-US" sz="20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Machine Learning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essentially torture your models until they “memorize” your training data.</a:t>
            </a:r>
          </a:p>
          <a:p>
            <a:pPr lvl="1"/>
            <a:r>
              <a:rPr lang="en-US" sz="2400" dirty="0"/>
              <a:t>Which makes for excellent stats &amp; demos—on your training data.</a:t>
            </a:r>
          </a:p>
          <a:p>
            <a:pPr lvl="1"/>
            <a:r>
              <a:rPr lang="en-US" sz="2400" dirty="0"/>
              <a:t>And horrible performance in new samples.</a:t>
            </a:r>
          </a:p>
          <a:p>
            <a:r>
              <a:rPr lang="en-US" sz="2400" dirty="0"/>
              <a:t>In the olden days, you’d have to be </a:t>
            </a:r>
            <a:r>
              <a:rPr lang="en-US" sz="2400" b="1" dirty="0"/>
              <a:t>very</a:t>
            </a:r>
            <a:r>
              <a:rPr lang="en-US" sz="2400" dirty="0"/>
              <a:t> stingy with the amount of iterating you could do and still rely on the logic of significance testing to make the argument that your results should generalize to new samples.</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087981" y="360676"/>
            <a:ext cx="7437983" cy="6229310"/>
          </a:xfrm>
          <a:prstGeom prst="rect">
            <a:avLst/>
          </a:prstGeom>
        </p:spPr>
      </p:pic>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662182" y="959765"/>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763</TotalTime>
  <Words>2907</Words>
  <Application>Microsoft Office PowerPoint</Application>
  <PresentationFormat>Widescreen</PresentationFormat>
  <Paragraphs>275</Paragraphs>
  <Slides>20</Slides>
  <Notes>19</Notes>
  <HiddenSlides>1</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20</vt:i4>
      </vt:variant>
    </vt:vector>
  </HeadingPairs>
  <TitlesOfParts>
    <vt:vector size="31" baseType="lpstr">
      <vt:lpstr>Arial</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Goal: Optimize Care Manager Intervention by focusing on patients likely to be hospitalized</vt:lpstr>
      <vt:lpstr>Side Quest: Can we predict hospitalizations our own selves?</vt:lpstr>
      <vt:lpstr>Machine Learning/Data Science Approach</vt:lpstr>
      <vt:lpstr>Machine Learning Approach</vt:lpstr>
      <vt:lpstr>Machine Learning Boogeyman: Overfitting</vt:lpstr>
      <vt:lpstr>PowerPoint Presentation</vt:lpstr>
      <vt:lpstr>Development Process:</vt:lpstr>
      <vt:lpstr>How’d We Do?</vt:lpstr>
      <vt:lpstr>Full Validation Sample</vt:lpstr>
      <vt:lpstr>First 300 People Only</vt:lpstr>
      <vt:lpstr>Conclusions and Caveats</vt:lpstr>
      <vt:lpstr>Future Directions</vt:lpstr>
      <vt:lpstr>Thank You!</vt:lpstr>
      <vt:lpstr>Context: Learning Health System</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104</cp:revision>
  <dcterms:created xsi:type="dcterms:W3CDTF">2019-02-21T15:22:51Z</dcterms:created>
  <dcterms:modified xsi:type="dcterms:W3CDTF">2019-03-06T16:42:02Z</dcterms:modified>
</cp:coreProperties>
</file>