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19"/>
  </p:notesMasterIdLst>
  <p:sldIdLst>
    <p:sldId id="256" r:id="rId8"/>
    <p:sldId id="257" r:id="rId9"/>
    <p:sldId id="258" r:id="rId10"/>
    <p:sldId id="259" r:id="rId11"/>
    <p:sldId id="261" r:id="rId12"/>
    <p:sldId id="260" r:id="rId13"/>
    <p:sldId id="262" r:id="rId14"/>
    <p:sldId id="263" r:id="rId15"/>
    <p:sldId id="264" r:id="rId16"/>
    <p:sldId id="266" r:id="rId17"/>
    <p:sldId id="267" r:id="rId18"/>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91" autoAdjust="0"/>
  </p:normalViewPr>
  <p:slideViewPr>
    <p:cSldViewPr snapToGrid="0">
      <p:cViewPr varScale="1">
        <p:scale>
          <a:sx n="91" d="100"/>
          <a:sy n="91" d="100"/>
        </p:scale>
        <p:origin x="1050" y="84"/>
      </p:cViewPr>
      <p:guideLst>
        <p:guide orient="horz" pos="2160"/>
        <p:guide pos="3840"/>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 a classifier and the training/test data and would spit out predictions &amp; statistics.</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088601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anybody.</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 </a:t>
            </a:r>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a:t>
            </a:r>
          </a:p>
          <a:p>
            <a:endParaRPr lang="en-US" dirty="0"/>
          </a:p>
          <a:p>
            <a:r>
              <a:rPr lang="en-US" dirty="0"/>
              <a:t>BTW—I do not mean to impugn the usefulness of ACG—it is definitely useful.</a:t>
            </a:r>
          </a:p>
          <a:p>
            <a:endParaRPr lang="en-US" dirty="0"/>
          </a:p>
          <a:p>
            <a:r>
              <a:rPr lang="en-US" dirty="0"/>
              <a:t>My assignment was just to wrangle the ACG output data.</a:t>
            </a:r>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Ironically(?) I used ACG’s assessment of those 3 conditions to identify the cohort.</a:t>
            </a:r>
          </a:p>
          <a:p>
            <a:endParaRPr lang="en-US" dirty="0"/>
          </a:p>
          <a:p>
            <a:r>
              <a:rPr lang="en-US" dirty="0"/>
              <a:t>Note how indiscriminate I am about the data that go into the modeling. The vast majority of that will be irrelevant. The Data Science Way is to let the rock tumbler of machine learning sort the wheat from the chaff.</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3/2/2019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3/2/2019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sz="3200"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Randomly divide it into two-thirds training and one-third test subsamples (again stratified by Hospitalization status).</a:t>
            </a:r>
          </a:p>
          <a:p>
            <a:pPr marL="514350" lvl="0" indent="-514350">
              <a:buFont typeface="+mj-lt"/>
              <a:buAutoNum type="arabicPeriod"/>
            </a:pPr>
            <a:r>
              <a:rPr lang="en-US" sz="2400" dirty="0"/>
              <a:t>Use the training subsample to train various classifiers (random forest, support vector, etc.)</a:t>
            </a:r>
          </a:p>
          <a:p>
            <a:pPr marL="514350" lvl="0" indent="-514350">
              <a:buFont typeface="+mj-lt"/>
              <a:buAutoNum type="arabicPeriod"/>
            </a:pPr>
            <a:r>
              <a:rPr lang="en-US" sz="2400" dirty="0"/>
              <a:t>Use those trained classifiers to predict the cases from the ‘test’ subsample.</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(features, classifier parameters, etc.) do those tweaks and start back at #1.</a:t>
            </a:r>
          </a:p>
        </p:txBody>
      </p:sp>
    </p:spTree>
    <p:extLst>
      <p:ext uri="{BB962C8B-B14F-4D97-AF65-F5344CB8AC3E}">
        <p14:creationId xmlns:p14="http://schemas.microsoft.com/office/powerpoint/2010/main" val="348746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dirty="0"/>
              <a:t>Evaluation</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19"/>
          </p:nvPr>
        </p:nvSpPr>
        <p:spPr/>
        <p:txBody>
          <a:bodyPr/>
          <a:lstStyle/>
          <a:p>
            <a:r>
              <a:rPr lang="en-US" dirty="0"/>
              <a:t>This is a triage task—goal is to help Case Managers </a:t>
            </a:r>
            <a:r>
              <a:rPr lang="en-US" i="1" dirty="0"/>
              <a:t>prioritize</a:t>
            </a:r>
            <a:r>
              <a:rPr lang="en-US" dirty="0"/>
              <a:t> their efforts.</a:t>
            </a:r>
          </a:p>
          <a:p>
            <a:r>
              <a:rPr lang="en-US" dirty="0"/>
              <a:t>So what we really want is a good </a:t>
            </a:r>
            <a:r>
              <a:rPr lang="en-US" i="1" dirty="0"/>
              <a:t>ranking</a:t>
            </a:r>
            <a:r>
              <a:rPr lang="en-US" dirty="0"/>
              <a:t> of most-needy to least-needy.</a:t>
            </a:r>
          </a:p>
          <a:p>
            <a:r>
              <a:rPr lang="en-US" dirty="0"/>
              <a:t>To evaluate rankings:</a:t>
            </a:r>
          </a:p>
          <a:p>
            <a:pPr marL="617220" lvl="1" indent="-342900">
              <a:buFont typeface="+mj-lt"/>
              <a:buAutoNum type="arabicPeriod"/>
            </a:pPr>
            <a:r>
              <a:rPr lang="en-US" dirty="0"/>
              <a:t>Pick a classifier prediction and sort the cohort by descending values (so—most likely to be hospitalized first).</a:t>
            </a:r>
          </a:p>
          <a:p>
            <a:pPr marL="617220" lvl="1" indent="-342900">
              <a:buFont typeface="+mj-lt"/>
              <a:buAutoNum type="arabicPeriod"/>
            </a:pPr>
            <a:r>
              <a:rPr lang="en-US" dirty="0"/>
              <a:t>Run down the line counting the cumulative number of people who were actually hospitalized.</a:t>
            </a:r>
          </a:p>
          <a:p>
            <a:pPr marL="617220" lvl="1" indent="-342900">
              <a:buFont typeface="+mj-lt"/>
              <a:buAutoNum type="arabicPeriod"/>
            </a:pPr>
            <a:r>
              <a:rPr lang="en-US" dirty="0"/>
              <a:t>How many people do we have to go through in order to find Y people hospitalized?</a:t>
            </a:r>
          </a:p>
          <a:p>
            <a:pPr marL="274320" lvl="1" indent="0">
              <a:buNone/>
            </a:pPr>
            <a:endParaRPr lang="en-US" dirty="0"/>
          </a:p>
          <a:p>
            <a:pPr marL="0" indent="-182789">
              <a:buNone/>
            </a:pPr>
            <a:r>
              <a:rPr lang="en-US" dirty="0"/>
              <a:t>The faster the Y values climb, the better the predictor.</a:t>
            </a:r>
          </a:p>
          <a:p>
            <a:endParaRPr lang="en-US"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19"/>
          </p:nvPr>
        </p:nvSpPr>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WRT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19"/>
          </p:nvPr>
        </p:nvSpPr>
        <p:spPr/>
        <p:txBody>
          <a:bodyPr/>
          <a:lstStyle/>
          <a:p>
            <a:r>
              <a:rPr lang="en-US" sz="2800" dirty="0"/>
              <a:t>It is not necessary to purchase predictive software to get access to cutting-edge analytical methods.</a:t>
            </a:r>
          </a:p>
          <a:p>
            <a:r>
              <a:rPr lang="en-US" sz="2800" dirty="0"/>
              <a:t>There is free and open-source software that is:</a:t>
            </a:r>
          </a:p>
          <a:p>
            <a:pPr lvl="1"/>
            <a:r>
              <a:rPr lang="en-US" sz="2800" dirty="0"/>
              <a:t>High quality</a:t>
            </a:r>
          </a:p>
          <a:p>
            <a:pPr lvl="1"/>
            <a:r>
              <a:rPr lang="en-US" sz="2800" dirty="0"/>
              <a:t>Reasonably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36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19"/>
          </p:nvPr>
        </p:nvSpPr>
        <p:spPr/>
        <p:txBody>
          <a:bodyPr/>
          <a:lstStyle/>
          <a:p>
            <a:r>
              <a:rPr lang="en-US" sz="2800" dirty="0"/>
              <a:t>Partnership between Research and Care Delivery aimed at cutting out the middle layers of the Research </a:t>
            </a:r>
            <a:r>
              <a:rPr lang="en-US" sz="2800" dirty="0">
                <a:sym typeface="Wingdings" panose="05000000000000000000" pitchFamily="2" charset="2"/>
              </a:rPr>
              <a:t> Dissemination  Practice cycle.</a:t>
            </a:r>
          </a:p>
          <a:p>
            <a:pPr lvl="1"/>
            <a:r>
              <a:rPr lang="en-US" sz="2800" dirty="0">
                <a:sym typeface="Wingdings" panose="05000000000000000000" pitchFamily="2" charset="2"/>
              </a:rPr>
              <a:t>Not Research</a:t>
            </a:r>
          </a:p>
          <a:p>
            <a:pPr lvl="1"/>
            <a:r>
              <a:rPr lang="en-US" sz="2800" dirty="0">
                <a:sym typeface="Wingdings" panose="05000000000000000000" pitchFamily="2" charset="2"/>
              </a:rPr>
              <a:t>Aims at leveraging data to optimize care delivery</a:t>
            </a:r>
          </a:p>
          <a:p>
            <a:r>
              <a:rPr lang="en-US" sz="2800" dirty="0"/>
              <a:t>Care Management “ensures patients receive timely and appropriate care and supports utilization management activities.”</a:t>
            </a:r>
          </a:p>
          <a:p>
            <a:r>
              <a:rPr lang="en-US" sz="2800" dirty="0"/>
              <a:t>KPWA LHS Goal: reduce inpatient admissions by 2%</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p:txBody>
          <a:bodyPr/>
          <a:lstStyle/>
          <a:p>
            <a:r>
              <a:rPr lang="en-US" sz="3600" dirty="0"/>
              <a:t>Goal: Predict Impending Hospitalizations for Case Manager Intervention</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19"/>
          </p:nvPr>
        </p:nvSpPr>
        <p:spPr/>
        <p:txBody>
          <a:bodyPr/>
          <a:lstStyle/>
          <a:p>
            <a:r>
              <a:rPr lang="en-US" sz="2800" dirty="0"/>
              <a:t>Strategy: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19"/>
          </p:nvPr>
        </p:nvSpPr>
        <p:spPr/>
        <p:txBody>
          <a:bodyPr/>
          <a:lstStyle/>
          <a:p>
            <a:r>
              <a:rPr lang="en-US" sz="2400" dirty="0"/>
              <a:t>Cohort is everyone who had indication of CHF, Diabetes or Renal disease as of April 2016. N = 70,231</a:t>
            </a:r>
          </a:p>
          <a:p>
            <a:r>
              <a:rPr lang="en-US" sz="2400" dirty="0"/>
              <a:t>Data Gathered: over the three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7</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19"/>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ML </a:t>
            </a:r>
            <a:r>
              <a:rPr lang="en-US" sz="3200" dirty="0" err="1"/>
              <a:t>Boogyman</a:t>
            </a:r>
            <a:r>
              <a:rPr lang="en-US" sz="3200" dirty="0"/>
              <a:t>: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essentially torture your models until they “memorize” your training data.</a:t>
            </a:r>
          </a:p>
          <a:p>
            <a:pPr lvl="1"/>
            <a:r>
              <a:rPr lang="en-US" sz="2400" dirty="0"/>
              <a:t>Which makes for excellent stats &amp; demos—on your training data.</a:t>
            </a:r>
          </a:p>
          <a:p>
            <a:pPr lvl="1"/>
            <a:r>
              <a:rPr lang="en-US" sz="2400" dirty="0"/>
              <a:t>And horrible performance in new samples.</a:t>
            </a:r>
          </a:p>
          <a:p>
            <a:r>
              <a:rPr lang="en-US" sz="2400" dirty="0"/>
              <a:t>In the olden days, you’d have to be </a:t>
            </a:r>
            <a:r>
              <a:rPr lang="en-US" sz="2400" b="1" dirty="0"/>
              <a:t>very</a:t>
            </a:r>
            <a:r>
              <a:rPr lang="en-US" sz="2400" dirty="0"/>
              <a:t> stingy with the amount of iterating you could do and still rely on the logic of significance testing to make the argument that your results should generalize to new samples.</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924375" y="360676"/>
            <a:ext cx="7437983" cy="6229310"/>
          </a:xfrm>
          <a:prstGeom prst="rect">
            <a:avLst/>
          </a:prstGeom>
        </p:spPr>
      </p:pic>
      <p:sp>
        <p:nvSpPr>
          <p:cNvPr id="2" name="Title 1">
            <a:extLst>
              <a:ext uri="{FF2B5EF4-FFF2-40B4-BE49-F238E27FC236}">
                <a16:creationId xmlns:a16="http://schemas.microsoft.com/office/drawing/2014/main" id="{E5D189F2-2F76-4A2D-A57D-B07DF44FFFCC}"/>
              </a:ext>
            </a:extLst>
          </p:cNvPr>
          <p:cNvSpPr>
            <a:spLocks noGrp="1"/>
          </p:cNvSpPr>
          <p:nvPr>
            <p:ph type="title"/>
          </p:nvPr>
        </p:nvSpPr>
        <p:spPr>
          <a:xfrm>
            <a:off x="8174182" y="758952"/>
            <a:ext cx="3860800" cy="4041648"/>
          </a:xfrm>
        </p:spPr>
        <p:txBody>
          <a:bodyPr vert="horz" lIns="91440" tIns="45720" rIns="91440" bIns="45720" rtlCol="0" anchor="b">
            <a:normAutofit/>
          </a:bodyPr>
          <a:lstStyle/>
          <a:p>
            <a:pPr>
              <a:lnSpc>
                <a:spcPct val="85000"/>
              </a:lnSpc>
            </a:pPr>
            <a:r>
              <a:rPr lang="en-US" dirty="0">
                <a:solidFill>
                  <a:srgbClr val="FFFFFF"/>
                </a:solidFill>
              </a:rPr>
              <a:t>Solution: Divide into Development and Validation Portions</a:t>
            </a:r>
          </a:p>
        </p:txBody>
      </p:sp>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8713076" y="1549561"/>
            <a:ext cx="2688922"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Solution: Divide Into Development and Validation Portions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506</TotalTime>
  <Words>1472</Words>
  <Application>Microsoft Office PowerPoint</Application>
  <PresentationFormat>Widescreen</PresentationFormat>
  <Paragraphs>174</Paragraphs>
  <Slides>11</Slides>
  <Notes>10</Notes>
  <HiddenSlides>2</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11</vt:i4>
      </vt:variant>
    </vt:vector>
  </HeadingPairs>
  <TitlesOfParts>
    <vt:vector size="22" baseType="lpstr">
      <vt:lpstr>Arial</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Context: Learning Health System</vt:lpstr>
      <vt:lpstr>Goal: Predict Impending Hospitalizations for Case Manager Intervention</vt:lpstr>
      <vt:lpstr>Side Quest: Can we predict hospitalizations ourselves?</vt:lpstr>
      <vt:lpstr>We Mashed The Data All Together In A Single Table</vt:lpstr>
      <vt:lpstr>ML Boogyman: Overfitting</vt:lpstr>
      <vt:lpstr>Solution: Divide into Development and Validation Portions</vt:lpstr>
      <vt:lpstr>Development Process: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44</cp:revision>
  <dcterms:created xsi:type="dcterms:W3CDTF">2019-02-21T15:22:51Z</dcterms:created>
  <dcterms:modified xsi:type="dcterms:W3CDTF">2019-03-02T17:02:09Z</dcterms:modified>
</cp:coreProperties>
</file>