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0" r:id="rId3"/>
    <p:sldMasterId id="2147483676" r:id="rId4"/>
    <p:sldMasterId id="2147483682" r:id="rId5"/>
    <p:sldMasterId id="2147483686" r:id="rId6"/>
    <p:sldMasterId id="2147483693" r:id="rId7"/>
  </p:sldMasterIdLst>
  <p:notesMasterIdLst>
    <p:notesMasterId r:id="rId27"/>
  </p:notesMasterIdLst>
  <p:sldIdLst>
    <p:sldId id="256" r:id="rId8"/>
    <p:sldId id="257" r:id="rId9"/>
    <p:sldId id="258" r:id="rId10"/>
    <p:sldId id="259" r:id="rId11"/>
    <p:sldId id="261" r:id="rId12"/>
    <p:sldId id="260" r:id="rId13"/>
    <p:sldId id="279" r:id="rId14"/>
    <p:sldId id="263" r:id="rId15"/>
    <p:sldId id="264" r:id="rId16"/>
    <p:sldId id="280" r:id="rId17"/>
    <p:sldId id="267" r:id="rId18"/>
    <p:sldId id="270" r:id="rId19"/>
    <p:sldId id="271" r:id="rId20"/>
    <p:sldId id="281" r:id="rId21"/>
    <p:sldId id="275" r:id="rId22"/>
    <p:sldId id="274" r:id="rId23"/>
    <p:sldId id="262" r:id="rId24"/>
    <p:sldId id="277" r:id="rId25"/>
    <p:sldId id="276" r:id="rId26"/>
  </p:sldIdLst>
  <p:sldSz cx="12192000" cy="6858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ronkite" initials="DC" lastIdx="11" clrIdx="0">
    <p:extLst>
      <p:ext uri="{19B8F6BF-5375-455C-9EA6-DF929625EA0E}">
        <p15:presenceInfo xmlns:p15="http://schemas.microsoft.com/office/powerpoint/2012/main" userId="3f5aa0f4232315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91" autoAdjust="0"/>
  </p:normalViewPr>
  <p:slideViewPr>
    <p:cSldViewPr snapToGrid="0">
      <p:cViewPr varScale="1">
        <p:scale>
          <a:sx n="104" d="100"/>
          <a:sy n="104" d="100"/>
        </p:scale>
        <p:origin x="57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70728-32F9-4016-A7F9-3908380B41C6}" type="datetimeFigureOut">
              <a:rPr lang="en-US" smtClean="0"/>
              <a:t>3/26/2019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00E-9EAE-46FD-9540-156265FB12BC}" type="slidenum">
              <a:rPr lang="en-US" smtClean="0"/>
              <a:t>‹#›</a:t>
            </a:fld>
            <a:endParaRPr lang="en-US"/>
          </a:p>
        </p:txBody>
      </p:sp>
    </p:spTree>
    <p:extLst>
      <p:ext uri="{BB962C8B-B14F-4D97-AF65-F5344CB8AC3E}">
        <p14:creationId xmlns:p14="http://schemas.microsoft.com/office/powerpoint/2010/main" val="23594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rldefense.proofpoint.com/v2/url?u=http-3A__www.hcsrnmeeting.org_presentations&amp;d=DwMFAg&amp;c=ZMR5nv7DeMA_5yIzV7zEdkSfOjTGya0xwGqp1JcaTq0&amp;r=bVMXl8PrbzraXpcwcgZ5n7d4DdchYN-7K4XU4MPbS_8&amp;m=uX0otp9luh3U6Z6Sfi-dQg_R34Wd5kCU5FUDgLKPyX4&amp;s=hiLGi1lN3fuQ4NiNj-9nOobHh0vYWnJuC73ofmDIGNM&amp;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oral abstract presentation is scheduled for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15-minute talk plus 3-minute Q&amp;A on</a:t>
            </a:r>
            <a:r>
              <a:rPr lang="en-US" sz="1200" b="1" kern="1200" dirty="0">
                <a:solidFill>
                  <a:schemeClr val="tx1"/>
                </a:solidFill>
                <a:effectLst/>
                <a:latin typeface="+mn-lt"/>
                <a:ea typeface="+mn-ea"/>
                <a:cs typeface="+mn-cs"/>
              </a:rPr>
              <a:t> Tuesday, April 9</a:t>
            </a:r>
            <a:r>
              <a:rPr lang="en-US" sz="1200" kern="1200" dirty="0">
                <a:solidFill>
                  <a:schemeClr val="tx1"/>
                </a:solidFill>
                <a:effectLst/>
                <a:latin typeface="+mn-lt"/>
                <a:ea typeface="+mn-ea"/>
                <a:cs typeface="+mn-cs"/>
              </a:rPr>
              <a:t> at</a:t>
            </a:r>
            <a:r>
              <a:rPr lang="en-US" sz="1200" b="1" kern="1200" dirty="0">
                <a:solidFill>
                  <a:schemeClr val="tx1"/>
                </a:solidFill>
                <a:effectLst/>
                <a:latin typeface="+mn-lt"/>
                <a:ea typeface="+mn-ea"/>
                <a:cs typeface="+mn-cs"/>
              </a:rPr>
              <a:t> 8:54:00 AM - 9:12:00 AM</a:t>
            </a:r>
            <a:r>
              <a:rPr lang="en-US" sz="1200" kern="1200" dirty="0">
                <a:solidFill>
                  <a:schemeClr val="tx1"/>
                </a:solidFill>
                <a:effectLst/>
                <a:latin typeface="+mn-lt"/>
                <a:ea typeface="+mn-ea"/>
                <a:cs typeface="+mn-cs"/>
              </a:rPr>
              <a:t>. Please note: following the oral presentations, there will be an 18-minute moderated Q&amp;A session for all session presenters.</a:t>
            </a:r>
          </a:p>
          <a:p>
            <a:endParaRPr lang="en-US" dirty="0"/>
          </a:p>
          <a:p>
            <a:r>
              <a:rPr lang="en-US" sz="1200" b="1" kern="1200" dirty="0">
                <a:solidFill>
                  <a:schemeClr val="tx1"/>
                </a:solidFill>
                <a:effectLst/>
                <a:latin typeface="+mn-lt"/>
                <a:ea typeface="+mn-ea"/>
                <a:cs typeface="+mn-cs"/>
              </a:rPr>
              <a:t>PRESENTATION GUIDELINES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All presentations must be submitted in advance of the conference. Please upload both a PowerPoint file and PDF file of your presentation using the following link: </a:t>
            </a:r>
            <a:r>
              <a:rPr lang="en-US" sz="1200" u="sng" kern="1200" dirty="0">
                <a:solidFill>
                  <a:schemeClr val="tx1"/>
                </a:solidFill>
                <a:effectLst/>
                <a:latin typeface="+mn-lt"/>
                <a:ea typeface="+mn-ea"/>
                <a:cs typeface="+mn-cs"/>
                <a:hlinkClick r:id="rId3"/>
              </a:rPr>
              <a:t>hcsrnmeeting.org/presentations</a:t>
            </a:r>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Presentations must be uploaded by Wednesday, March 27, 2019. </a:t>
            </a:r>
          </a:p>
          <a:p>
            <a:pPr lvl="0"/>
            <a:r>
              <a:rPr lang="en-US" sz="1200" kern="1200" dirty="0">
                <a:solidFill>
                  <a:schemeClr val="tx1"/>
                </a:solidFill>
                <a:effectLst/>
                <a:latin typeface="+mn-lt"/>
                <a:ea typeface="+mn-ea"/>
                <a:cs typeface="+mn-cs"/>
              </a:rPr>
              <a:t>Personal laptops may not be used at the Conference. A PC will be provided with the latest version of PowerPoint.</a:t>
            </a:r>
          </a:p>
          <a:p>
            <a:pPr lvl="0"/>
            <a:r>
              <a:rPr lang="en-US" sz="1200" b="1" kern="1200" dirty="0">
                <a:solidFill>
                  <a:schemeClr val="tx1"/>
                </a:solidFill>
                <a:effectLst/>
                <a:latin typeface="+mn-lt"/>
                <a:ea typeface="+mn-ea"/>
                <a:cs typeface="+mn-cs"/>
              </a:rPr>
              <a:t>Projectors will be set in 16:9 format.</a:t>
            </a:r>
            <a:r>
              <a:rPr lang="en-US" sz="1200" kern="1200" dirty="0">
                <a:solidFill>
                  <a:schemeClr val="tx1"/>
                </a:solidFill>
                <a:effectLst/>
                <a:latin typeface="+mn-lt"/>
                <a:ea typeface="+mn-ea"/>
                <a:cs typeface="+mn-cs"/>
              </a:rPr>
              <a:t> Please format your presentation slides in “widescreen.”</a:t>
            </a:r>
          </a:p>
          <a:p>
            <a:pPr lvl="0"/>
            <a:r>
              <a:rPr lang="en-US" sz="1200" kern="1200" dirty="0">
                <a:solidFill>
                  <a:schemeClr val="tx1"/>
                </a:solidFill>
                <a:effectLst/>
                <a:latin typeface="+mn-lt"/>
                <a:ea typeface="+mn-ea"/>
                <a:cs typeface="+mn-cs"/>
              </a:rPr>
              <a:t>Immediately following the Conference, your presentation will be posted as a PDF on the conference website for download. If you have propriety information that cannot be posted to the website, please also provide a web-version of your presentation with the propriety information removed. Be sure all materials being uploaded are properly accredited and appropriate permission has been given to all copyrighted information. </a:t>
            </a:r>
          </a:p>
          <a:p>
            <a:pPr lvl="0"/>
            <a:r>
              <a:rPr lang="en-US" sz="1200" kern="1200" dirty="0">
                <a:solidFill>
                  <a:schemeClr val="tx1"/>
                </a:solidFill>
                <a:effectLst/>
                <a:latin typeface="+mn-lt"/>
                <a:ea typeface="+mn-ea"/>
                <a:cs typeface="+mn-cs"/>
              </a:rPr>
              <a:t>If you do not want your presentation posted on the website, please indicate so on the presentation upload site.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a:t>
            </a:fld>
            <a:endParaRPr lang="en-US"/>
          </a:p>
        </p:txBody>
      </p:sp>
    </p:spTree>
    <p:extLst>
      <p:ext uri="{BB962C8B-B14F-4D97-AF65-F5344CB8AC3E}">
        <p14:creationId xmlns:p14="http://schemas.microsoft.com/office/powerpoint/2010/main" val="420759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iteration I was talking about.</a:t>
            </a:r>
          </a:p>
          <a:p>
            <a:endParaRPr lang="en-US" dirty="0"/>
          </a:p>
          <a:p>
            <a:r>
              <a:rPr lang="en-US" dirty="0"/>
              <a:t>Note that we’re not bringing any actual clinical or even statistical knowledge to bear on this problem.  This is very much a throw-it-against-the-wall-and-see-what-sticks approach.</a:t>
            </a:r>
          </a:p>
          <a:p>
            <a:endParaRPr lang="en-US" dirty="0"/>
          </a:p>
          <a:p>
            <a:r>
              <a:rPr lang="en-US" dirty="0"/>
              <a:t>One very nice thing about the </a:t>
            </a:r>
            <a:r>
              <a:rPr lang="en-US" dirty="0" err="1"/>
              <a:t>scikit</a:t>
            </a:r>
            <a:r>
              <a:rPr lang="en-US" dirty="0"/>
              <a:t>-learn libs I was able to use is that their programmatic interfaces are pretty uniform.  So I was able to write a single function that accepted a generic classifier and the training/test data and would spit out predictions &amp; statistics.</a:t>
            </a:r>
          </a:p>
          <a:p>
            <a:endParaRPr lang="en-US" dirty="0"/>
          </a:p>
          <a:p>
            <a:r>
              <a:rPr lang="en-US" dirty="0"/>
              <a:t>Note also that we don’t touch the validation data in this process at all.  That is our ultimate backstop on overfitting—if we overfit development, validation will smack us upside the head.</a:t>
            </a:r>
          </a:p>
        </p:txBody>
      </p:sp>
      <p:sp>
        <p:nvSpPr>
          <p:cNvPr id="4" name="Slide Number Placeholder 3"/>
          <p:cNvSpPr>
            <a:spLocks noGrp="1"/>
          </p:cNvSpPr>
          <p:nvPr>
            <p:ph type="sldNum" sz="quarter" idx="10"/>
          </p:nvPr>
        </p:nvSpPr>
        <p:spPr/>
        <p:txBody>
          <a:bodyPr/>
          <a:lstStyle/>
          <a:p>
            <a:fld id="{69FC0A38-DBDE-460A-8530-8E0C13833A00}" type="slidenum">
              <a:rPr lang="en-US" smtClean="0"/>
              <a:t>10</a:t>
            </a:fld>
            <a:endParaRPr lang="en-US"/>
          </a:p>
        </p:txBody>
      </p:sp>
    </p:spTree>
    <p:extLst>
      <p:ext uri="{BB962C8B-B14F-4D97-AF65-F5344CB8AC3E}">
        <p14:creationId xmlns:p14="http://schemas.microsoft.com/office/powerpoint/2010/main" val="188533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predictor will pack the head of the line with people who were in fact hospitalized.</a:t>
            </a:r>
          </a:p>
          <a:p>
            <a:endParaRPr lang="en-US" dirty="0"/>
          </a:p>
          <a:p>
            <a:r>
              <a:rPr lang="en-US" dirty="0"/>
              <a:t>(Would it be enough to say “number needed to treat” here?)</a:t>
            </a:r>
          </a:p>
        </p:txBody>
      </p:sp>
      <p:sp>
        <p:nvSpPr>
          <p:cNvPr id="4" name="Slide Number Placeholder 3"/>
          <p:cNvSpPr>
            <a:spLocks noGrp="1"/>
          </p:cNvSpPr>
          <p:nvPr>
            <p:ph type="sldNum" sz="quarter" idx="10"/>
          </p:nvPr>
        </p:nvSpPr>
        <p:spPr/>
        <p:txBody>
          <a:bodyPr/>
          <a:lstStyle/>
          <a:p>
            <a:fld id="{75B7C00E-9EAE-46FD-9540-156265FB12BC}" type="slidenum">
              <a:rPr lang="en-US" smtClean="0"/>
              <a:t>11</a:t>
            </a:fld>
            <a:endParaRPr lang="en-US"/>
          </a:p>
        </p:txBody>
      </p:sp>
    </p:spTree>
    <p:extLst>
      <p:ext uri="{BB962C8B-B14F-4D97-AF65-F5344CB8AC3E}">
        <p14:creationId xmlns:p14="http://schemas.microsoft.com/office/powerpoint/2010/main" val="23906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Couple of lines of particular interest: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purple ‘cheating’ line is what we get if we order people by their true status—we put everyone who was in fact hospitalized up to the beginning of the line, and have godlike, perfect ‘prediction’.  That represents the absolute best that any predictor could possibly do.  Nobody is in that neighborhood—not even ACG.</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dull yellow-green 45-degree line in the middle is what we get if we order people randomly.  That’s what we should expect to see from a complete bullshit, snake-oil predictor.  Astoundingly, Naïve Bayes manages to be worse than this.  Possibly we’re using it incorrectly somehow—not sure.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The turquoise line is of course ACG—that’s what we’re shooting at. It’s a pretty clear favorite over the entire range of the development sample here.  Pre-2,500 people there are two candidates that give ACG a run for its money, but after that ACG pulls away.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BUT! On the left hand side of the axis, we have two candidate scores that look pretty darn good—Support Vector Classifier and Random Forest.  That’s a pretty important part of the graph actually, because just like you don’t normally have time to page through the 2d,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4</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pages of google results that you get on a search, CM folks don’t have time to get involved with 2500 people. So all is not lost here. If we can deliver say, the top 300 people most likely to be hospitalized, we’ve got a win.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10"/>
          </p:nvPr>
        </p:nvSpPr>
        <p:spPr/>
        <p:txBody>
          <a:bodyPr/>
          <a:lstStyle/>
          <a:p>
            <a:fld id="{69FC0A38-DBDE-460A-8530-8E0C13833A00}" type="slidenum">
              <a:rPr lang="en-US" smtClean="0"/>
              <a:t>12</a:t>
            </a:fld>
            <a:endParaRPr lang="en-US"/>
          </a:p>
        </p:txBody>
      </p:sp>
    </p:spTree>
    <p:extLst>
      <p:ext uri="{BB962C8B-B14F-4D97-AF65-F5344CB8AC3E}">
        <p14:creationId xmlns:p14="http://schemas.microsoft.com/office/powerpoint/2010/main" val="3013002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Vector classifier beats ACG over this whole range!</a:t>
            </a:r>
          </a:p>
          <a:p>
            <a:r>
              <a:rPr lang="en-US" dirty="0"/>
              <a:t>Random Forest is ahead for the first 135 people or so.</a:t>
            </a:r>
          </a:p>
          <a:p>
            <a:r>
              <a:rPr lang="en-US" dirty="0"/>
              <a:t>Both are worthy alternatives to ACG.</a:t>
            </a:r>
          </a:p>
          <a:p>
            <a:endParaRPr lang="en-US" dirty="0"/>
          </a:p>
          <a:p>
            <a:r>
              <a:rPr lang="en-US" dirty="0"/>
              <a:t>This looks like success to me, and it’s likely that we could improve this significantly from here if we spent more time/added more data.</a:t>
            </a:r>
          </a:p>
        </p:txBody>
      </p:sp>
      <p:sp>
        <p:nvSpPr>
          <p:cNvPr id="4" name="Slide Number Placeholder 3"/>
          <p:cNvSpPr>
            <a:spLocks noGrp="1"/>
          </p:cNvSpPr>
          <p:nvPr>
            <p:ph type="sldNum" sz="quarter" idx="10"/>
          </p:nvPr>
        </p:nvSpPr>
        <p:spPr/>
        <p:txBody>
          <a:bodyPr/>
          <a:lstStyle/>
          <a:p>
            <a:fld id="{69FC0A38-DBDE-460A-8530-8E0C13833A00}" type="slidenum">
              <a:rPr lang="en-US" smtClean="0"/>
              <a:t>13</a:t>
            </a:fld>
            <a:endParaRPr lang="en-US"/>
          </a:p>
        </p:txBody>
      </p:sp>
    </p:spTree>
    <p:extLst>
      <p:ext uri="{BB962C8B-B14F-4D97-AF65-F5344CB8AC3E}">
        <p14:creationId xmlns:p14="http://schemas.microsoft.com/office/powerpoint/2010/main" val="1608744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Machine was Intel Core i-7 w/16GB of Ram, running 64-bit Windows 7.</a:t>
            </a:r>
          </a:p>
        </p:txBody>
      </p:sp>
      <p:sp>
        <p:nvSpPr>
          <p:cNvPr id="4" name="Slide Number Placeholder 3"/>
          <p:cNvSpPr>
            <a:spLocks noGrp="1"/>
          </p:cNvSpPr>
          <p:nvPr>
            <p:ph type="sldNum" sz="quarter" idx="10"/>
          </p:nvPr>
        </p:nvSpPr>
        <p:spPr/>
        <p:txBody>
          <a:bodyPr/>
          <a:lstStyle/>
          <a:p>
            <a:fld id="{75B7C00E-9EAE-46FD-9540-156265FB12BC}" type="slidenum">
              <a:rPr lang="en-US" smtClean="0"/>
              <a:t>14</a:t>
            </a:fld>
            <a:endParaRPr lang="en-US"/>
          </a:p>
        </p:txBody>
      </p:sp>
    </p:spTree>
    <p:extLst>
      <p:ext uri="{BB962C8B-B14F-4D97-AF65-F5344CB8AC3E}">
        <p14:creationId xmlns:p14="http://schemas.microsoft.com/office/powerpoint/2010/main" val="3292949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Bonus slides follow that </a:t>
            </a:r>
            <a:r>
              <a:rPr lang="en-US" i="1" dirty="0"/>
              <a:t>may</a:t>
            </a:r>
            <a:r>
              <a:rPr lang="en-US" i="0" dirty="0"/>
              <a:t> be useful if I get questions.</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15</a:t>
            </a:fld>
            <a:endParaRPr lang="en-US"/>
          </a:p>
        </p:txBody>
      </p:sp>
    </p:spTree>
    <p:extLst>
      <p:ext uri="{BB962C8B-B14F-4D97-AF65-F5344CB8AC3E}">
        <p14:creationId xmlns:p14="http://schemas.microsoft.com/office/powerpoint/2010/main" val="4203251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it’s not clear I’ll get to do any of this—LHS leadership was not enthusiastic about it, for reasons I still don’t understand.</a:t>
            </a:r>
          </a:p>
        </p:txBody>
      </p:sp>
      <p:sp>
        <p:nvSpPr>
          <p:cNvPr id="4" name="Slide Number Placeholder 3"/>
          <p:cNvSpPr>
            <a:spLocks noGrp="1"/>
          </p:cNvSpPr>
          <p:nvPr>
            <p:ph type="sldNum" sz="quarter" idx="10"/>
          </p:nvPr>
        </p:nvSpPr>
        <p:spPr/>
        <p:txBody>
          <a:bodyPr/>
          <a:lstStyle/>
          <a:p>
            <a:fld id="{69FC0A38-DBDE-460A-8530-8E0C13833A00}" type="slidenum">
              <a:rPr lang="en-US" smtClean="0"/>
              <a:t>16</a:t>
            </a:fld>
            <a:endParaRPr lang="en-US"/>
          </a:p>
        </p:txBody>
      </p:sp>
    </p:spTree>
    <p:extLst>
      <p:ext uri="{BB962C8B-B14F-4D97-AF65-F5344CB8AC3E}">
        <p14:creationId xmlns:p14="http://schemas.microsoft.com/office/powerpoint/2010/main" val="14512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fed in to the ML algorithms was a concatenation of the type &amp; code fields.  Each one was treated as a distinct ‘variable’ if you will.  You can see the actual implementation in ml_hospitalizations.py in the </a:t>
            </a:r>
            <a:r>
              <a:rPr lang="en-US" dirty="0" err="1"/>
              <a:t>github</a:t>
            </a:r>
            <a:r>
              <a:rPr lang="en-US" dirty="0"/>
              <a:t> repository cited in the thank-you slide.</a:t>
            </a:r>
          </a:p>
        </p:txBody>
      </p:sp>
      <p:sp>
        <p:nvSpPr>
          <p:cNvPr id="4" name="Slide Number Placeholder 3"/>
          <p:cNvSpPr>
            <a:spLocks noGrp="1"/>
          </p:cNvSpPr>
          <p:nvPr>
            <p:ph type="sldNum" sz="quarter" idx="10"/>
          </p:nvPr>
        </p:nvSpPr>
        <p:spPr/>
        <p:txBody>
          <a:bodyPr/>
          <a:lstStyle/>
          <a:p>
            <a:fld id="{75B7C00E-9EAE-46FD-9540-156265FB12BC}" type="slidenum">
              <a:rPr lang="en-US" smtClean="0"/>
              <a:t>17</a:t>
            </a:fld>
            <a:endParaRPr lang="en-US"/>
          </a:p>
        </p:txBody>
      </p:sp>
    </p:spTree>
    <p:extLst>
      <p:ext uri="{BB962C8B-B14F-4D97-AF65-F5344CB8AC3E}">
        <p14:creationId xmlns:p14="http://schemas.microsoft.com/office/powerpoint/2010/main" val="4092777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anybody is curious about how the predictions compare on individuals.  The paneling here is done on the basis of delivery system. At </a:t>
            </a:r>
            <a:r>
              <a:rPr lang="en-US" dirty="0" err="1"/>
              <a:t>KaPoW</a:t>
            </a:r>
            <a:r>
              <a:rPr lang="en-US" dirty="0"/>
              <a:t> we have basically 2 DSs—Group Practice patients  are people who get the vast majority of their care from </a:t>
            </a:r>
            <a:r>
              <a:rPr lang="en-US" dirty="0" err="1"/>
              <a:t>KaPoW</a:t>
            </a:r>
            <a:r>
              <a:rPr lang="en-US" dirty="0"/>
              <a:t> owned/operated clinics.  Contract Network patients experience </a:t>
            </a:r>
            <a:r>
              <a:rPr lang="en-US" dirty="0" err="1"/>
              <a:t>KaPoW</a:t>
            </a:r>
            <a:r>
              <a:rPr lang="en-US" dirty="0"/>
              <a:t> as pretty much just an insurer (so ACG should feel right at home in that pop).</a:t>
            </a:r>
          </a:p>
          <a:p>
            <a:endParaRPr lang="en-US" dirty="0"/>
          </a:p>
          <a:p>
            <a:r>
              <a:rPr lang="en-US" dirty="0"/>
              <a:t>It would be interesting to see NNT diagrams that were stratified by delivery system.</a:t>
            </a:r>
          </a:p>
        </p:txBody>
      </p:sp>
      <p:sp>
        <p:nvSpPr>
          <p:cNvPr id="4" name="Slide Number Placeholder 3"/>
          <p:cNvSpPr>
            <a:spLocks noGrp="1"/>
          </p:cNvSpPr>
          <p:nvPr>
            <p:ph type="sldNum" sz="quarter" idx="10"/>
          </p:nvPr>
        </p:nvSpPr>
        <p:spPr/>
        <p:txBody>
          <a:bodyPr/>
          <a:lstStyle/>
          <a:p>
            <a:fld id="{69FC0A38-DBDE-460A-8530-8E0C13833A00}" type="slidenum">
              <a:rPr lang="en-US" smtClean="0"/>
              <a:t>18</a:t>
            </a:fld>
            <a:endParaRPr lang="en-US"/>
          </a:p>
        </p:txBody>
      </p:sp>
    </p:spTree>
    <p:extLst>
      <p:ext uri="{BB962C8B-B14F-4D97-AF65-F5344CB8AC3E}">
        <p14:creationId xmlns:p14="http://schemas.microsoft.com/office/powerpoint/2010/main" val="624591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https://onlinecourses.science.psu.edu/stat857/node/22/ </a:t>
            </a:r>
          </a:p>
          <a:p>
            <a:endParaRPr lang="en-US" dirty="0"/>
          </a:p>
          <a:p>
            <a:r>
              <a:rPr lang="en-US" dirty="0"/>
              <a:t>In my case I accepted the default number of trees, which is 10.  Thinking on it I should probably switch to an odd number of trees so there’s no chance of ties.</a:t>
            </a:r>
          </a:p>
        </p:txBody>
      </p:sp>
      <p:sp>
        <p:nvSpPr>
          <p:cNvPr id="4" name="Slide Number Placeholder 3"/>
          <p:cNvSpPr>
            <a:spLocks noGrp="1"/>
          </p:cNvSpPr>
          <p:nvPr>
            <p:ph type="sldNum" sz="quarter" idx="10"/>
          </p:nvPr>
        </p:nvSpPr>
        <p:spPr/>
        <p:txBody>
          <a:bodyPr/>
          <a:lstStyle/>
          <a:p>
            <a:fld id="{69FC0A38-DBDE-460A-8530-8E0C13833A00}" type="slidenum">
              <a:rPr lang="en-US" smtClean="0"/>
              <a:t>19</a:t>
            </a:fld>
            <a:endParaRPr lang="en-US"/>
          </a:p>
        </p:txBody>
      </p:sp>
    </p:spTree>
    <p:extLst>
      <p:ext uri="{BB962C8B-B14F-4D97-AF65-F5344CB8AC3E}">
        <p14:creationId xmlns:p14="http://schemas.microsoft.com/office/powerpoint/2010/main" val="4087053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Gonna</a:t>
            </a:r>
            <a:r>
              <a:rPr lang="en-US" dirty="0"/>
              <a:t> give the ‘why’ before the ‘how’.)</a:t>
            </a:r>
          </a:p>
          <a:p>
            <a:endParaRPr lang="en-US" dirty="0"/>
          </a:p>
          <a:p>
            <a:r>
              <a:rPr lang="en-US" dirty="0"/>
              <a:t>Surely, none of you are going to escape the hype that I’m about to lay down here.</a:t>
            </a:r>
          </a:p>
          <a:p>
            <a:endParaRPr lang="en-US" dirty="0"/>
          </a:p>
          <a:p>
            <a:r>
              <a:rPr lang="en-US" dirty="0"/>
              <a:t>TODO: compile lists of products aimed at the 2 markets</a:t>
            </a:r>
          </a:p>
          <a:p>
            <a:endParaRPr lang="en-US" dirty="0"/>
          </a:p>
          <a:p>
            <a:pPr lvl="1"/>
            <a:r>
              <a:rPr lang="en-US" dirty="0"/>
              <a:t>Insurers</a:t>
            </a:r>
          </a:p>
          <a:p>
            <a:pPr lvl="2"/>
            <a:r>
              <a:rPr lang="en-US" dirty="0"/>
              <a:t>Johns Hopkins ACG</a:t>
            </a:r>
          </a:p>
          <a:p>
            <a:pPr lvl="1"/>
            <a:r>
              <a:rPr lang="en-US" dirty="0"/>
              <a:t>Providers</a:t>
            </a:r>
          </a:p>
          <a:p>
            <a:pPr lvl="2"/>
            <a:r>
              <a:rPr lang="en-US" dirty="0"/>
              <a:t>Epic systems’ voluminous offerings</a:t>
            </a:r>
          </a:p>
          <a:p>
            <a:endParaRPr lang="en-US" dirty="0"/>
          </a:p>
          <a:p>
            <a:endParaRPr lang="en-US" dirty="0"/>
          </a:p>
          <a:p>
            <a:r>
              <a:rPr lang="en-US" sz="2000" dirty="0"/>
              <a:t>Of course we’ve been doing this way before it was cool</a:t>
            </a:r>
          </a:p>
          <a:p>
            <a:pPr lvl="1"/>
            <a:r>
              <a:rPr lang="en-US" sz="2000" dirty="0"/>
              <a:t>But mostly in a research context</a:t>
            </a:r>
          </a:p>
          <a:p>
            <a:pPr lvl="1"/>
            <a:r>
              <a:rPr lang="en-US" sz="2000" dirty="0"/>
              <a:t>Catnip is </a:t>
            </a:r>
            <a:r>
              <a:rPr lang="en-US" sz="2000" i="1" dirty="0"/>
              <a:t>mostly</a:t>
            </a:r>
            <a:r>
              <a:rPr lang="en-US" sz="2000" dirty="0"/>
              <a:t> contributions to the academic literature—publications.</a:t>
            </a:r>
          </a:p>
          <a:p>
            <a:pPr lvl="1"/>
            <a:endParaRPr lang="en-US" sz="2000" dirty="0"/>
          </a:p>
          <a:p>
            <a:pPr lvl="1"/>
            <a:r>
              <a:rPr lang="en-US" sz="2000" dirty="0"/>
              <a:t>This is a different orientation—this is brute-force prediction for fun and profit.  We are not looking to unlock secrets of medicine or science here.  If we do, great, but the cheese here is to make a prediction that we can act on in order to save $$.</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2</a:t>
            </a:fld>
            <a:endParaRPr lang="en-US"/>
          </a:p>
        </p:txBody>
      </p:sp>
    </p:spTree>
    <p:extLst>
      <p:ext uri="{BB962C8B-B14F-4D97-AF65-F5344CB8AC3E}">
        <p14:creationId xmlns:p14="http://schemas.microsoft.com/office/powerpoint/2010/main" val="75193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the data. And the good news is there is high-quality software available </a:t>
            </a:r>
            <a:r>
              <a:rPr lang="en-US" i="1" dirty="0"/>
              <a:t>completely free of charge</a:t>
            </a:r>
            <a:r>
              <a:rPr lang="en-US" i="0" dirty="0"/>
              <a:t>.</a:t>
            </a:r>
          </a:p>
          <a:p>
            <a:endParaRPr lang="en-US" i="0" dirty="0"/>
          </a:p>
          <a:p>
            <a:r>
              <a:rPr lang="en-US" i="0" dirty="0"/>
              <a:t>TBH a large part of my motivation here was just to see if I could make these python bits work at all. It can be hard to know with open-source software what the knowledge pre-</a:t>
            </a:r>
            <a:r>
              <a:rPr lang="en-US" i="0" dirty="0" err="1"/>
              <a:t>reqs</a:t>
            </a:r>
            <a:r>
              <a:rPr lang="en-US" i="0" dirty="0"/>
              <a:t> are just to get to a functioning installation sometimes.  I’m here to tell you that python—and specifically the Anaconda distribution thereof (https://www.anaconda.com/distribution/) is really quite functional out of the box.</a:t>
            </a:r>
          </a:p>
        </p:txBody>
      </p:sp>
      <p:sp>
        <p:nvSpPr>
          <p:cNvPr id="4" name="Slide Number Placeholder 3"/>
          <p:cNvSpPr>
            <a:spLocks noGrp="1"/>
          </p:cNvSpPr>
          <p:nvPr>
            <p:ph type="sldNum" sz="quarter" idx="10"/>
          </p:nvPr>
        </p:nvSpPr>
        <p:spPr/>
        <p:txBody>
          <a:bodyPr/>
          <a:lstStyle/>
          <a:p>
            <a:fld id="{75B7C00E-9EAE-46FD-9540-156265FB12BC}" type="slidenum">
              <a:rPr lang="en-US" smtClean="0"/>
              <a:t>3</a:t>
            </a:fld>
            <a:endParaRPr lang="en-US"/>
          </a:p>
        </p:txBody>
      </p:sp>
    </p:spTree>
    <p:extLst>
      <p:ext uri="{BB962C8B-B14F-4D97-AF65-F5344CB8AC3E}">
        <p14:creationId xmlns:p14="http://schemas.microsoft.com/office/powerpoint/2010/main" val="188672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KPWA’s Complex Case Management program “coordinates the care and services of members with multiple chronic conditions and complicated medical/social needs often resulting in the extensive use of resources. The CCM program is designed to comply with the standards set for the by the National Committee on Quality Assurance (NCQA) and is integral to the accreditation for the health plan. The RN case managers are at minimum bachelor’s level educated and are certified by the Commission for Case Management Certification (CCMC). The social work case managers are licensed independent clinical social workers (LICSW).”</a:t>
            </a:r>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4</a:t>
            </a:fld>
            <a:endParaRPr lang="en-US"/>
          </a:p>
        </p:txBody>
      </p:sp>
    </p:spTree>
    <p:extLst>
      <p:ext uri="{BB962C8B-B14F-4D97-AF65-F5344CB8AC3E}">
        <p14:creationId xmlns:p14="http://schemas.microsoft.com/office/powerpoint/2010/main" val="147192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https://www.hopkinsacg.org/</a:t>
            </a:r>
          </a:p>
          <a:p>
            <a:endParaRPr lang="en-US" dirty="0"/>
          </a:p>
          <a:p>
            <a:r>
              <a:rPr lang="en-US" dirty="0"/>
              <a:t>Context for this was our Learning Health System initiative, which is in part a collaboration between the Research Institute and the Health Plan @ </a:t>
            </a:r>
            <a:r>
              <a:rPr lang="en-US" dirty="0" err="1"/>
              <a:t>KaPoW</a:t>
            </a:r>
            <a:r>
              <a:rPr lang="en-US" dirty="0"/>
              <a:t>.  I was brought on to wrangle data generally.</a:t>
            </a:r>
          </a:p>
          <a:p>
            <a:endParaRPr lang="en-US" dirty="0"/>
          </a:p>
          <a:p>
            <a:r>
              <a:rPr lang="en-US" dirty="0"/>
              <a:t>BTW—I do not mean to impugn the usefulness of ACG—it is definitely useful.</a:t>
            </a:r>
          </a:p>
          <a:p>
            <a:endParaRPr lang="en-US" dirty="0"/>
          </a:p>
        </p:txBody>
      </p:sp>
      <p:sp>
        <p:nvSpPr>
          <p:cNvPr id="4" name="Slide Number Placeholder 3"/>
          <p:cNvSpPr>
            <a:spLocks noGrp="1"/>
          </p:cNvSpPr>
          <p:nvPr>
            <p:ph type="sldNum" sz="quarter" idx="10"/>
          </p:nvPr>
        </p:nvSpPr>
        <p:spPr/>
        <p:txBody>
          <a:bodyPr/>
          <a:lstStyle/>
          <a:p>
            <a:fld id="{75B7C00E-9EAE-46FD-9540-156265FB12BC}" type="slidenum">
              <a:rPr lang="en-US" smtClean="0"/>
              <a:t>5</a:t>
            </a:fld>
            <a:endParaRPr lang="en-US"/>
          </a:p>
        </p:txBody>
      </p:sp>
    </p:spTree>
    <p:extLst>
      <p:ext uri="{BB962C8B-B14F-4D97-AF65-F5344CB8AC3E}">
        <p14:creationId xmlns:p14="http://schemas.microsoft.com/office/powerpoint/2010/main" val="15983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inspired me to dip a toe in the Data Science waters.</a:t>
            </a:r>
          </a:p>
          <a:p>
            <a:endParaRPr lang="en-US" dirty="0"/>
          </a:p>
          <a:p>
            <a:r>
              <a:rPr lang="en-US" dirty="0"/>
              <a:t>Note that we’re using 9 fewer months than ACG.  That was an arbitrary decision on our part—it’s very possible we would have gotten around to extending that if my results weren’t so good (and of course nothing stops us from extending it to see if we can get even better).</a:t>
            </a:r>
          </a:p>
          <a:p>
            <a:endParaRPr lang="en-US" dirty="0"/>
          </a:p>
          <a:p>
            <a:r>
              <a:rPr lang="en-US" dirty="0"/>
              <a:t>Ironically(?) we used ACG’s assessment of those 3 conditions to identify the cohort.</a:t>
            </a:r>
          </a:p>
          <a:p>
            <a:endParaRPr lang="en-US" dirty="0"/>
          </a:p>
          <a:p>
            <a:r>
              <a:rPr lang="en-US" dirty="0"/>
              <a:t>Note how indiscriminate we are about the data that go into the modeling. The vast majority of that will be irrelevant. The Data Science Way is to let the rock tumbler of machine learning sort the wheat from the chaff.</a:t>
            </a:r>
          </a:p>
          <a:p>
            <a:endParaRPr lang="en-US" dirty="0"/>
          </a:p>
          <a:p>
            <a:r>
              <a:rPr lang="en-US" dirty="0"/>
              <a:t>Details on both cohort definition &amp; feature assembly can be seen in the program </a:t>
            </a:r>
            <a:r>
              <a:rPr lang="en-US" dirty="0" err="1"/>
              <a:t>get_features.sas</a:t>
            </a:r>
            <a:r>
              <a:rPr lang="en-US" dirty="0"/>
              <a:t> in the </a:t>
            </a:r>
            <a:r>
              <a:rPr lang="en-US" dirty="0" err="1"/>
              <a:t>github</a:t>
            </a:r>
            <a:r>
              <a:rPr lang="en-US" dirty="0"/>
              <a:t> repository named on the thank-you slide (</a:t>
            </a:r>
          </a:p>
        </p:txBody>
      </p:sp>
      <p:sp>
        <p:nvSpPr>
          <p:cNvPr id="4" name="Slide Number Placeholder 3"/>
          <p:cNvSpPr>
            <a:spLocks noGrp="1"/>
          </p:cNvSpPr>
          <p:nvPr>
            <p:ph type="sldNum" sz="quarter" idx="10"/>
          </p:nvPr>
        </p:nvSpPr>
        <p:spPr/>
        <p:txBody>
          <a:bodyPr/>
          <a:lstStyle/>
          <a:p>
            <a:fld id="{75B7C00E-9EAE-46FD-9540-156265FB12BC}" type="slidenum">
              <a:rPr lang="en-US" smtClean="0"/>
              <a:t>6</a:t>
            </a:fld>
            <a:endParaRPr lang="en-US"/>
          </a:p>
        </p:txBody>
      </p:sp>
    </p:spTree>
    <p:extLst>
      <p:ext uri="{BB962C8B-B14F-4D97-AF65-F5344CB8AC3E}">
        <p14:creationId xmlns:p14="http://schemas.microsoft.com/office/powerpoint/2010/main" val="392807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 how brute-force this is.</a:t>
            </a:r>
          </a:p>
        </p:txBody>
      </p:sp>
      <p:sp>
        <p:nvSpPr>
          <p:cNvPr id="4" name="Slide Number Placeholder 3"/>
          <p:cNvSpPr>
            <a:spLocks noGrp="1"/>
          </p:cNvSpPr>
          <p:nvPr>
            <p:ph type="sldNum" sz="quarter" idx="10"/>
          </p:nvPr>
        </p:nvSpPr>
        <p:spPr/>
        <p:txBody>
          <a:bodyPr/>
          <a:lstStyle/>
          <a:p>
            <a:fld id="{75B7C00E-9EAE-46FD-9540-156265FB12BC}" type="slidenum">
              <a:rPr lang="en-US" smtClean="0"/>
              <a:t>7</a:t>
            </a:fld>
            <a:endParaRPr lang="en-US"/>
          </a:p>
        </p:txBody>
      </p:sp>
    </p:spTree>
    <p:extLst>
      <p:ext uri="{BB962C8B-B14F-4D97-AF65-F5344CB8AC3E}">
        <p14:creationId xmlns:p14="http://schemas.microsoft.com/office/powerpoint/2010/main" val="413849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we need an answer to the question “why should I believe your predictions?”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olden days, you’d have to be </a:t>
            </a:r>
            <a:r>
              <a:rPr lang="en-US" sz="1200" b="1" dirty="0"/>
              <a:t>very</a:t>
            </a:r>
            <a:r>
              <a:rPr lang="en-US" sz="1200" dirty="0"/>
              <a:t> stingy with the amount of iterating you could do and still rely on the logic of significance testing to make the argument that your results should generalize to new samples.</a:t>
            </a:r>
          </a:p>
          <a:p>
            <a:endParaRPr lang="en-US" dirty="0"/>
          </a:p>
          <a:p>
            <a:r>
              <a:rPr lang="en-US" dirty="0"/>
              <a:t>(Harken back to your stats professors railing against stepwise regression.  That was one of the first iterative, automated model selection techniques. The primary reason that was bad was that it involved doing </a:t>
            </a:r>
            <a:r>
              <a:rPr lang="en-US" dirty="0" err="1"/>
              <a:t>waaaay</a:t>
            </a:r>
            <a:r>
              <a:rPr lang="en-US" dirty="0"/>
              <a:t> too many significance tests w/out protecting the overall experiment-wise error rate.</a:t>
            </a:r>
          </a:p>
          <a:p>
            <a:endParaRPr lang="en-US" dirty="0"/>
          </a:p>
          <a:p>
            <a:r>
              <a:rPr lang="en-US" dirty="0"/>
              <a:t>For a representative screed against stepwise, see e.g. https://towardsdatascience.com/stopping-stepwise-why-stepwise-selection-is-bad-and-what-you-should-use-instead-90818b3f52df.)</a:t>
            </a:r>
          </a:p>
        </p:txBody>
      </p:sp>
      <p:sp>
        <p:nvSpPr>
          <p:cNvPr id="4" name="Slide Number Placeholder 3"/>
          <p:cNvSpPr>
            <a:spLocks noGrp="1"/>
          </p:cNvSpPr>
          <p:nvPr>
            <p:ph type="sldNum" sz="quarter" idx="10"/>
          </p:nvPr>
        </p:nvSpPr>
        <p:spPr/>
        <p:txBody>
          <a:bodyPr/>
          <a:lstStyle/>
          <a:p>
            <a:fld id="{69FC0A38-DBDE-460A-8530-8E0C13833A00}" type="slidenum">
              <a:rPr lang="en-US" smtClean="0"/>
              <a:t>8</a:t>
            </a:fld>
            <a:endParaRPr lang="en-US"/>
          </a:p>
        </p:txBody>
      </p:sp>
    </p:spTree>
    <p:extLst>
      <p:ext uri="{BB962C8B-B14F-4D97-AF65-F5344CB8AC3E}">
        <p14:creationId xmlns:p14="http://schemas.microsoft.com/office/powerpoint/2010/main" val="812206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we’re data rich now!</a:t>
            </a:r>
          </a:p>
          <a:p>
            <a:endParaRPr lang="en-US" dirty="0"/>
          </a:p>
          <a:p>
            <a:r>
              <a:rPr lang="en-US" dirty="0"/>
              <a:t>80% dev and 20% validation.</a:t>
            </a:r>
          </a:p>
          <a:p>
            <a:r>
              <a:rPr lang="en-US" dirty="0"/>
              <a:t>Note that 12% of our cohort has been hospitalized. These are pretty sick people.</a:t>
            </a:r>
          </a:p>
          <a:p>
            <a:endParaRPr lang="en-US" dirty="0"/>
          </a:p>
          <a:p>
            <a:r>
              <a:rPr lang="en-US" dirty="0"/>
              <a:t>‘Hospitalization’ here excludes accidents &amp; pregnancies—see the list of excluded DRGs starting on line 72 of </a:t>
            </a:r>
            <a:r>
              <a:rPr lang="en-US" dirty="0" err="1"/>
              <a:t>get_features.sas</a:t>
            </a:r>
            <a:r>
              <a:rPr lang="en-US" dirty="0"/>
              <a:t>.</a:t>
            </a:r>
          </a:p>
          <a:p>
            <a:endParaRPr lang="en-US" dirty="0"/>
          </a:p>
          <a:p>
            <a:r>
              <a:rPr lang="en-US" dirty="0"/>
              <a:t>So—dev is the playground. We can torture that for as long as we like, commit unspeakable statistical crimes upon it etc.  Validation is our safety net—that’s the basis of our argument later on that whatever we put together to predict in dev will be useful beyond that set of data.</a:t>
            </a:r>
          </a:p>
        </p:txBody>
      </p:sp>
      <p:sp>
        <p:nvSpPr>
          <p:cNvPr id="4" name="Slide Number Placeholder 3"/>
          <p:cNvSpPr>
            <a:spLocks noGrp="1"/>
          </p:cNvSpPr>
          <p:nvPr>
            <p:ph type="sldNum" sz="quarter" idx="10"/>
          </p:nvPr>
        </p:nvSpPr>
        <p:spPr/>
        <p:txBody>
          <a:bodyPr/>
          <a:lstStyle/>
          <a:p>
            <a:fld id="{69FC0A38-DBDE-460A-8530-8E0C13833A00}" type="slidenum">
              <a:rPr lang="en-US" smtClean="0"/>
              <a:t>9</a:t>
            </a:fld>
            <a:endParaRPr lang="en-US"/>
          </a:p>
        </p:txBody>
      </p:sp>
    </p:spTree>
    <p:extLst>
      <p:ext uri="{BB962C8B-B14F-4D97-AF65-F5344CB8AC3E}">
        <p14:creationId xmlns:p14="http://schemas.microsoft.com/office/powerpoint/2010/main" val="3337520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Family symbol">
    <p:spTree>
      <p:nvGrpSpPr>
        <p:cNvPr id="1" name=""/>
        <p:cNvGrpSpPr/>
        <p:nvPr/>
      </p:nvGrpSpPr>
      <p:grpSpPr>
        <a:xfrm>
          <a:off x="0" y="0"/>
          <a:ext cx="0" cy="0"/>
          <a:chOff x="0" y="0"/>
          <a:chExt cx="0" cy="0"/>
        </a:xfrm>
      </p:grpSpPr>
      <p:sp>
        <p:nvSpPr>
          <p:cNvPr id="5" name="Rectangle 4"/>
          <p:cNvSpPr/>
          <p:nvPr/>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105587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_3 Photo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5"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sp>
        <p:nvSpPr>
          <p:cNvPr id="3" name="Picture Placeholder 2"/>
          <p:cNvSpPr>
            <a:spLocks noGrp="1"/>
          </p:cNvSpPr>
          <p:nvPr>
            <p:ph type="pic" sz="quarter" idx="11"/>
          </p:nvPr>
        </p:nvSpPr>
        <p:spPr>
          <a:xfrm>
            <a:off x="0" y="0"/>
            <a:ext cx="4070614" cy="3365500"/>
          </a:xfrm>
          <a:prstGeom prst="rect">
            <a:avLst/>
          </a:prstGeom>
          <a:solidFill>
            <a:schemeClr val="bg1">
              <a:lumMod val="95000"/>
            </a:schemeClr>
          </a:solidFill>
        </p:spPr>
        <p:txBody>
          <a:bodyPr/>
          <a:lstStyle/>
          <a:p>
            <a:r>
              <a:rPr lang="en-US"/>
              <a:t>Click icon to add picture</a:t>
            </a:r>
          </a:p>
        </p:txBody>
      </p:sp>
      <p:sp>
        <p:nvSpPr>
          <p:cNvPr id="5" name="Picture Placeholder 4"/>
          <p:cNvSpPr>
            <a:spLocks noGrp="1"/>
          </p:cNvSpPr>
          <p:nvPr>
            <p:ph type="pic" sz="quarter" idx="12"/>
          </p:nvPr>
        </p:nvSpPr>
        <p:spPr>
          <a:xfrm>
            <a:off x="4070614" y="0"/>
            <a:ext cx="4070613" cy="3365500"/>
          </a:xfrm>
          <a:prstGeom prst="rect">
            <a:avLst/>
          </a:prstGeom>
          <a:solidFill>
            <a:schemeClr val="bg1">
              <a:lumMod val="95000"/>
            </a:schemeClr>
          </a:solidFill>
        </p:spPr>
        <p:txBody>
          <a:bodyPr/>
          <a:lstStyle/>
          <a:p>
            <a:r>
              <a:rPr lang="en-US"/>
              <a:t>Click icon to add picture</a:t>
            </a:r>
          </a:p>
        </p:txBody>
      </p:sp>
      <p:sp>
        <p:nvSpPr>
          <p:cNvPr id="12" name="Picture Placeholder 11"/>
          <p:cNvSpPr>
            <a:spLocks noGrp="1"/>
          </p:cNvSpPr>
          <p:nvPr>
            <p:ph type="pic" sz="quarter" idx="13"/>
          </p:nvPr>
        </p:nvSpPr>
        <p:spPr>
          <a:xfrm>
            <a:off x="8141228" y="0"/>
            <a:ext cx="4049979" cy="3365500"/>
          </a:xfrm>
          <a:prstGeom prst="rect">
            <a:avLst/>
          </a:prstGeom>
          <a:solidFill>
            <a:schemeClr val="bg1">
              <a:lumMod val="95000"/>
            </a:schemeClr>
          </a:solidFill>
        </p:spPr>
        <p:txBody>
          <a:bodyPr/>
          <a:lstStyle/>
          <a:p>
            <a:r>
              <a:rPr lang="en-US"/>
              <a:t>Click icon to add picture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19653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_Photo Bottom 1">
    <p:spTree>
      <p:nvGrpSpPr>
        <p:cNvPr id="1" name=""/>
        <p:cNvGrpSpPr/>
        <p:nvPr/>
      </p:nvGrpSpPr>
      <p:grpSpPr>
        <a:xfrm>
          <a:off x="0" y="0"/>
          <a:ext cx="0" cy="0"/>
          <a:chOff x="0" y="0"/>
          <a:chExt cx="0" cy="0"/>
        </a:xfrm>
      </p:grpSpPr>
      <p:sp>
        <p:nvSpPr>
          <p:cNvPr id="9"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10"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3" name="Picture Placeholder 2"/>
          <p:cNvSpPr>
            <a:spLocks noGrp="1"/>
          </p:cNvSpPr>
          <p:nvPr>
            <p:ph type="pic" sz="quarter" idx="11"/>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1803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Photo Bottom 2">
    <p:spTree>
      <p:nvGrpSpPr>
        <p:cNvPr id="1" name=""/>
        <p:cNvGrpSpPr/>
        <p:nvPr/>
      </p:nvGrpSpPr>
      <p:grpSpPr>
        <a:xfrm>
          <a:off x="0" y="0"/>
          <a:ext cx="0" cy="0"/>
          <a:chOff x="0" y="0"/>
          <a:chExt cx="0" cy="0"/>
        </a:xfrm>
      </p:grpSpPr>
      <p:sp>
        <p:nvSpPr>
          <p:cNvPr id="13" name="Slide Number Placeholder 5"/>
          <p:cNvSpPr>
            <a:spLocks noGrp="1"/>
          </p:cNvSpPr>
          <p:nvPr>
            <p:ph type="sldNum" sz="quarter" idx="4"/>
          </p:nvPr>
        </p:nvSpPr>
        <p:spPr>
          <a:xfrm>
            <a:off x="306372" y="6589128"/>
            <a:ext cx="5916344" cy="268873"/>
          </a:xfrm>
          <a:prstGeom prst="rect">
            <a:avLst/>
          </a:prstGeom>
        </p:spPr>
        <p:txBody>
          <a:bodyPr vert="horz" lIns="91440" tIns="45720" rIns="91440" bIns="45720" rtlCol="0" anchor="ctr"/>
          <a:lstStyle>
            <a:lvl1pPr algn="l">
              <a:defRPr sz="1000">
                <a:solidFill>
                  <a:schemeClr val="tx1">
                    <a:tint val="75000"/>
                  </a:schemeClr>
                </a:solidFill>
              </a:defRPr>
            </a:lvl1pPr>
          </a:lstStyle>
          <a:p>
            <a:fld id="{37856311-FCBD-DE47-A7A5-5FEB27551E75}" type="slidenum">
              <a:rPr lang="en-US" smtClean="0"/>
              <a:pPr/>
              <a:t>‹#›</a:t>
            </a:fld>
            <a:r>
              <a:rPr lang="en-US"/>
              <a:t>   |   Copyright © 2017 Kaiser Foundation Health Plan, Inc. </a:t>
            </a:r>
          </a:p>
          <a:p>
            <a:pPr fontAlgn="t"/>
            <a:endParaRPr lang="en-US"/>
          </a:p>
        </p:txBody>
      </p:sp>
      <p:sp>
        <p:nvSpPr>
          <p:cNvPr id="16" name="Rectangle 15"/>
          <p:cNvSpPr/>
          <p:nvPr userDrawn="1"/>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a:t>
            </a:r>
          </a:p>
        </p:txBody>
      </p:sp>
      <p:pic>
        <p:nvPicPr>
          <p:cNvPr id="18" name="Picture 1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9" name="Picture Placeholder 2"/>
          <p:cNvSpPr>
            <a:spLocks noGrp="1"/>
          </p:cNvSpPr>
          <p:nvPr>
            <p:ph type="pic" sz="quarter" idx="12"/>
          </p:nvPr>
        </p:nvSpPr>
        <p:spPr>
          <a:xfrm>
            <a:off x="9938" y="2305050"/>
            <a:ext cx="12191206" cy="4579397"/>
          </a:xfrm>
          <a:prstGeom prst="rect">
            <a:avLst/>
          </a:prstGeom>
          <a:solidFill>
            <a:schemeClr val="bg1">
              <a:lumMod val="95000"/>
            </a:schemeClr>
          </a:solidFill>
        </p:spPr>
        <p:txBody>
          <a:bodyPr wrap="square">
            <a:noAutofit/>
          </a:bodyPr>
          <a:lstStyle/>
          <a:p>
            <a:r>
              <a:rPr lang="en-US"/>
              <a:t>Click icon to add picture</a:t>
            </a:r>
          </a:p>
        </p:txBody>
      </p:sp>
      <p:sp>
        <p:nvSpPr>
          <p:cNvPr id="22" name="Title Placeholder 7"/>
          <p:cNvSpPr>
            <a:spLocks noGrp="1"/>
          </p:cNvSpPr>
          <p:nvPr>
            <p:ph type="title"/>
          </p:nvPr>
        </p:nvSpPr>
        <p:spPr>
          <a:xfrm>
            <a:off x="838091" y="1060790"/>
            <a:ext cx="10515818" cy="721244"/>
          </a:xfrm>
          <a:prstGeom prst="rect">
            <a:avLst/>
          </a:prstGeom>
        </p:spPr>
        <p:txBody>
          <a:bodyPr vert="horz" lIns="91440" tIns="45720" rIns="91440" bIns="45720" rtlCol="0" anchor="ctr" anchorCtr="0">
            <a:normAutofit/>
          </a:bodyPr>
          <a:lstStyle>
            <a:lvl1pPr algn="l">
              <a:lnSpc>
                <a:spcPct val="100000"/>
              </a:lnSpc>
              <a:defRPr sz="2599"/>
            </a:lvl1pPr>
          </a:lstStyle>
          <a:p>
            <a:r>
              <a:rPr lang="en-US"/>
              <a:t>Click to edit Master title style</a:t>
            </a:r>
            <a:endParaRPr lang="en-US" dirty="0"/>
          </a:p>
        </p:txBody>
      </p:sp>
      <p:sp>
        <p:nvSpPr>
          <p:cNvPr id="23" name="Text Placeholder 15"/>
          <p:cNvSpPr>
            <a:spLocks noGrp="1"/>
          </p:cNvSpPr>
          <p:nvPr>
            <p:ph type="body" sz="quarter" idx="10" hasCustomPrompt="1"/>
          </p:nvPr>
        </p:nvSpPr>
        <p:spPr>
          <a:xfrm>
            <a:off x="838091" y="1782034"/>
            <a:ext cx="10515818" cy="413202"/>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9" name="Slide Number Placeholder 8"/>
          <p:cNvSpPr txBox="1">
            <a:spLocks/>
          </p:cNvSpPr>
          <p:nvPr userDrawn="1"/>
        </p:nvSpPr>
        <p:spPr>
          <a:xfrm>
            <a:off x="327949" y="6381474"/>
            <a:ext cx="8119212" cy="365125"/>
          </a:xfrm>
          <a:prstGeom prst="rect">
            <a:avLst/>
          </a:prstGeom>
        </p:spPr>
        <p:txBody>
          <a:bodyPr vert="horz" lIns="45714" tIns="22857" rIns="45714" bIns="22857" rtlCol="0" anchor="b" anchorCtr="0"/>
          <a:lstStyle>
            <a:defPPr>
              <a:defRPr lang="en-US"/>
            </a:defPPr>
            <a:lvl1pPr marL="0" algn="l" defTabSz="1828891" rtl="0" eaLnBrk="1" latinLnBrk="0" hangingPunct="1">
              <a:defRPr sz="2000" kern="1200">
                <a:solidFill>
                  <a:schemeClr val="tx1">
                    <a:tint val="75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fld id="{8C8B385D-DF67-E241-B0BF-76B80A8E743B}" type="slidenum">
              <a:rPr lang="en-US" sz="1000" smtClean="0"/>
              <a:pPr/>
              <a:t>‹#›</a:t>
            </a:fld>
            <a:r>
              <a:rPr lang="en-US" sz="1000"/>
              <a:t>  |   Copyright © 2017 Kaiser Foundation Health Plan, Inc.</a:t>
            </a:r>
          </a:p>
        </p:txBody>
      </p:sp>
    </p:spTree>
    <p:extLst>
      <p:ext uri="{BB962C8B-B14F-4D97-AF65-F5344CB8AC3E}">
        <p14:creationId xmlns:p14="http://schemas.microsoft.com/office/powerpoint/2010/main" val="416491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Bottom S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096000" y="0"/>
            <a:ext cx="6096000" cy="6000750"/>
          </a:xfrm>
          <a:prstGeom prst="rect">
            <a:avLst/>
          </a:prstGeom>
          <a:solidFill>
            <a:schemeClr val="bg1">
              <a:lumMod val="95000"/>
            </a:schemeClr>
          </a:solidFill>
        </p:spPr>
        <p:txBody>
          <a:bodyPr/>
          <a:lstStyle/>
          <a:p>
            <a:r>
              <a:rPr lang="en-US"/>
              <a:t>Click icon to add picture</a:t>
            </a:r>
          </a:p>
        </p:txBody>
      </p:sp>
      <p:sp>
        <p:nvSpPr>
          <p:cNvPr id="9" name="Rectangle 8"/>
          <p:cNvSpPr/>
          <p:nvPr userDrawn="1"/>
        </p:nvSpPr>
        <p:spPr>
          <a:xfrm>
            <a:off x="0" y="0"/>
            <a:ext cx="6096000" cy="6000750"/>
          </a:xfrm>
          <a:prstGeom prst="rect">
            <a:avLst/>
          </a:prstGeom>
          <a:solidFill>
            <a:schemeClr val="accent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14" name="Title Placeholder 7"/>
          <p:cNvSpPr>
            <a:spLocks noGrp="1"/>
          </p:cNvSpPr>
          <p:nvPr>
            <p:ph type="title" hasCustomPrompt="1"/>
          </p:nvPr>
        </p:nvSpPr>
        <p:spPr>
          <a:xfrm>
            <a:off x="838091" y="2111408"/>
            <a:ext cx="4786725" cy="2051119"/>
          </a:xfrm>
          <a:prstGeom prst="rect">
            <a:avLst/>
          </a:prstGeom>
        </p:spPr>
        <p:txBody>
          <a:bodyPr vert="horz" lIns="91440" tIns="45720" rIns="91440" bIns="45720" rtlCol="0" anchor="ctr">
            <a:noAutofit/>
          </a:bodyPr>
          <a:lstStyle>
            <a:lvl1pPr algn="l">
              <a:lnSpc>
                <a:spcPct val="100000"/>
              </a:lnSpc>
              <a:defRPr>
                <a:solidFill>
                  <a:schemeClr val="bg1"/>
                </a:solidFill>
              </a:defRPr>
            </a:lvl1pPr>
          </a:lstStyle>
          <a:p>
            <a:r>
              <a:rPr lang="en-US" dirty="0"/>
              <a:t>Title of presentation goes in this space and can go multiple lines</a:t>
            </a:r>
          </a:p>
        </p:txBody>
      </p:sp>
      <p:sp>
        <p:nvSpPr>
          <p:cNvPr id="15" name="Text Placeholder 15"/>
          <p:cNvSpPr>
            <a:spLocks noGrp="1"/>
          </p:cNvSpPr>
          <p:nvPr>
            <p:ph type="body" sz="quarter" idx="10" hasCustomPrompt="1"/>
          </p:nvPr>
        </p:nvSpPr>
        <p:spPr>
          <a:xfrm>
            <a:off x="838091" y="4969565"/>
            <a:ext cx="4925854" cy="942906"/>
          </a:xfrm>
          <a:prstGeom prst="rect">
            <a:avLst/>
          </a:prstGeom>
        </p:spPr>
        <p:txBody>
          <a:bodyPr anchor="b" anchorCtr="0"/>
          <a:lstStyle>
            <a:lvl1pPr marL="0" indent="0" algn="l">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93951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_1">
    <p:spTree>
      <p:nvGrpSpPr>
        <p:cNvPr id="1" name=""/>
        <p:cNvGrpSpPr/>
        <p:nvPr/>
      </p:nvGrpSpPr>
      <p:grpSpPr>
        <a:xfrm>
          <a:off x="0" y="0"/>
          <a:ext cx="0" cy="0"/>
          <a:chOff x="0" y="0"/>
          <a:chExt cx="0" cy="0"/>
        </a:xfrm>
      </p:grpSpPr>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a:t>  |   Copyright © 2017 Kaiser Foundation Health Plan, Inc.</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185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_2">
    <p:spTree>
      <p:nvGrpSpPr>
        <p:cNvPr id="1" name=""/>
        <p:cNvGrpSpPr/>
        <p:nvPr/>
      </p:nvGrpSpPr>
      <p:grpSpPr>
        <a:xfrm>
          <a:off x="0" y="0"/>
          <a:ext cx="0" cy="0"/>
          <a:chOff x="0" y="0"/>
          <a:chExt cx="0" cy="0"/>
        </a:xfrm>
      </p:grpSpPr>
      <p:sp>
        <p:nvSpPr>
          <p:cNvPr id="3" name="Rectangle 2"/>
          <p:cNvSpPr/>
          <p:nvPr userDrawn="1"/>
        </p:nvSpPr>
        <p:spPr>
          <a:xfrm>
            <a:off x="0" y="2156792"/>
            <a:ext cx="12192000" cy="2266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2" name="Title Placeholder 7"/>
          <p:cNvSpPr>
            <a:spLocks noGrp="1"/>
          </p:cNvSpPr>
          <p:nvPr>
            <p:ph type="title" hasCustomPrompt="1"/>
          </p:nvPr>
        </p:nvSpPr>
        <p:spPr>
          <a:xfrm>
            <a:off x="838092" y="2929230"/>
            <a:ext cx="8682356" cy="721244"/>
          </a:xfrm>
          <a:prstGeom prst="rect">
            <a:avLst/>
          </a:prstGeom>
        </p:spPr>
        <p:txBody>
          <a:bodyPr vert="horz" lIns="91440" tIns="45720" rIns="91440" bIns="45720" rtlCol="0" anchor="ctr" anchorCtr="0">
            <a:noAutofit/>
          </a:bodyPr>
          <a:lstStyle>
            <a:lvl1pPr algn="l">
              <a:lnSpc>
                <a:spcPct val="100000"/>
              </a:lnSpc>
              <a:defRPr b="1" baseline="0">
                <a:solidFill>
                  <a:schemeClr val="bg1"/>
                </a:solidFill>
              </a:defRPr>
            </a:lvl1pPr>
          </a:lstStyle>
          <a:p>
            <a:r>
              <a:rPr lang="en-US" dirty="0"/>
              <a:t>A LARGE BOLD STATEMENT GOES HERE AND CAN GO UP TO TWO LINES AND COLOR FOR EMPHASIS</a:t>
            </a:r>
          </a:p>
        </p:txBody>
      </p:sp>
      <p:sp>
        <p:nvSpPr>
          <p:cNvPr id="2" name="Slide Number Placeholder 1"/>
          <p:cNvSpPr>
            <a:spLocks noGrp="1"/>
          </p:cNvSpPr>
          <p:nvPr>
            <p:ph type="sldNum" sz="quarter" idx="10"/>
          </p:nvPr>
        </p:nvSpPr>
        <p:spPr/>
        <p:txBody>
          <a:body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367160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_3">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2780143"/>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5" name="Rectangle 4"/>
          <p:cNvSpPr/>
          <p:nvPr userDrawn="1"/>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47662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ansition_4">
    <p:spTree>
      <p:nvGrpSpPr>
        <p:cNvPr id="1" name=""/>
        <p:cNvGrpSpPr/>
        <p:nvPr/>
      </p:nvGrpSpPr>
      <p:grpSpPr>
        <a:xfrm>
          <a:off x="0" y="0"/>
          <a:ext cx="0" cy="0"/>
          <a:chOff x="0" y="0"/>
          <a:chExt cx="0" cy="0"/>
        </a:xfrm>
      </p:grpSpPr>
      <p:sp>
        <p:nvSpPr>
          <p:cNvPr id="5" name="Rectangle 4"/>
          <p:cNvSpPr/>
          <p:nvPr userDrawn="1"/>
        </p:nvSpPr>
        <p:spPr>
          <a:xfrm>
            <a:off x="0" y="1671867"/>
            <a:ext cx="12192000" cy="35383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1886464" y="2920013"/>
            <a:ext cx="8419073" cy="978219"/>
          </a:xfrm>
          <a:prstGeom prst="rect">
            <a:avLst/>
          </a:prstGeom>
        </p:spPr>
        <p:txBody>
          <a:bodyPr vert="horz" lIns="91440" tIns="45720" rIns="91440" bIns="45720" rtlCol="0" anchor="ctr" anchorCtr="0">
            <a:noAutofit/>
          </a:bodyPr>
          <a:lstStyle>
            <a:lvl1pPr algn="ctr">
              <a:lnSpc>
                <a:spcPct val="100000"/>
              </a:lnSpc>
              <a:defRPr b="0" baseline="0">
                <a:solidFill>
                  <a:schemeClr val="bg1"/>
                </a:solidFill>
              </a:defRPr>
            </a:lvl1pPr>
          </a:lstStyle>
          <a:p>
            <a:r>
              <a:rPr lang="en-US" dirty="0"/>
              <a:t>“A slide for quotes or message that can be centered within the frame here. ”</a:t>
            </a:r>
          </a:p>
        </p:txBody>
      </p:sp>
      <p:sp>
        <p:nvSpPr>
          <p:cNvPr id="7" name="Text Placeholder 6"/>
          <p:cNvSpPr>
            <a:spLocks noGrp="1"/>
          </p:cNvSpPr>
          <p:nvPr>
            <p:ph type="body" sz="quarter" idx="10" hasCustomPrompt="1"/>
          </p:nvPr>
        </p:nvSpPr>
        <p:spPr>
          <a:xfrm>
            <a:off x="5461626" y="3898232"/>
            <a:ext cx="4843876" cy="385011"/>
          </a:xfrm>
          <a:prstGeom prst="rect">
            <a:avLst/>
          </a:prstGeom>
        </p:spPr>
        <p:txBody>
          <a:bodyPr anchor="ctr" anchorCtr="0"/>
          <a:lstStyle>
            <a:lvl1pPr marL="0" indent="0" algn="r">
              <a:buFontTx/>
              <a:buNone/>
              <a:defRPr sz="1400"/>
            </a:lvl1pPr>
            <a:lvl2pPr marL="228554" indent="0">
              <a:buFontTx/>
              <a:buNone/>
              <a:defRPr/>
            </a:lvl2pPr>
            <a:lvl3pPr marL="457109" indent="0">
              <a:buFontTx/>
              <a:buNone/>
              <a:defRPr/>
            </a:lvl3pPr>
            <a:lvl4pPr marL="685663" indent="0">
              <a:buFontTx/>
              <a:buNone/>
              <a:defRPr/>
            </a:lvl4pPr>
            <a:lvl5pPr marL="914217" indent="0">
              <a:buFontTx/>
              <a:buNone/>
              <a:defRPr/>
            </a:lvl5pPr>
          </a:lstStyle>
          <a:p>
            <a:r>
              <a:rPr lang="en-US" sz="1800" dirty="0">
                <a:solidFill>
                  <a:schemeClr val="accent1">
                    <a:lumMod val="20000"/>
                    <a:lumOff val="80000"/>
                  </a:schemeClr>
                </a:solidFill>
              </a:rPr>
              <a:t>- Use author name if quoting</a:t>
            </a:r>
          </a:p>
        </p:txBody>
      </p:sp>
    </p:spTree>
    <p:extLst>
      <p:ext uri="{BB962C8B-B14F-4D97-AF65-F5344CB8AC3E}">
        <p14:creationId xmlns:p14="http://schemas.microsoft.com/office/powerpoint/2010/main" val="1391135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_5">
    <p:spTree>
      <p:nvGrpSpPr>
        <p:cNvPr id="1" name=""/>
        <p:cNvGrpSpPr/>
        <p:nvPr/>
      </p:nvGrpSpPr>
      <p:grpSpPr>
        <a:xfrm>
          <a:off x="0" y="0"/>
          <a:ext cx="0" cy="0"/>
          <a:chOff x="0" y="0"/>
          <a:chExt cx="0" cy="0"/>
        </a:xfrm>
      </p:grpSpPr>
      <p:sp>
        <p:nvSpPr>
          <p:cNvPr id="10" name="Rectangle 9"/>
          <p:cNvSpPr/>
          <p:nvPr userDrawn="1"/>
        </p:nvSpPr>
        <p:spPr>
          <a:xfrm>
            <a:off x="0" y="4552950"/>
            <a:ext cx="12192000" cy="2305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hasCustomPrompt="1"/>
          </p:nvPr>
        </p:nvSpPr>
        <p:spPr>
          <a:xfrm>
            <a:off x="838092" y="5210417"/>
            <a:ext cx="8682356" cy="721244"/>
          </a:xfrm>
          <a:prstGeom prst="rect">
            <a:avLst/>
          </a:prstGeom>
        </p:spPr>
        <p:txBody>
          <a:bodyPr vert="horz" lIns="91440" tIns="45720" rIns="91440" bIns="45720" rtlCol="0" anchor="b" anchorCtr="0">
            <a:noAutofit/>
          </a:bodyPr>
          <a:lstStyle>
            <a:lvl1pPr algn="l">
              <a:lnSpc>
                <a:spcPct val="100000"/>
              </a:lnSpc>
              <a:defRPr b="1" baseline="0">
                <a:solidFill>
                  <a:schemeClr val="accent1">
                    <a:lumMod val="20000"/>
                    <a:lumOff val="80000"/>
                  </a:schemeClr>
                </a:solidFill>
              </a:defRPr>
            </a:lvl1pPr>
          </a:lstStyle>
          <a:p>
            <a:r>
              <a:rPr lang="en-US" dirty="0"/>
              <a:t>A LARGE BOLD STATEMENT GOES HERE AND CAN GO UP TO TWO LINES AND COLOR FOR EMPHASIS</a:t>
            </a:r>
          </a:p>
        </p:txBody>
      </p:sp>
      <p:sp>
        <p:nvSpPr>
          <p:cNvPr id="7" name="Rectangle 6"/>
          <p:cNvSpPr/>
          <p:nvPr userDrawn="1"/>
        </p:nvSpPr>
        <p:spPr>
          <a:xfrm>
            <a:off x="1" y="5210417"/>
            <a:ext cx="306372" cy="721244"/>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Picture Placeholder 3"/>
          <p:cNvSpPr>
            <a:spLocks noGrp="1"/>
          </p:cNvSpPr>
          <p:nvPr>
            <p:ph type="pic" sz="quarter" idx="10"/>
          </p:nvPr>
        </p:nvSpPr>
        <p:spPr>
          <a:xfrm>
            <a:off x="0" y="0"/>
            <a:ext cx="12192000" cy="4552950"/>
          </a:xfrm>
          <a:prstGeom prst="rect">
            <a:avLst/>
          </a:prstGeo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519580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Dark Blue">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4912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Line graph">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0413" cy="61341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767552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Mid Blue">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856102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Dark Teal">
    <p:spTree>
      <p:nvGrpSpPr>
        <p:cNvPr id="1" name=""/>
        <p:cNvGrpSpPr/>
        <p:nvPr/>
      </p:nvGrpSpPr>
      <p:grpSpPr>
        <a:xfrm>
          <a:off x="0" y="0"/>
          <a:ext cx="0" cy="0"/>
          <a:chOff x="0" y="0"/>
          <a:chExt cx="0" cy="0"/>
        </a:xfrm>
      </p:grpSpPr>
      <p:sp>
        <p:nvSpPr>
          <p:cNvPr id="5" name="Rectangle 4"/>
          <p:cNvSpPr/>
          <p:nvPr userDrawn="1"/>
        </p:nvSpPr>
        <p:spPr>
          <a:xfrm>
            <a:off x="0" y="1"/>
            <a:ext cx="12192000" cy="6090249"/>
          </a:xfrm>
          <a:prstGeom prst="rect">
            <a:avLst/>
          </a:prstGeom>
          <a:solidFill>
            <a:srgbClr val="1673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6"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4202870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6" name="Content Placeholder 5"/>
          <p:cNvSpPr>
            <a:spLocks noGrp="1"/>
          </p:cNvSpPr>
          <p:nvPr>
            <p:ph sz="quarter" idx="19"/>
          </p:nvPr>
        </p:nvSpPr>
        <p:spPr>
          <a:xfrm>
            <a:off x="876980" y="1761996"/>
            <a:ext cx="8838049" cy="4152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2" name="Title 1"/>
          <p:cNvSpPr>
            <a:spLocks noGrp="1"/>
          </p:cNvSpPr>
          <p:nvPr>
            <p:ph type="title" hasCustomPrompt="1"/>
          </p:nvPr>
        </p:nvSpPr>
        <p:spPr>
          <a:xfrm>
            <a:off x="876980" y="705679"/>
            <a:ext cx="8838049" cy="1004887"/>
          </a:xfrm>
        </p:spPr>
        <p:txBody>
          <a:bodyPr/>
          <a:lstStyle>
            <a:lvl1pPr>
              <a:defRPr baseline="0"/>
            </a:lvl1pPr>
          </a:lstStyle>
          <a:p>
            <a:r>
              <a:rPr lang="en-US" dirty="0"/>
              <a:t>Basic 1 Column Slide To Start. Max size Arial Bold 52pt. Title can go to Two lines.</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73454158"/>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77">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4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with Photo">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22" name="Picture Placeholder 21"/>
          <p:cNvSpPr>
            <a:spLocks noGrp="1"/>
          </p:cNvSpPr>
          <p:nvPr>
            <p:ph type="pic" sz="quarter" idx="18"/>
          </p:nvPr>
        </p:nvSpPr>
        <p:spPr>
          <a:xfrm>
            <a:off x="7943610" y="0"/>
            <a:ext cx="4248390" cy="6858000"/>
          </a:xfrm>
          <a:solidFill>
            <a:schemeClr val="bg1">
              <a:lumMod val="95000"/>
            </a:schemeClr>
          </a:solidFill>
        </p:spPr>
        <p:txBody>
          <a:bodyPr anchor="ctr" anchorCtr="1">
            <a:noAutofit/>
          </a:bodyPr>
          <a:lstStyle/>
          <a:p>
            <a:r>
              <a:rPr lang="en-US"/>
              <a:t>Click icon to add picture</a:t>
            </a:r>
          </a:p>
        </p:txBody>
      </p:sp>
      <p:sp>
        <p:nvSpPr>
          <p:cNvPr id="10" name="Text Placeholder 2"/>
          <p:cNvSpPr>
            <a:spLocks noGrp="1"/>
          </p:cNvSpPr>
          <p:nvPr>
            <p:ph type="body" sz="quarter" idx="17" hasCustomPrompt="1"/>
          </p:nvPr>
        </p:nvSpPr>
        <p:spPr>
          <a:xfrm>
            <a:off x="888091" y="1761996"/>
            <a:ext cx="6585162"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your photo into photo in layout.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3" name="Title 1"/>
          <p:cNvSpPr>
            <a:spLocks noGrp="1"/>
          </p:cNvSpPr>
          <p:nvPr>
            <p:ph type="title" hasCustomPrompt="1"/>
          </p:nvPr>
        </p:nvSpPr>
        <p:spPr>
          <a:xfrm>
            <a:off x="888091" y="705679"/>
            <a:ext cx="6585162" cy="1004887"/>
          </a:xfrm>
        </p:spPr>
        <p:txBody>
          <a:bodyPr/>
          <a:lstStyle>
            <a:lvl1pPr>
              <a:defRPr baseline="0"/>
            </a:lvl1pPr>
          </a:lstStyle>
          <a:p>
            <a:r>
              <a:rPr lang="en-US" dirty="0"/>
              <a:t>1 column with photo on right side of slide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26355878"/>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lumn with 3 Photos">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200" baseline="0">
                <a:solidFill>
                  <a:schemeClr val="tx1">
                    <a:lumMod val="75000"/>
                    <a:lumOff val="25000"/>
                  </a:schemeClr>
                </a:solidFill>
              </a:defRPr>
            </a:lvl1pPr>
          </a:lstStyle>
          <a:p>
            <a:pPr lvl="0"/>
            <a:r>
              <a:rPr lang="en-US" dirty="0"/>
              <a:t>DEPARTMENT NAME</a:t>
            </a:r>
          </a:p>
        </p:txBody>
      </p:sp>
      <p:sp>
        <p:nvSpPr>
          <p:cNvPr id="22" name="Picture Placeholder 21"/>
          <p:cNvSpPr>
            <a:spLocks noGrp="1"/>
          </p:cNvSpPr>
          <p:nvPr>
            <p:ph type="pic" sz="quarter" idx="18"/>
          </p:nvPr>
        </p:nvSpPr>
        <p:spPr>
          <a:xfrm>
            <a:off x="9695982" y="0"/>
            <a:ext cx="2496018" cy="6858000"/>
          </a:xfrm>
          <a:solidFill>
            <a:schemeClr val="bg1">
              <a:lumMod val="95000"/>
            </a:schemeClr>
          </a:solidFill>
        </p:spPr>
        <p:txBody>
          <a:bodyPr anchor="ctr" anchorCtr="1">
            <a:noAutofit/>
          </a:bodyPr>
          <a:lstStyle/>
          <a:p>
            <a:r>
              <a:rPr lang="en-US"/>
              <a:t>Click icon to add picture</a:t>
            </a:r>
            <a:endParaRPr lang="en-US" dirty="0"/>
          </a:p>
        </p:txBody>
      </p:sp>
      <p:sp>
        <p:nvSpPr>
          <p:cNvPr id="3" name="Picture Placeholder 2"/>
          <p:cNvSpPr>
            <a:spLocks noGrp="1"/>
          </p:cNvSpPr>
          <p:nvPr>
            <p:ph type="pic" sz="quarter" idx="19"/>
          </p:nvPr>
        </p:nvSpPr>
        <p:spPr>
          <a:xfrm>
            <a:off x="6222716" y="1"/>
            <a:ext cx="3320886" cy="3353447"/>
          </a:xfrm>
          <a:solidFill>
            <a:schemeClr val="bg1">
              <a:lumMod val="95000"/>
            </a:schemeClr>
          </a:solidFill>
        </p:spPr>
        <p:txBody>
          <a:bodyPr anchor="ctr" anchorCtr="1">
            <a:noAutofit/>
          </a:bodyPr>
          <a:lstStyle/>
          <a:p>
            <a:r>
              <a:rPr lang="en-US"/>
              <a:t>Click icon to add picture</a:t>
            </a:r>
          </a:p>
        </p:txBody>
      </p:sp>
      <p:sp>
        <p:nvSpPr>
          <p:cNvPr id="10" name="Picture Placeholder 2"/>
          <p:cNvSpPr>
            <a:spLocks noGrp="1"/>
          </p:cNvSpPr>
          <p:nvPr>
            <p:ph type="pic" sz="quarter" idx="20"/>
          </p:nvPr>
        </p:nvSpPr>
        <p:spPr>
          <a:xfrm>
            <a:off x="6222716" y="3556036"/>
            <a:ext cx="3320885" cy="3301965"/>
          </a:xfrm>
          <a:solidFill>
            <a:schemeClr val="bg1">
              <a:lumMod val="95000"/>
            </a:schemeClr>
          </a:solidFill>
        </p:spPr>
        <p:txBody>
          <a:bodyPr anchor="ctr" anchorCtr="1"/>
          <a:lstStyle/>
          <a:p>
            <a:r>
              <a:rPr lang="en-US"/>
              <a:t>Click icon to add picture</a:t>
            </a:r>
            <a:endParaRPr lang="en-US" dirty="0"/>
          </a:p>
        </p:txBody>
      </p:sp>
      <p:sp>
        <p:nvSpPr>
          <p:cNvPr id="13"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4" name="Text Placeholder 2"/>
          <p:cNvSpPr>
            <a:spLocks noGrp="1"/>
          </p:cNvSpPr>
          <p:nvPr>
            <p:ph type="body" sz="quarter" idx="17" hasCustomPrompt="1"/>
          </p:nvPr>
        </p:nvSpPr>
        <p:spPr>
          <a:xfrm>
            <a:off x="888091" y="1710566"/>
            <a:ext cx="4806289" cy="4015374"/>
          </a:xfrm>
        </p:spPr>
        <p:txBody>
          <a:bodyPr>
            <a:noAutofit/>
          </a:bodyPr>
          <a:lstStyle>
            <a:lvl1pPr marL="0" indent="0">
              <a:lnSpc>
                <a:spcPct val="120000"/>
              </a:lnSpc>
              <a:buFontTx/>
              <a:buNone/>
              <a:defRPr baseline="0">
                <a:solidFill>
                  <a:schemeClr val="tx1">
                    <a:lumMod val="85000"/>
                    <a:lumOff val="15000"/>
                  </a:schemeClr>
                </a:solidFill>
              </a:defRPr>
            </a:lvl1pPr>
            <a:lvl2pPr marL="457109" indent="0">
              <a:buFontTx/>
              <a:buNone/>
              <a:defRPr/>
            </a:lvl2pPr>
            <a:lvl3pPr marL="914217" indent="0">
              <a:buFontTx/>
              <a:buNone/>
              <a:defRPr/>
            </a:lvl3pPr>
            <a:lvl4pPr marL="1371326" indent="0">
              <a:buFontTx/>
              <a:buNone/>
              <a:defRPr/>
            </a:lvl4pPr>
            <a:lvl5pPr marL="1828434" indent="0">
              <a:buFontTx/>
              <a:buNone/>
              <a:defRPr/>
            </a:lvl5pPr>
          </a:lstStyle>
          <a:p>
            <a:pPr lvl="0"/>
            <a:r>
              <a:rPr lang="en-US" dirty="0"/>
              <a:t>Drag and drop photos into desired position. Body copy goes here. Font is Arial. Standard body copy size is Arial 36pt. Minimal font size is 24pt. Feel free to stylize with bold and italic. Body color is “Black, text 1, lighter 15%” which can be found in the theme color drop down. Avoid PowerPoint WordArt (shadows/gradients/</a:t>
            </a:r>
            <a:r>
              <a:rPr lang="en-US" dirty="0" err="1"/>
              <a:t>etc</a:t>
            </a:r>
            <a:r>
              <a:rPr lang="en-US" dirty="0"/>
              <a:t>) styling. Keep transitions simple</a:t>
            </a:r>
          </a:p>
        </p:txBody>
      </p:sp>
      <p:sp>
        <p:nvSpPr>
          <p:cNvPr id="15" name="Title 1"/>
          <p:cNvSpPr>
            <a:spLocks noGrp="1"/>
          </p:cNvSpPr>
          <p:nvPr>
            <p:ph type="title" hasCustomPrompt="1"/>
          </p:nvPr>
        </p:nvSpPr>
        <p:spPr>
          <a:xfrm>
            <a:off x="888091" y="705679"/>
            <a:ext cx="4806290" cy="1004887"/>
          </a:xfrm>
        </p:spPr>
        <p:txBody>
          <a:bodyPr/>
          <a:lstStyle>
            <a:lvl1pPr>
              <a:defRPr baseline="0"/>
            </a:lvl1pPr>
          </a:lstStyle>
          <a:p>
            <a:r>
              <a:rPr lang="en-US" dirty="0" err="1"/>
              <a:t>Mulitiple</a:t>
            </a:r>
            <a:r>
              <a:rPr lang="en-US" dirty="0"/>
              <a:t> photos on right side</a:t>
            </a:r>
          </a:p>
        </p:txBody>
      </p:sp>
      <p:sp>
        <p:nvSpPr>
          <p:cNvPr id="11" name="Slide Number Placeholder 8"/>
          <p:cNvSpPr>
            <a:spLocks noGrp="1"/>
          </p:cNvSpPr>
          <p:nvPr>
            <p:ph type="sldNum" sz="quarter" idx="4"/>
          </p:nvPr>
        </p:nvSpPr>
        <p:spPr>
          <a:xfrm>
            <a:off x="327949" y="6381474"/>
            <a:ext cx="5742386"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015038380"/>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25">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0"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13"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4" name="Title 1"/>
          <p:cNvSpPr>
            <a:spLocks noGrp="1"/>
          </p:cNvSpPr>
          <p:nvPr>
            <p:ph type="title" hasCustomPrompt="1"/>
          </p:nvPr>
        </p:nvSpPr>
        <p:spPr>
          <a:xfrm>
            <a:off x="888091" y="705679"/>
            <a:ext cx="8655510" cy="1004887"/>
          </a:xfrm>
        </p:spPr>
        <p:txBody>
          <a:bodyPr/>
          <a:lstStyle>
            <a:lvl1pPr>
              <a:defRPr baseline="0"/>
            </a:lvl1pPr>
          </a:lstStyle>
          <a:p>
            <a:r>
              <a:rPr lang="en-US" dirty="0"/>
              <a:t>2 column layout.</a:t>
            </a:r>
          </a:p>
        </p:txBody>
      </p:sp>
      <p:sp>
        <p:nvSpPr>
          <p:cNvPr id="4" name="Content Placeholder 3"/>
          <p:cNvSpPr>
            <a:spLocks noGrp="1"/>
          </p:cNvSpPr>
          <p:nvPr>
            <p:ph sz="quarter" idx="20"/>
          </p:nvPr>
        </p:nvSpPr>
        <p:spPr>
          <a:xfrm>
            <a:off x="6514252" y="1761996"/>
            <a:ext cx="5276957" cy="4015374"/>
          </a:xfrm>
        </p:spPr>
        <p:txBody>
          <a:bodyPr/>
          <a:lstStyle>
            <a:lvl1pPr marL="285693" indent="-285693">
              <a:lnSpc>
                <a:spcPct val="100000"/>
              </a:lnSpc>
              <a:buFont typeface="Arial" charset="0"/>
              <a:buChar char="•"/>
              <a:defRPr/>
            </a:lvl1pPr>
          </a:lstStyle>
          <a:p>
            <a:pPr lvl="0"/>
            <a:r>
              <a:rPr lang="en-US"/>
              <a:t>Edit Master text styles</a:t>
            </a:r>
          </a:p>
        </p:txBody>
      </p:sp>
      <p:sp>
        <p:nvSpPr>
          <p:cNvPr id="6" name="Content Placeholder 5"/>
          <p:cNvSpPr>
            <a:spLocks noGrp="1"/>
          </p:cNvSpPr>
          <p:nvPr>
            <p:ph sz="quarter" idx="21"/>
          </p:nvPr>
        </p:nvSpPr>
        <p:spPr>
          <a:xfrm>
            <a:off x="876980" y="1761996"/>
            <a:ext cx="4817401" cy="4015374"/>
          </a:xfrm>
        </p:spPr>
        <p:txBody>
          <a:bodyPr/>
          <a:lstStyle>
            <a:lvl1pPr marL="228554" indent="-228554">
              <a:lnSpc>
                <a:spcPct val="100000"/>
              </a:lnSpc>
              <a:buFont typeface="Arial" charset="0"/>
              <a:buChar char="•"/>
              <a:defRPr/>
            </a:lvl1pPr>
            <a:lvl2pPr marL="685663" indent="-228554">
              <a:lnSpc>
                <a:spcPct val="100000"/>
              </a:lnSpc>
              <a:buFont typeface="Arial" charset="0"/>
              <a:buChar char="•"/>
              <a:defRPr/>
            </a:lvl2pPr>
            <a:lvl3pPr marL="1142771" indent="-228554">
              <a:lnSpc>
                <a:spcPct val="100000"/>
              </a:lnSpc>
              <a:buFont typeface="Arial" charset="0"/>
              <a:buChar char="•"/>
              <a:defRPr/>
            </a:lvl3pPr>
            <a:lvl4pPr marL="1599880" indent="-228554">
              <a:lnSpc>
                <a:spcPct val="100000"/>
              </a:lnSpc>
              <a:buFont typeface="Arial" charset="0"/>
              <a:buChar char="•"/>
              <a:defRPr/>
            </a:lvl4pPr>
            <a:lvl5pPr marL="2056989" indent="-228554">
              <a:lnSpc>
                <a:spcPct val="100000"/>
              </a:lnSpc>
              <a:buFont typeface="Arial"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882564794"/>
      </p:ext>
    </p:extLst>
  </p:cSld>
  <p:clrMapOvr>
    <a:masterClrMapping/>
  </p:clrMapOvr>
  <p:extLst mod="1">
    <p:ext uri="{DCECCB84-F9BA-43D5-87BE-67443E8EF086}">
      <p15:sldGuideLst xmlns:p15="http://schemas.microsoft.com/office/powerpoint/2012/main">
        <p15:guide id="1" pos="889">
          <p15:clr>
            <a:srgbClr val="FBAE40"/>
          </p15:clr>
        </p15:guide>
        <p15:guide id="2" pos="1105">
          <p15:clr>
            <a:srgbClr val="FBAE40"/>
          </p15:clr>
        </p15:guide>
        <p15:guide id="3" pos="2041">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61">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56">
          <p15:clr>
            <a:srgbClr val="FBAE40"/>
          </p15:clr>
        </p15:guide>
        <p15:guide id="26" pos="12025">
          <p15:clr>
            <a:srgbClr val="FBAE40"/>
          </p15:clr>
        </p15:guide>
        <p15:guide id="27" pos="1221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16" name="Title 1"/>
          <p:cNvSpPr>
            <a:spLocks noGrp="1"/>
          </p:cNvSpPr>
          <p:nvPr>
            <p:ph type="title" hasCustomPrompt="1"/>
          </p:nvPr>
        </p:nvSpPr>
        <p:spPr>
          <a:xfrm>
            <a:off x="887889" y="831654"/>
            <a:ext cx="10408084" cy="722714"/>
          </a:xfrm>
        </p:spPr>
        <p:txBody>
          <a:bodyPr>
            <a:noAutofit/>
          </a:bodyPr>
          <a:lstStyle>
            <a:lvl1pPr algn="ctr">
              <a:defRPr baseline="0"/>
            </a:lvl1pPr>
          </a:lstStyle>
          <a:p>
            <a:r>
              <a:rPr lang="en-US" dirty="0"/>
              <a:t>Three Column Key Points</a:t>
            </a:r>
          </a:p>
        </p:txBody>
      </p:sp>
      <p:sp>
        <p:nvSpPr>
          <p:cNvPr id="4" name="Picture Placeholder 3"/>
          <p:cNvSpPr>
            <a:spLocks noGrp="1"/>
          </p:cNvSpPr>
          <p:nvPr>
            <p:ph type="pic" sz="quarter" idx="20"/>
          </p:nvPr>
        </p:nvSpPr>
        <p:spPr>
          <a:xfrm>
            <a:off x="1218951"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7" name="Picture Placeholder 3"/>
          <p:cNvSpPr>
            <a:spLocks noGrp="1"/>
          </p:cNvSpPr>
          <p:nvPr>
            <p:ph type="pic" sz="quarter" idx="21"/>
          </p:nvPr>
        </p:nvSpPr>
        <p:spPr>
          <a:xfrm>
            <a:off x="4767833" y="2613968"/>
            <a:ext cx="2637288" cy="2012693"/>
          </a:xfrm>
          <a:solidFill>
            <a:schemeClr val="bg1">
              <a:lumMod val="95000"/>
            </a:schemeClr>
          </a:solidFill>
        </p:spPr>
        <p:txBody>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8" name="Picture Placeholder 3"/>
          <p:cNvSpPr>
            <a:spLocks noGrp="1"/>
          </p:cNvSpPr>
          <p:nvPr>
            <p:ph type="pic" sz="quarter" idx="22"/>
          </p:nvPr>
        </p:nvSpPr>
        <p:spPr>
          <a:xfrm>
            <a:off x="8349014" y="2613968"/>
            <a:ext cx="2637288" cy="2012693"/>
          </a:xfrm>
          <a:solidFill>
            <a:schemeClr val="bg1">
              <a:lumMod val="95000"/>
            </a:schemeClr>
          </a:solidFill>
        </p:spPr>
        <p:txBody>
          <a:bodyPr>
            <a:noAutofit/>
          </a:bodyPr>
          <a:lstStyle/>
          <a:p>
            <a:pPr marL="228554" marR="0" lvl="0" indent="-228554"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icon to add picture</a:t>
            </a:r>
          </a:p>
        </p:txBody>
      </p:sp>
      <p:sp>
        <p:nvSpPr>
          <p:cNvPr id="12" name="Text Placeholder 11"/>
          <p:cNvSpPr>
            <a:spLocks noGrp="1"/>
          </p:cNvSpPr>
          <p:nvPr>
            <p:ph type="body" sz="quarter" idx="23" hasCustomPrompt="1"/>
          </p:nvPr>
        </p:nvSpPr>
        <p:spPr>
          <a:xfrm>
            <a:off x="2648399" y="1770903"/>
            <a:ext cx="6895202" cy="701288"/>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Short and concise overview can go in this space, and up to two lines if necessary.</a:t>
            </a:r>
          </a:p>
        </p:txBody>
      </p:sp>
      <p:sp>
        <p:nvSpPr>
          <p:cNvPr id="19" name="Text Placeholder 11"/>
          <p:cNvSpPr>
            <a:spLocks noGrp="1"/>
          </p:cNvSpPr>
          <p:nvPr>
            <p:ph type="body" sz="quarter" idx="24" hasCustomPrompt="1"/>
          </p:nvPr>
        </p:nvSpPr>
        <p:spPr>
          <a:xfrm>
            <a:off x="1218951" y="4766977"/>
            <a:ext cx="2637288" cy="1047415"/>
          </a:xfrm>
        </p:spPr>
        <p:txBody>
          <a:bodyPr wrap="square">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baseline="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0" name="Text Placeholder 11"/>
          <p:cNvSpPr>
            <a:spLocks noGrp="1"/>
          </p:cNvSpPr>
          <p:nvPr>
            <p:ph type="body" sz="quarter" idx="25" hasCustomPrompt="1"/>
          </p:nvPr>
        </p:nvSpPr>
        <p:spPr>
          <a:xfrm>
            <a:off x="4767832"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21" name="Text Placeholder 11"/>
          <p:cNvSpPr>
            <a:spLocks noGrp="1"/>
          </p:cNvSpPr>
          <p:nvPr>
            <p:ph type="body" sz="quarter" idx="26" hasCustomPrompt="1"/>
          </p:nvPr>
        </p:nvSpPr>
        <p:spPr>
          <a:xfrm>
            <a:off x="8349014" y="4766977"/>
            <a:ext cx="2637288" cy="1047415"/>
          </a:xfrm>
        </p:spPr>
        <p:txBody>
          <a:bodyPr>
            <a:noAutofit/>
          </a:bodyPr>
          <a:lstStyle>
            <a:lvl1pPr marL="0" marR="0" indent="0" algn="ctr" defTabSz="914217" rtl="0" eaLnBrk="1" fontAlgn="auto" latinLnBrk="0" hangingPunct="1">
              <a:lnSpc>
                <a:spcPts val="2400"/>
              </a:lnSpc>
              <a:spcBef>
                <a:spcPts val="1000"/>
              </a:spcBef>
              <a:spcAft>
                <a:spcPts val="0"/>
              </a:spcAft>
              <a:buClrTx/>
              <a:buSzTx/>
              <a:buFontTx/>
              <a:buNone/>
              <a:tabLst/>
              <a:defRPr sz="1600">
                <a:solidFill>
                  <a:schemeClr val="tx1">
                    <a:lumMod val="85000"/>
                    <a:lumOff val="15000"/>
                  </a:schemeClr>
                </a:solidFill>
              </a:defRPr>
            </a:lvl1pPr>
          </a:lstStyle>
          <a:p>
            <a:r>
              <a:rPr lang="en-US" dirty="0">
                <a:effectLst/>
                <a:latin typeface="Arial" charset="0"/>
              </a:rPr>
              <a:t>Keep supporting points clear and simple. Try not to exceed three lines.</a:t>
            </a:r>
          </a:p>
        </p:txBody>
      </p:sp>
      <p:sp>
        <p:nvSpPr>
          <p:cNvPr id="13"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2599100449"/>
      </p:ext>
    </p:extLst>
  </p:cSld>
  <p:clrMapOvr>
    <a:masterClrMapping/>
  </p:clrMapOvr>
  <p:extLst mod="1">
    <p:ext uri="{DCECCB84-F9BA-43D5-87BE-67443E8EF086}">
      <p15:sldGuideLst xmlns:p15="http://schemas.microsoft.com/office/powerpoint/2012/main">
        <p15:guide id="1" pos="913">
          <p15:clr>
            <a:srgbClr val="FBAE40"/>
          </p15:clr>
        </p15:guide>
        <p15:guide id="2" pos="1105">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53">
          <p15:clr>
            <a:srgbClr val="FBAE40"/>
          </p15:clr>
        </p15:guide>
        <p15:guide id="10" pos="5545">
          <p15:clr>
            <a:srgbClr val="FBAE40"/>
          </p15:clr>
        </p15:guide>
        <p15:guide id="11" pos="6457">
          <p15:clr>
            <a:srgbClr val="FBAE40"/>
          </p15:clr>
        </p15:guide>
        <p15:guide id="12" pos="6649">
          <p15:clr>
            <a:srgbClr val="FBAE40"/>
          </p15:clr>
        </p15:guide>
        <p15:guide id="13" pos="7585">
          <p15:clr>
            <a:srgbClr val="FBAE40"/>
          </p15:clr>
        </p15:guide>
        <p15:guide id="14" pos="7777">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37">
          <p15:clr>
            <a:srgbClr val="FBAE40"/>
          </p15:clr>
        </p15:guide>
        <p15:guide id="21" pos="13129">
          <p15:clr>
            <a:srgbClr val="FBAE40"/>
          </p15:clr>
        </p15:guide>
        <p15:guide id="22" pos="13345">
          <p15:clr>
            <a:srgbClr val="FBAE40"/>
          </p15:clr>
        </p15:guide>
        <p15:guide id="23" pos="14209">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P Template Blank">
    <p:spTree>
      <p:nvGrpSpPr>
        <p:cNvPr id="1" name=""/>
        <p:cNvGrpSpPr/>
        <p:nvPr/>
      </p:nvGrpSpPr>
      <p:grpSpPr>
        <a:xfrm>
          <a:off x="0" y="0"/>
          <a:ext cx="0" cy="0"/>
          <a:chOff x="0" y="0"/>
          <a:chExt cx="0" cy="0"/>
        </a:xfrm>
      </p:grpSpPr>
      <p:sp>
        <p:nvSpPr>
          <p:cNvPr id="7" name="Text Placeholder 10"/>
          <p:cNvSpPr>
            <a:spLocks noGrp="1"/>
          </p:cNvSpPr>
          <p:nvPr>
            <p:ph type="body" sz="quarter" idx="14" hasCustomPrompt="1"/>
          </p:nvPr>
        </p:nvSpPr>
        <p:spPr>
          <a:xfrm>
            <a:off x="306372" y="202589"/>
            <a:ext cx="3806855" cy="194651"/>
          </a:xfrm>
        </p:spPr>
        <p:txBody>
          <a:bodyPr wrap="none">
            <a:noAutofit/>
          </a:bodyPr>
          <a:lstStyle>
            <a:lvl1pPr marL="0" indent="0" algn="l">
              <a:buNone/>
              <a:defRPr sz="1100" baseline="0">
                <a:solidFill>
                  <a:schemeClr val="tx1">
                    <a:lumMod val="75000"/>
                    <a:lumOff val="25000"/>
                  </a:schemeClr>
                </a:solidFill>
              </a:defRPr>
            </a:lvl1pPr>
          </a:lstStyle>
          <a:p>
            <a:pPr lvl="0"/>
            <a:r>
              <a:rPr lang="en-US" dirty="0"/>
              <a:t>CONTENT DESCRIPTION (optional)</a:t>
            </a:r>
          </a:p>
        </p:txBody>
      </p:sp>
      <p:sp>
        <p:nvSpPr>
          <p:cNvPr id="8" name="Text Placeholder 10"/>
          <p:cNvSpPr>
            <a:spLocks noGrp="1"/>
          </p:cNvSpPr>
          <p:nvPr>
            <p:ph type="body" sz="quarter" idx="15" hasCustomPrompt="1"/>
          </p:nvPr>
        </p:nvSpPr>
        <p:spPr>
          <a:xfrm>
            <a:off x="7984467" y="202589"/>
            <a:ext cx="3806855" cy="194651"/>
          </a:xfrm>
        </p:spPr>
        <p:txBody>
          <a:bodyPr wrap="none">
            <a:noAutofit/>
          </a:bodyPr>
          <a:lstStyle>
            <a:lvl1pPr marL="0" indent="0" algn="r">
              <a:buNone/>
              <a:defRPr sz="1100" baseline="0">
                <a:solidFill>
                  <a:schemeClr val="tx1">
                    <a:lumMod val="75000"/>
                    <a:lumOff val="25000"/>
                  </a:schemeClr>
                </a:solidFill>
              </a:defRPr>
            </a:lvl1pPr>
          </a:lstStyle>
          <a:p>
            <a:pPr lvl="0"/>
            <a:r>
              <a:rPr lang="en-US" dirty="0"/>
              <a:t>DEPARTMENT NAME (optional)</a:t>
            </a:r>
          </a:p>
        </p:txBody>
      </p:sp>
      <p:sp>
        <p:nvSpPr>
          <p:cNvPr id="5"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1283076810"/>
      </p:ext>
    </p:extLst>
  </p:cSld>
  <p:clrMapOvr>
    <a:masterClrMapping/>
  </p:clrMapOvr>
  <p:extLst mod="1">
    <p:ext uri="{DCECCB84-F9BA-43D5-87BE-67443E8EF086}">
      <p15:sldGuideLst xmlns:p15="http://schemas.microsoft.com/office/powerpoint/2012/main">
        <p15:guide id="1" pos="937">
          <p15:clr>
            <a:srgbClr val="FBAE40"/>
          </p15:clr>
        </p15:guide>
        <p15:guide id="2" pos="1081">
          <p15:clr>
            <a:srgbClr val="FBAE40"/>
          </p15:clr>
        </p15:guide>
        <p15:guide id="3" pos="2017">
          <p15:clr>
            <a:srgbClr val="FBAE40"/>
          </p15:clr>
        </p15:guide>
        <p15:guide id="4" pos="2209">
          <p15:clr>
            <a:srgbClr val="FBAE40"/>
          </p15:clr>
        </p15:guide>
        <p15:guide id="5" pos="3121">
          <p15:clr>
            <a:srgbClr val="FBAE40"/>
          </p15:clr>
        </p15:guide>
        <p15:guide id="6" pos="3337">
          <p15:clr>
            <a:srgbClr val="FBAE40"/>
          </p15:clr>
        </p15:guide>
        <p15:guide id="7" pos="4249">
          <p15:clr>
            <a:srgbClr val="FBAE40"/>
          </p15:clr>
        </p15:guide>
        <p15:guide id="8" pos="4441">
          <p15:clr>
            <a:srgbClr val="FBAE40"/>
          </p15:clr>
        </p15:guide>
        <p15:guide id="9" pos="5329">
          <p15:clr>
            <a:srgbClr val="FBAE40"/>
          </p15:clr>
        </p15:guide>
        <p15:guide id="10" pos="5569">
          <p15:clr>
            <a:srgbClr val="FBAE40"/>
          </p15:clr>
        </p15:guide>
        <p15:guide id="11" pos="6433">
          <p15:clr>
            <a:srgbClr val="FBAE40"/>
          </p15:clr>
        </p15:guide>
        <p15:guide id="12" pos="6649">
          <p15:clr>
            <a:srgbClr val="FBAE40"/>
          </p15:clr>
        </p15:guide>
        <p15:guide id="13" pos="7561">
          <p15:clr>
            <a:srgbClr val="FBAE40"/>
          </p15:clr>
        </p15:guide>
        <p15:guide id="14" pos="7801">
          <p15:clr>
            <a:srgbClr val="FBAE40"/>
          </p15:clr>
        </p15:guide>
        <p15:guide id="15" pos="8665">
          <p15:clr>
            <a:srgbClr val="FBAE40"/>
          </p15:clr>
        </p15:guide>
        <p15:guide id="16" pos="8905">
          <p15:clr>
            <a:srgbClr val="FBAE40"/>
          </p15:clr>
        </p15:guide>
        <p15:guide id="17" pos="9793">
          <p15:clr>
            <a:srgbClr val="FBAE40"/>
          </p15:clr>
        </p15:guide>
        <p15:guide id="18" pos="10009">
          <p15:clr>
            <a:srgbClr val="FBAE40"/>
          </p15:clr>
        </p15:guide>
        <p15:guide id="19" pos="10897">
          <p15:clr>
            <a:srgbClr val="FBAE40"/>
          </p15:clr>
        </p15:guide>
        <p15:guide id="20" pos="11113">
          <p15:clr>
            <a:srgbClr val="FBAE40"/>
          </p15:clr>
        </p15:guide>
        <p15:guide id="21" pos="13129">
          <p15:clr>
            <a:srgbClr val="FBAE40"/>
          </p15:clr>
        </p15:guide>
        <p15:guide id="22" pos="13345">
          <p15:clr>
            <a:srgbClr val="FBAE40"/>
          </p15:clr>
        </p15:guide>
        <p15:guide id="23" pos="14233">
          <p15:clr>
            <a:srgbClr val="FBAE40"/>
          </p15:clr>
        </p15:guide>
        <p15:guide id="24" pos="14449">
          <p15:clr>
            <a:srgbClr val="FBAE40"/>
          </p15:clr>
        </p15:guide>
        <p15:guide id="25" orient="horz" pos="432">
          <p15:clr>
            <a:srgbClr val="FBAE40"/>
          </p15:clr>
        </p15:guide>
        <p15:guide id="26" pos="12025">
          <p15:clr>
            <a:srgbClr val="FBAE40"/>
          </p15:clr>
        </p15:guide>
        <p15:guide id="27" pos="122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55361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3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Connected Circles">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0413" cy="6858000"/>
          </a:xfrm>
          <a:prstGeom prst="rect">
            <a:avLst/>
          </a:prstGeom>
        </p:spPr>
      </p:pic>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
        <p:nvSpPr>
          <p:cNvPr id="7" name="Slide Number Placeholder 1"/>
          <p:cNvSpPr>
            <a:spLocks noGrp="1"/>
          </p:cNvSpPr>
          <p:nvPr>
            <p:ph type="sldNum" sz="quarter" idx="11"/>
          </p:nvPr>
        </p:nvSpPr>
        <p:spPr>
          <a:xfrm>
            <a:off x="327949" y="6381474"/>
            <a:ext cx="8119212" cy="365125"/>
          </a:xfrm>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5659351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ue 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96000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Family symbol + Identifier">
    <p:spTree>
      <p:nvGrpSpPr>
        <p:cNvPr id="1" name=""/>
        <p:cNvGrpSpPr/>
        <p:nvPr/>
      </p:nvGrpSpPr>
      <p:grpSpPr>
        <a:xfrm>
          <a:off x="0" y="0"/>
          <a:ext cx="0" cy="0"/>
          <a:chOff x="0" y="0"/>
          <a:chExt cx="0" cy="0"/>
        </a:xfrm>
      </p:grpSpPr>
      <p:sp>
        <p:nvSpPr>
          <p:cNvPr id="17" name="Rectangle 16"/>
          <p:cNvSpPr/>
          <p:nvPr/>
        </p:nvSpPr>
        <p:spPr>
          <a:xfrm>
            <a:off x="0" y="2195236"/>
            <a:ext cx="12192000" cy="4662765"/>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8" name="Picture 1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87218"/>
            <a:ext cx="12190413" cy="6858000"/>
          </a:xfrm>
          <a:prstGeom prst="rect">
            <a:avLst/>
          </a:prstGeom>
        </p:spPr>
      </p:pic>
      <p:sp>
        <p:nvSpPr>
          <p:cNvPr id="19" name="Title Placeholder 7"/>
          <p:cNvSpPr>
            <a:spLocks noGrp="1"/>
          </p:cNvSpPr>
          <p:nvPr>
            <p:ph type="title"/>
          </p:nvPr>
        </p:nvSpPr>
        <p:spPr>
          <a:xfrm>
            <a:off x="838091" y="1009694"/>
            <a:ext cx="8255030" cy="721244"/>
          </a:xfrm>
          <a:prstGeom prst="rect">
            <a:avLst/>
          </a:prstGeom>
        </p:spPr>
        <p:txBody>
          <a:bodyPr vert="horz" lIns="91440" tIns="45720" rIns="91440" bIns="45720" rtlCol="0" anchor="ctr" anchorCtr="0">
            <a:noAutofit/>
          </a:bodyPr>
          <a:lstStyle>
            <a:lvl1pPr algn="l">
              <a:defRPr>
                <a:solidFill>
                  <a:schemeClr val="tx2"/>
                </a:solidFill>
              </a:defRPr>
            </a:lvl1pPr>
          </a:lstStyle>
          <a:p>
            <a:r>
              <a:rPr lang="en-US"/>
              <a:t>Click to edit Master title style</a:t>
            </a:r>
            <a:endParaRPr lang="en-US" dirty="0"/>
          </a:p>
        </p:txBody>
      </p:sp>
      <p:sp>
        <p:nvSpPr>
          <p:cNvPr id="20" name="Text Placeholder 15"/>
          <p:cNvSpPr>
            <a:spLocks noGrp="1"/>
          </p:cNvSpPr>
          <p:nvPr>
            <p:ph type="body" sz="quarter" idx="10" hasCustomPrompt="1"/>
          </p:nvPr>
        </p:nvSpPr>
        <p:spPr>
          <a:xfrm>
            <a:off x="838091" y="1918467"/>
            <a:ext cx="10515818" cy="276769"/>
          </a:xfrm>
          <a:prstGeom prst="rect">
            <a:avLst/>
          </a:prstGeom>
        </p:spPr>
        <p:txBody>
          <a:bodyPr anchor="b" anchorCtr="0"/>
          <a:lstStyle>
            <a:lvl1pPr marL="0" indent="0" algn="l">
              <a:buFontTx/>
              <a:buNone/>
              <a:defRPr sz="1400" baseline="0">
                <a:solidFill>
                  <a:schemeClr val="tx2"/>
                </a:solidFill>
              </a:defRPr>
            </a:lvl1pPr>
          </a:lstStyle>
          <a:p>
            <a:r>
              <a:rPr lang="en-US" sz="1500" dirty="0"/>
              <a:t>Presenter information</a:t>
            </a:r>
          </a:p>
        </p:txBody>
      </p:sp>
      <p:sp>
        <p:nvSpPr>
          <p:cNvPr id="22" name="Rectangle 21"/>
          <p:cNvSpPr/>
          <p:nvPr/>
        </p:nvSpPr>
        <p:spPr>
          <a:xfrm>
            <a:off x="12044658" y="343555"/>
            <a:ext cx="147342" cy="37769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Text Placeholder 15"/>
          <p:cNvSpPr>
            <a:spLocks noGrp="1"/>
          </p:cNvSpPr>
          <p:nvPr>
            <p:ph type="body" sz="quarter" idx="11" hasCustomPrompt="1"/>
          </p:nvPr>
        </p:nvSpPr>
        <p:spPr>
          <a:xfrm>
            <a:off x="6757729" y="343555"/>
            <a:ext cx="5152699" cy="377690"/>
          </a:xfrm>
          <a:prstGeom prst="rect">
            <a:avLst/>
          </a:prstGeom>
        </p:spPr>
        <p:txBody>
          <a:bodyPr anchor="ctr" anchorCtr="0"/>
          <a:lstStyle>
            <a:lvl1pPr marL="0" indent="0" algn="r">
              <a:buFontTx/>
              <a:buNone/>
              <a:defRPr sz="1400" baseline="0">
                <a:solidFill>
                  <a:schemeClr val="tx2"/>
                </a:solidFill>
              </a:defRPr>
            </a:lvl1pPr>
          </a:lstStyle>
          <a:p>
            <a:r>
              <a:rPr lang="en-US" sz="1500" dirty="0"/>
              <a:t>Identifier (optional)</a:t>
            </a:r>
          </a:p>
        </p:txBody>
      </p:sp>
      <p:pic>
        <p:nvPicPr>
          <p:cNvPr id="24" name="Picture 2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19318" y="360453"/>
            <a:ext cx="2295228" cy="259871"/>
          </a:xfrm>
          <a:prstGeom prst="rect">
            <a:avLst/>
          </a:prstGeom>
        </p:spPr>
      </p:pic>
      <p:sp>
        <p:nvSpPr>
          <p:cNvPr id="10" name="Slide Number Placeholder 1"/>
          <p:cNvSpPr>
            <a:spLocks noGrp="1"/>
          </p:cNvSpPr>
          <p:nvPr>
            <p:ph type="sldNum" sz="quarter" idx="12"/>
          </p:nvPr>
        </p:nvSpPr>
        <p:spPr>
          <a:xfrm>
            <a:off x="327949" y="6381474"/>
            <a:ext cx="8119212" cy="365125"/>
          </a:xfrm>
        </p:spPr>
        <p:txBody>
          <a:bodyPr/>
          <a:lstStyle>
            <a:lvl1pPr>
              <a:defRPr>
                <a:solidFill>
                  <a:schemeClr val="bg1"/>
                </a:solidFill>
              </a:defRPr>
            </a:lvl1pPr>
          </a:lstStyle>
          <a:p>
            <a:fld id="{0AA27E49-B457-4857-A890-1380E0CBBB24}" type="slidenum">
              <a:rPr lang="en-US" smtClean="0"/>
              <a:t>‹#›</a:t>
            </a:fld>
            <a:endParaRPr lang="en-US"/>
          </a:p>
        </p:txBody>
      </p:sp>
    </p:spTree>
    <p:extLst>
      <p:ext uri="{BB962C8B-B14F-4D97-AF65-F5344CB8AC3E}">
        <p14:creationId xmlns:p14="http://schemas.microsoft.com/office/powerpoint/2010/main" val="29436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C7-7970-41BC-8456-57E62787E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D3C901-9597-4629-8CB9-D9CAD55A8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D77C13-2779-4BDD-A897-00707D763C66}"/>
              </a:ext>
            </a:extLst>
          </p:cNvPr>
          <p:cNvSpPr>
            <a:spLocks noGrp="1"/>
          </p:cNvSpPr>
          <p:nvPr>
            <p:ph type="dt" sz="half" idx="10"/>
          </p:nvPr>
        </p:nvSpPr>
        <p:spPr/>
        <p:txBody>
          <a:bodyPr/>
          <a:lstStyle/>
          <a:p>
            <a:fld id="{C25EEC7D-36B5-410D-A12B-950009EE4C4D}" type="datetimeFigureOut">
              <a:rPr lang="en-US" smtClean="0"/>
              <a:t>3/26/2019</a:t>
            </a:fld>
            <a:endParaRPr lang="en-US"/>
          </a:p>
        </p:txBody>
      </p:sp>
      <p:sp>
        <p:nvSpPr>
          <p:cNvPr id="5" name="Footer Placeholder 4">
            <a:extLst>
              <a:ext uri="{FF2B5EF4-FFF2-40B4-BE49-F238E27FC236}">
                <a16:creationId xmlns:a16="http://schemas.microsoft.com/office/drawing/2014/main" id="{4B25BD22-D866-4678-A561-EBA439CD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FCC11-0330-4A40-AF95-EB6CD6422240}"/>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3373717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7869-FD7A-420E-8E36-A33CB4C8DF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42E17-D2EE-4257-A536-A7601E7A08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C8348-A207-48B0-9FE9-E6BB823129CA}"/>
              </a:ext>
            </a:extLst>
          </p:cNvPr>
          <p:cNvSpPr>
            <a:spLocks noGrp="1"/>
          </p:cNvSpPr>
          <p:nvPr>
            <p:ph type="dt" sz="half" idx="10"/>
          </p:nvPr>
        </p:nvSpPr>
        <p:spPr/>
        <p:txBody>
          <a:bodyPr/>
          <a:lstStyle/>
          <a:p>
            <a:fld id="{C25EEC7D-36B5-410D-A12B-950009EE4C4D}" type="datetimeFigureOut">
              <a:rPr lang="en-US" smtClean="0"/>
              <a:t>3/26/2019</a:t>
            </a:fld>
            <a:endParaRPr lang="en-US"/>
          </a:p>
        </p:txBody>
      </p:sp>
      <p:sp>
        <p:nvSpPr>
          <p:cNvPr id="5" name="Footer Placeholder 4">
            <a:extLst>
              <a:ext uri="{FF2B5EF4-FFF2-40B4-BE49-F238E27FC236}">
                <a16:creationId xmlns:a16="http://schemas.microsoft.com/office/drawing/2014/main" id="{898CA059-2142-4B13-8321-8099CA717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1ACB2-0C4A-4235-B6DF-4E92A4318E34}"/>
              </a:ext>
            </a:extLst>
          </p:cNvPr>
          <p:cNvSpPr>
            <a:spLocks noGrp="1"/>
          </p:cNvSpPr>
          <p:nvPr>
            <p:ph type="sldNum" sz="quarter" idx="12"/>
          </p:nvPr>
        </p:nvSpPr>
        <p:spPr/>
        <p:txBody>
          <a:bodyPr/>
          <a:lstStyle/>
          <a:p>
            <a:fld id="{0AA27E49-B457-4857-A890-1380E0CBBB24}" type="slidenum">
              <a:rPr lang="en-US" smtClean="0"/>
              <a:t>‹#›</a:t>
            </a:fld>
            <a:endParaRPr lang="en-US"/>
          </a:p>
        </p:txBody>
      </p:sp>
    </p:spTree>
    <p:extLst>
      <p:ext uri="{BB962C8B-B14F-4D97-AF65-F5344CB8AC3E}">
        <p14:creationId xmlns:p14="http://schemas.microsoft.com/office/powerpoint/2010/main" val="20122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0">
                <a:schemeClr val="accent1"/>
              </a:gs>
              <a:gs pos="100000">
                <a:schemeClr val="tx2"/>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bg1"/>
                </a:solidFill>
              </a:defRPr>
            </a:lvl1pPr>
          </a:lstStyle>
          <a:p>
            <a:r>
              <a:rPr lang="en-US" sz="1500" dirty="0"/>
              <a:t>Presenter information</a:t>
            </a:r>
          </a:p>
        </p:txBody>
      </p:sp>
    </p:spTree>
    <p:extLst>
      <p:ext uri="{BB962C8B-B14F-4D97-AF65-F5344CB8AC3E}">
        <p14:creationId xmlns:p14="http://schemas.microsoft.com/office/powerpoint/2010/main" val="271848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1"/>
            <a:ext cx="12192000" cy="6090249"/>
          </a:xfrm>
          <a:prstGeom prst="rect">
            <a:avLst/>
          </a:prstGeom>
          <a:gradFill flip="none" rotWithShape="1">
            <a:gsLst>
              <a:gs pos="100000">
                <a:schemeClr val="accent1">
                  <a:lumMod val="17000"/>
                  <a:lumOff val="83000"/>
                  <a:alpha val="32000"/>
                </a:schemeClr>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3"/>
          <p:cNvSpPr txBox="1">
            <a:spLocks/>
          </p:cNvSpPr>
          <p:nvPr userDrawn="1"/>
        </p:nvSpPr>
        <p:spPr>
          <a:xfrm>
            <a:off x="306372" y="6548858"/>
            <a:ext cx="7819481" cy="253158"/>
          </a:xfrm>
          <a:prstGeom prst="rect">
            <a:avLst/>
          </a:prstGeom>
        </p:spPr>
        <p:txBody>
          <a:bodyPr/>
          <a:lstStyle>
            <a:defPPr>
              <a:defRPr lang="en-US"/>
            </a:defPPr>
            <a:lvl1pPr marL="0" algn="l" defTabSz="1828891" rtl="0" eaLnBrk="1" latinLnBrk="0" hangingPunct="1">
              <a:defRPr sz="2000" kern="1200">
                <a:solidFill>
                  <a:schemeClr val="bg2">
                    <a:lumMod val="50000"/>
                  </a:schemeClr>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E7E6E6">
                    <a:lumMod val="50000"/>
                  </a:srgbClr>
                </a:solidFill>
                <a:effectLst/>
                <a:uLnTx/>
                <a:uFillTx/>
                <a:latin typeface="Arial" panose="020B0604020202020204"/>
                <a:ea typeface=""/>
                <a:cs typeface=""/>
              </a:rPr>
              <a:t>‹#›   |   Copyright © 2017 Kaiser Foundation Health Plan, Inc. </a:t>
            </a:r>
          </a:p>
        </p:txBody>
      </p:sp>
      <p:sp>
        <p:nvSpPr>
          <p:cNvPr id="12"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lvl1pPr>
              <a:lnSpc>
                <a:spcPct val="100000"/>
              </a:lnSpc>
              <a:defRPr sz="2599">
                <a:solidFill>
                  <a:schemeClr val="tx2"/>
                </a:solidFill>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4684144"/>
            <a:ext cx="7424939" cy="1155940"/>
          </a:xfrm>
          <a:prstGeom prst="rect">
            <a:avLst/>
          </a:prstGeom>
        </p:spPr>
        <p:txBody>
          <a:bodyPr anchor="b" anchorCtr="0"/>
          <a:lstStyle>
            <a:lvl1pPr marL="0" indent="0">
              <a:buFontTx/>
              <a:buNone/>
              <a:defRPr sz="1400" baseline="0">
                <a:solidFill>
                  <a:schemeClr val="tx2"/>
                </a:solidFill>
              </a:defRPr>
            </a:lvl1pPr>
          </a:lstStyle>
          <a:p>
            <a:r>
              <a:rPr lang="en-US" sz="1500" dirty="0"/>
              <a:t>Presenter information</a:t>
            </a:r>
          </a:p>
        </p:txBody>
      </p:sp>
    </p:spTree>
    <p:extLst>
      <p:ext uri="{BB962C8B-B14F-4D97-AF65-F5344CB8AC3E}">
        <p14:creationId xmlns:p14="http://schemas.microsoft.com/office/powerpoint/2010/main" val="427944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_Photo Top">
    <p:spTree>
      <p:nvGrpSpPr>
        <p:cNvPr id="1" name=""/>
        <p:cNvGrpSpPr/>
        <p:nvPr/>
      </p:nvGrpSpPr>
      <p:grpSpPr>
        <a:xfrm>
          <a:off x="0" y="0"/>
          <a:ext cx="0" cy="0"/>
          <a:chOff x="0" y="0"/>
          <a:chExt cx="0" cy="0"/>
        </a:xfrm>
      </p:grpSpPr>
      <p:sp>
        <p:nvSpPr>
          <p:cNvPr id="12" name="Title Placeholder 7"/>
          <p:cNvSpPr>
            <a:spLocks noGrp="1"/>
          </p:cNvSpPr>
          <p:nvPr>
            <p:ph type="title"/>
          </p:nvPr>
        </p:nvSpPr>
        <p:spPr>
          <a:xfrm>
            <a:off x="838091" y="4323522"/>
            <a:ext cx="10515818" cy="721244"/>
          </a:xfrm>
          <a:prstGeom prst="rect">
            <a:avLst/>
          </a:prstGeom>
        </p:spPr>
        <p:txBody>
          <a:bodyPr vert="horz" lIns="91440" tIns="45720" rIns="91440" bIns="45720" rtlCol="0" anchor="ctr">
            <a:normAutofit/>
          </a:bodyPr>
          <a:lstStyle>
            <a:lvl1pPr>
              <a:lnSpc>
                <a:spcPct val="100000"/>
              </a:lnSpc>
              <a:defRPr/>
            </a:lvl1pPr>
          </a:lstStyle>
          <a:p>
            <a:r>
              <a:rPr lang="en-US"/>
              <a:t>Click to edit Master title style</a:t>
            </a:r>
            <a:endParaRPr lang="en-US" dirty="0"/>
          </a:p>
        </p:txBody>
      </p:sp>
      <p:sp>
        <p:nvSpPr>
          <p:cNvPr id="16" name="Text Placeholder 15"/>
          <p:cNvSpPr>
            <a:spLocks noGrp="1"/>
          </p:cNvSpPr>
          <p:nvPr>
            <p:ph type="body" sz="quarter" idx="10" hasCustomPrompt="1"/>
          </p:nvPr>
        </p:nvSpPr>
        <p:spPr>
          <a:xfrm>
            <a:off x="838091" y="5347252"/>
            <a:ext cx="10515818" cy="565219"/>
          </a:xfrm>
          <a:prstGeom prst="rect">
            <a:avLst/>
          </a:prstGeom>
        </p:spPr>
        <p:txBody>
          <a:bodyPr anchor="b" anchorCtr="0"/>
          <a:lstStyle>
            <a:lvl1pPr marL="0" indent="0" algn="ctr">
              <a:buFontTx/>
              <a:buNone/>
              <a:defRPr sz="1400" baseline="0">
                <a:solidFill>
                  <a:schemeClr val="tx2"/>
                </a:solidFill>
              </a:defRPr>
            </a:lvl1pPr>
          </a:lstStyle>
          <a:p>
            <a:r>
              <a:rPr lang="en-US" sz="1500" dirty="0"/>
              <a:t>Presenter information</a:t>
            </a: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3" name="Picture Placeholder 2"/>
          <p:cNvSpPr>
            <a:spLocks noGrp="1"/>
          </p:cNvSpPr>
          <p:nvPr>
            <p:ph type="pic" sz="quarter" idx="11"/>
          </p:nvPr>
        </p:nvSpPr>
        <p:spPr>
          <a:xfrm>
            <a:off x="0" y="0"/>
            <a:ext cx="12191207" cy="3826669"/>
          </a:xfrm>
          <a:prstGeom prst="rect">
            <a:avLst/>
          </a:prstGeom>
          <a:blipFill>
            <a:blip r:embed="rId3"/>
            <a:stretch>
              <a:fillRect/>
            </a:stretch>
          </a:blipFill>
        </p:spPr>
        <p:txBody>
          <a:bodyPr/>
          <a:lstStyle/>
          <a:p>
            <a:r>
              <a:rPr lang="en-US"/>
              <a:t>Click icon to add picture</a:t>
            </a:r>
          </a:p>
        </p:txBody>
      </p:sp>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dirty="0"/>
              <a:t>  |   Copyright © 2017 Kaiser Foundation Health Plan, Inc.</a:t>
            </a:r>
          </a:p>
        </p:txBody>
      </p:sp>
    </p:spTree>
    <p:extLst>
      <p:ext uri="{BB962C8B-B14F-4D97-AF65-F5344CB8AC3E}">
        <p14:creationId xmlns:p14="http://schemas.microsoft.com/office/powerpoint/2010/main" val="54722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sp>
        <p:nvSpPr>
          <p:cNvPr id="10"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0AA27E49-B457-4857-A890-1380E0CBBB24}" type="slidenum">
              <a:rPr lang="en-US" smtClean="0"/>
              <a:t>‹#›</a:t>
            </a:fld>
            <a:endParaRPr lang="en-US"/>
          </a:p>
        </p:txBody>
      </p:sp>
      <p:pic>
        <p:nvPicPr>
          <p:cNvPr id="6" name="Picture 5"/>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0818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rmAutofit/>
          </a:bodyPr>
          <a:lstStyle/>
          <a:p>
            <a:r>
              <a:rPr lang="en-US" dirty="0"/>
              <a:t>Title of presentation goes in this space</a:t>
            </a:r>
          </a:p>
        </p:txBody>
      </p:sp>
      <p:sp>
        <p:nvSpPr>
          <p:cNvPr id="4"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pic>
        <p:nvPicPr>
          <p:cNvPr id="5" name="Picture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Tree>
    <p:extLst>
      <p:ext uri="{BB962C8B-B14F-4D97-AF65-F5344CB8AC3E}">
        <p14:creationId xmlns:p14="http://schemas.microsoft.com/office/powerpoint/2010/main" val="932551648"/>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ftr="0" dt="0"/>
  <p:txStyles>
    <p:titleStyle>
      <a:lvl1pPr algn="l" defTabSz="457109" rtl="0" eaLnBrk="1" latinLnBrk="0" hangingPunct="1">
        <a:lnSpc>
          <a:spcPct val="9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28060970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50295191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ftr="0" dt="0"/>
  <p:txStyles>
    <p:titleStyle>
      <a:lvl1pPr algn="ctr" defTabSz="457109" rtl="0" eaLnBrk="1" latinLnBrk="0" hangingPunct="1">
        <a:lnSpc>
          <a:spcPct val="90000"/>
        </a:lnSpc>
        <a:spcBef>
          <a:spcPct val="0"/>
        </a:spcBef>
        <a:buNone/>
        <a:defRPr sz="2400" kern="1200" baseline="0">
          <a:solidFill>
            <a:schemeClr val="tx2"/>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
            <a:ext cx="12192000" cy="609024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7"/>
          <p:cNvSpPr>
            <a:spLocks noGrp="1"/>
          </p:cNvSpPr>
          <p:nvPr>
            <p:ph type="title"/>
          </p:nvPr>
        </p:nvSpPr>
        <p:spPr>
          <a:xfrm>
            <a:off x="838091" y="2199737"/>
            <a:ext cx="10515818" cy="1690776"/>
          </a:xfrm>
          <a:prstGeom prst="rect">
            <a:avLst/>
          </a:prstGeom>
        </p:spPr>
        <p:txBody>
          <a:bodyPr vert="horz" lIns="91440" tIns="45720" rIns="91440" bIns="45720" rtlCol="0" anchor="ctr">
            <a:noAutofit/>
          </a:bodyPr>
          <a:lstStyle/>
          <a:p>
            <a:r>
              <a:rPr lang="en-US" dirty="0"/>
              <a:t>Title of presentation goes in this space</a:t>
            </a:r>
          </a:p>
        </p:txBody>
      </p:sp>
      <p:pic>
        <p:nvPicPr>
          <p:cNvPr id="5" name="Picture 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572066" y="6323162"/>
            <a:ext cx="2295228" cy="259871"/>
          </a:xfrm>
          <a:prstGeom prst="rect">
            <a:avLst/>
          </a:prstGeom>
        </p:spPr>
      </p:pic>
      <p:sp>
        <p:nvSpPr>
          <p:cNvPr id="9"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r>
              <a:rPr lang="en-US"/>
              <a:t>  |   Copyright © 2017 Kaiser Foundation Health Plan, Inc.</a:t>
            </a:r>
          </a:p>
        </p:txBody>
      </p:sp>
    </p:spTree>
    <p:extLst>
      <p:ext uri="{BB962C8B-B14F-4D97-AF65-F5344CB8AC3E}">
        <p14:creationId xmlns:p14="http://schemas.microsoft.com/office/powerpoint/2010/main" val="333883767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defTabSz="457109" rtl="0" eaLnBrk="1" latinLnBrk="0" hangingPunct="1">
        <a:lnSpc>
          <a:spcPct val="100000"/>
        </a:lnSpc>
        <a:spcBef>
          <a:spcPct val="0"/>
        </a:spcBef>
        <a:buNone/>
        <a:defRPr sz="2599"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23901"/>
            <a:ext cx="10515600" cy="910957"/>
          </a:xfrm>
          <a:prstGeom prst="rect">
            <a:avLst/>
          </a:prstGeom>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38200" y="1767663"/>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3429000"/>
            <a:ext cx="8992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0"/>
            <a:ext cx="89929" cy="3429000"/>
          </a:xfrm>
          <a:prstGeom prst="rect">
            <a:avLst/>
          </a:prstGeom>
          <a:solidFill>
            <a:srgbClr val="92C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Slide Number Placeholder 8"/>
          <p:cNvSpPr>
            <a:spLocks noGrp="1"/>
          </p:cNvSpPr>
          <p:nvPr>
            <p:ph type="sldNum" sz="quarter" idx="4"/>
          </p:nvPr>
        </p:nvSpPr>
        <p:spPr>
          <a:xfrm>
            <a:off x="327949" y="6381474"/>
            <a:ext cx="8119212"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424091847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5" r:id="rId7"/>
    <p:sldLayoutId id="2147483696" r:id="rId8"/>
  </p:sldLayoutIdLst>
  <p:hf hdr="0" ftr="0" dt="0"/>
  <p:txStyles>
    <p:titleStyle>
      <a:lvl1pPr algn="l" defTabSz="914217" rtl="0" eaLnBrk="1" latinLnBrk="0" hangingPunct="1">
        <a:lnSpc>
          <a:spcPct val="100000"/>
        </a:lnSpc>
        <a:spcBef>
          <a:spcPct val="0"/>
        </a:spcBef>
        <a:buNone/>
        <a:defRPr sz="2599" b="0" kern="1200">
          <a:solidFill>
            <a:schemeClr val="tx2"/>
          </a:solidFill>
          <a:latin typeface="+mj-lt"/>
          <a:ea typeface="+mj-ea"/>
          <a:cs typeface="+mj-cs"/>
        </a:defRPr>
      </a:lvl1pPr>
    </p:titleStyle>
    <p:body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320">
          <p15:clr>
            <a:srgbClr val="F26B43"/>
          </p15:clr>
        </p15:guide>
        <p15:guide id="2" pos="768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8"/>
          <p:cNvSpPr>
            <a:spLocks noGrp="1"/>
          </p:cNvSpPr>
          <p:nvPr>
            <p:ph type="sldNum" sz="quarter" idx="4"/>
          </p:nvPr>
        </p:nvSpPr>
        <p:spPr>
          <a:xfrm>
            <a:off x="327949" y="6381474"/>
            <a:ext cx="7557724" cy="365125"/>
          </a:xfrm>
          <a:prstGeom prst="rect">
            <a:avLst/>
          </a:prstGeom>
        </p:spPr>
        <p:txBody>
          <a:bodyPr vert="horz" lIns="91440" tIns="45720" rIns="91440" bIns="45720" rtlCol="0" anchor="b" anchorCtr="0"/>
          <a:lstStyle>
            <a:lvl1pPr algn="l">
              <a:defRPr sz="1000">
                <a:solidFill>
                  <a:schemeClr val="tx1">
                    <a:tint val="75000"/>
                  </a:schemeClr>
                </a:solidFill>
              </a:defRPr>
            </a:lvl1pPr>
          </a:lstStyle>
          <a:p>
            <a:fld id="{8C8B385D-DF67-E241-B0BF-76B80A8E743B}" type="slidenum">
              <a:rPr lang="en-US" smtClean="0"/>
              <a:pPr/>
              <a:t>‹#›</a:t>
            </a:fld>
            <a:endParaRPr lang="en-US" dirty="0"/>
          </a:p>
        </p:txBody>
      </p:sp>
    </p:spTree>
    <p:extLst>
      <p:ext uri="{BB962C8B-B14F-4D97-AF65-F5344CB8AC3E}">
        <p14:creationId xmlns:p14="http://schemas.microsoft.com/office/powerpoint/2010/main" val="608211093"/>
      </p:ext>
    </p:extLst>
  </p:cSld>
  <p:clrMap bg1="lt1" tx1="dk1" bg2="lt2" tx2="dk2" accent1="accent1" accent2="accent2" accent3="accent3" accent4="accent4" accent5="accent5" accent6="accent6" hlink="hlink" folHlink="folHlink"/>
  <p:sldLayoutIdLst>
    <p:sldLayoutId id="2147483694" r:id="rId1"/>
  </p:sldLayoutIdLst>
  <p:hf hdr="0" ftr="0" dt="0"/>
  <p:txStyles>
    <p:titleStyle>
      <a:lvl1pPr algn="l" defTabSz="457109" rtl="0" eaLnBrk="1" latinLnBrk="0" hangingPunct="1">
        <a:lnSpc>
          <a:spcPct val="90000"/>
        </a:lnSpc>
        <a:spcBef>
          <a:spcPct val="0"/>
        </a:spcBef>
        <a:buNone/>
        <a:defRPr sz="2400" kern="1200" baseline="0">
          <a:solidFill>
            <a:schemeClr val="bg1"/>
          </a:solidFill>
          <a:latin typeface="+mj-lt"/>
          <a:ea typeface="+mj-ea"/>
          <a:cs typeface="+mj-cs"/>
        </a:defRPr>
      </a:lvl1pPr>
    </p:titleStyle>
    <p:bodyStyle>
      <a:lvl1pPr marL="114277" indent="-114277" algn="l" defTabSz="457109" rtl="0" eaLnBrk="1" latinLnBrk="0" hangingPunct="1">
        <a:lnSpc>
          <a:spcPct val="90000"/>
        </a:lnSpc>
        <a:spcBef>
          <a:spcPts val="500"/>
        </a:spcBef>
        <a:buFont typeface="Arial"/>
        <a:buChar char="•"/>
        <a:defRPr sz="1400" kern="1200">
          <a:solidFill>
            <a:schemeClr val="tx1"/>
          </a:solidFill>
          <a:latin typeface="+mn-lt"/>
          <a:ea typeface="+mn-ea"/>
          <a:cs typeface="+mn-cs"/>
        </a:defRPr>
      </a:lvl1pPr>
      <a:lvl2pPr marL="342831" indent="-114277" algn="l" defTabSz="457109" rtl="0" eaLnBrk="1" latinLnBrk="0" hangingPunct="1">
        <a:lnSpc>
          <a:spcPct val="90000"/>
        </a:lnSpc>
        <a:spcBef>
          <a:spcPts val="250"/>
        </a:spcBef>
        <a:buFont typeface="Arial"/>
        <a:buChar char="•"/>
        <a:defRPr sz="1200" kern="1200">
          <a:solidFill>
            <a:schemeClr val="tx1"/>
          </a:solidFill>
          <a:latin typeface="+mn-lt"/>
          <a:ea typeface="+mn-ea"/>
          <a:cs typeface="+mn-cs"/>
        </a:defRPr>
      </a:lvl2pPr>
      <a:lvl3pPr marL="571386" indent="-114277" algn="l" defTabSz="457109" rtl="0" eaLnBrk="1" latinLnBrk="0" hangingPunct="1">
        <a:lnSpc>
          <a:spcPct val="90000"/>
        </a:lnSpc>
        <a:spcBef>
          <a:spcPts val="250"/>
        </a:spcBef>
        <a:buFont typeface="Arial"/>
        <a:buChar char="•"/>
        <a:defRPr sz="1000" kern="1200">
          <a:solidFill>
            <a:schemeClr val="tx1"/>
          </a:solidFill>
          <a:latin typeface="+mn-lt"/>
          <a:ea typeface="+mn-ea"/>
          <a:cs typeface="+mn-cs"/>
        </a:defRPr>
      </a:lvl3pPr>
      <a:lvl4pPr marL="799940"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4pPr>
      <a:lvl5pPr marL="1028494"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5pPr>
      <a:lvl6pPr marL="1257049"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6pPr>
      <a:lvl7pPr marL="1485603"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7pPr>
      <a:lvl8pPr marL="1714157"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8pPr>
      <a:lvl9pPr marL="1942711" indent="-114277" algn="l" defTabSz="457109" rtl="0" eaLnBrk="1" latinLnBrk="0" hangingPunct="1">
        <a:lnSpc>
          <a:spcPct val="90000"/>
        </a:lnSpc>
        <a:spcBef>
          <a:spcPts val="250"/>
        </a:spcBef>
        <a:buFont typeface="Arial"/>
        <a:buChar char="•"/>
        <a:defRPr sz="900" kern="1200">
          <a:solidFill>
            <a:schemeClr val="tx1"/>
          </a:solidFill>
          <a:latin typeface="+mn-lt"/>
          <a:ea typeface="+mn-ea"/>
          <a:cs typeface="+mn-cs"/>
        </a:defRPr>
      </a:lvl9pPr>
    </p:bodyStyle>
    <p:otherStyle>
      <a:defPPr>
        <a:defRPr lang="en-US"/>
      </a:defPPr>
      <a:lvl1pPr marL="0" algn="l" defTabSz="457109" rtl="0" eaLnBrk="1" latinLnBrk="0" hangingPunct="1">
        <a:defRPr sz="900" kern="1200">
          <a:solidFill>
            <a:schemeClr val="tx1"/>
          </a:solidFill>
          <a:latin typeface="+mn-lt"/>
          <a:ea typeface="+mn-ea"/>
          <a:cs typeface="+mn-cs"/>
        </a:defRPr>
      </a:lvl1pPr>
      <a:lvl2pPr marL="228554" algn="l" defTabSz="457109" rtl="0" eaLnBrk="1" latinLnBrk="0" hangingPunct="1">
        <a:defRPr sz="900" kern="1200">
          <a:solidFill>
            <a:schemeClr val="tx1"/>
          </a:solidFill>
          <a:latin typeface="+mn-lt"/>
          <a:ea typeface="+mn-ea"/>
          <a:cs typeface="+mn-cs"/>
        </a:defRPr>
      </a:lvl2pPr>
      <a:lvl3pPr marL="457109" algn="l" defTabSz="457109" rtl="0" eaLnBrk="1" latinLnBrk="0" hangingPunct="1">
        <a:defRPr sz="900" kern="1200">
          <a:solidFill>
            <a:schemeClr val="tx1"/>
          </a:solidFill>
          <a:latin typeface="+mn-lt"/>
          <a:ea typeface="+mn-ea"/>
          <a:cs typeface="+mn-cs"/>
        </a:defRPr>
      </a:lvl3pPr>
      <a:lvl4pPr marL="685663" algn="l" defTabSz="457109" rtl="0" eaLnBrk="1" latinLnBrk="0" hangingPunct="1">
        <a:defRPr sz="900" kern="1200">
          <a:solidFill>
            <a:schemeClr val="tx1"/>
          </a:solidFill>
          <a:latin typeface="+mn-lt"/>
          <a:ea typeface="+mn-ea"/>
          <a:cs typeface="+mn-cs"/>
        </a:defRPr>
      </a:lvl4pPr>
      <a:lvl5pPr marL="914217" algn="l" defTabSz="457109" rtl="0" eaLnBrk="1" latinLnBrk="0" hangingPunct="1">
        <a:defRPr sz="900" kern="1200">
          <a:solidFill>
            <a:schemeClr val="tx1"/>
          </a:solidFill>
          <a:latin typeface="+mn-lt"/>
          <a:ea typeface="+mn-ea"/>
          <a:cs typeface="+mn-cs"/>
        </a:defRPr>
      </a:lvl5pPr>
      <a:lvl6pPr marL="1142771" algn="l" defTabSz="457109" rtl="0" eaLnBrk="1" latinLnBrk="0" hangingPunct="1">
        <a:defRPr sz="900" kern="1200">
          <a:solidFill>
            <a:schemeClr val="tx1"/>
          </a:solidFill>
          <a:latin typeface="+mn-lt"/>
          <a:ea typeface="+mn-ea"/>
          <a:cs typeface="+mn-cs"/>
        </a:defRPr>
      </a:lvl6pPr>
      <a:lvl7pPr marL="1371326" algn="l" defTabSz="457109" rtl="0" eaLnBrk="1" latinLnBrk="0" hangingPunct="1">
        <a:defRPr sz="900" kern="1200">
          <a:solidFill>
            <a:schemeClr val="tx1"/>
          </a:solidFill>
          <a:latin typeface="+mn-lt"/>
          <a:ea typeface="+mn-ea"/>
          <a:cs typeface="+mn-cs"/>
        </a:defRPr>
      </a:lvl7pPr>
      <a:lvl8pPr marL="1599880" algn="l" defTabSz="457109" rtl="0" eaLnBrk="1" latinLnBrk="0" hangingPunct="1">
        <a:defRPr sz="900" kern="1200">
          <a:solidFill>
            <a:schemeClr val="tx1"/>
          </a:solidFill>
          <a:latin typeface="+mn-lt"/>
          <a:ea typeface="+mn-ea"/>
          <a:cs typeface="+mn-cs"/>
        </a:defRPr>
      </a:lvl8pPr>
      <a:lvl9pPr marL="1828434" algn="l" defTabSz="45710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https://scikit-learn.or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9393-F175-42DD-818E-D374CCDD450A}"/>
              </a:ext>
            </a:extLst>
          </p:cNvPr>
          <p:cNvSpPr>
            <a:spLocks noGrp="1"/>
          </p:cNvSpPr>
          <p:nvPr>
            <p:ph type="title"/>
          </p:nvPr>
        </p:nvSpPr>
        <p:spPr/>
        <p:txBody>
          <a:bodyPr/>
          <a:lstStyle/>
          <a:p>
            <a:r>
              <a:rPr lang="en-US" sz="4400" dirty="0"/>
              <a:t>DIY Analytics for HMOs: How You Can And Why You Should</a:t>
            </a:r>
          </a:p>
        </p:txBody>
      </p:sp>
      <p:sp>
        <p:nvSpPr>
          <p:cNvPr id="3" name="Subtitle 2">
            <a:extLst>
              <a:ext uri="{FF2B5EF4-FFF2-40B4-BE49-F238E27FC236}">
                <a16:creationId xmlns:a16="http://schemas.microsoft.com/office/drawing/2014/main" id="{FE8727D3-D011-4E63-99F6-29654C2C254A}"/>
              </a:ext>
            </a:extLst>
          </p:cNvPr>
          <p:cNvSpPr>
            <a:spLocks noGrp="1"/>
          </p:cNvSpPr>
          <p:nvPr>
            <p:ph type="body" sz="quarter" idx="10"/>
          </p:nvPr>
        </p:nvSpPr>
        <p:spPr/>
        <p:txBody>
          <a:bodyPr/>
          <a:lstStyle/>
          <a:p>
            <a:r>
              <a:rPr lang="en-US"/>
              <a:t>Roy Pardee</a:t>
            </a:r>
          </a:p>
          <a:p>
            <a:r>
              <a:rPr lang="en-US"/>
              <a:t>David Cronkite</a:t>
            </a:r>
          </a:p>
          <a:p>
            <a:r>
              <a:rPr lang="en-US"/>
              <a:t>KP Washington Health Research Institute</a:t>
            </a:r>
            <a:endParaRPr lang="en-US" dirty="0"/>
          </a:p>
        </p:txBody>
      </p:sp>
    </p:spTree>
    <p:extLst>
      <p:ext uri="{BB962C8B-B14F-4D97-AF65-F5344CB8AC3E}">
        <p14:creationId xmlns:p14="http://schemas.microsoft.com/office/powerpoint/2010/main" val="184077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2A77-B940-4CB2-B125-F010521A823F}"/>
              </a:ext>
            </a:extLst>
          </p:cNvPr>
          <p:cNvSpPr>
            <a:spLocks noGrp="1"/>
          </p:cNvSpPr>
          <p:nvPr>
            <p:ph type="title"/>
          </p:nvPr>
        </p:nvSpPr>
        <p:spPr>
          <a:xfrm>
            <a:off x="838200" y="723901"/>
            <a:ext cx="10515600" cy="910957"/>
          </a:xfrm>
        </p:spPr>
        <p:txBody>
          <a:bodyPr/>
          <a:lstStyle/>
          <a:p>
            <a:r>
              <a:rPr lang="en-US" sz="3200" dirty="0"/>
              <a:t>Development Process</a:t>
            </a:r>
            <a:endParaRPr lang="en-US" sz="3200" strike="sngStrike" dirty="0">
              <a:highlight>
                <a:srgbClr val="FFFF00"/>
              </a:highlight>
            </a:endParaRPr>
          </a:p>
        </p:txBody>
      </p:sp>
      <p:sp>
        <p:nvSpPr>
          <p:cNvPr id="3" name="Content Placeholder 2">
            <a:extLst>
              <a:ext uri="{FF2B5EF4-FFF2-40B4-BE49-F238E27FC236}">
                <a16:creationId xmlns:a16="http://schemas.microsoft.com/office/drawing/2014/main" id="{C672D832-6F41-4047-8E00-67D9D06E266B}"/>
              </a:ext>
            </a:extLst>
          </p:cNvPr>
          <p:cNvSpPr>
            <a:spLocks noGrp="1"/>
          </p:cNvSpPr>
          <p:nvPr>
            <p:ph idx="1"/>
          </p:nvPr>
        </p:nvSpPr>
        <p:spPr>
          <a:xfrm>
            <a:off x="838200" y="1767663"/>
            <a:ext cx="8500916" cy="4351338"/>
          </a:xfrm>
        </p:spPr>
        <p:txBody>
          <a:bodyPr/>
          <a:lstStyle/>
          <a:p>
            <a:pPr marL="514350" lvl="0" indent="-514350">
              <a:buFont typeface="+mj-lt"/>
              <a:buAutoNum type="arabicPeriod"/>
            </a:pPr>
            <a:r>
              <a:rPr lang="en-US" sz="2400" dirty="0"/>
              <a:t>Read the Development data out of the database.</a:t>
            </a:r>
          </a:p>
          <a:p>
            <a:pPr marL="514350" lvl="0" indent="-514350">
              <a:buFont typeface="+mj-lt"/>
              <a:buAutoNum type="arabicPeriod"/>
            </a:pPr>
            <a:r>
              <a:rPr lang="en-US" sz="2400" dirty="0"/>
              <a:t>Split Development into two-thirds TRAIN and one-third TEST (stratified by Hospitalization status).</a:t>
            </a:r>
          </a:p>
          <a:p>
            <a:pPr marL="514350" lvl="0" indent="-514350">
              <a:buFont typeface="+mj-lt"/>
              <a:buAutoNum type="arabicPeriod"/>
            </a:pPr>
            <a:r>
              <a:rPr lang="en-US" sz="2400" dirty="0"/>
              <a:t>Train various classifiers (random forest, support vector, etc.) on TRAIN</a:t>
            </a:r>
          </a:p>
          <a:p>
            <a:pPr marL="514350" lvl="0" indent="-514350">
              <a:buFont typeface="+mj-lt"/>
              <a:buAutoNum type="arabicPeriod"/>
            </a:pPr>
            <a:r>
              <a:rPr lang="en-US" sz="2400" dirty="0"/>
              <a:t>Use those trained classifiers to predict the cases in TEST.</a:t>
            </a:r>
          </a:p>
          <a:p>
            <a:pPr marL="514350" lvl="0" indent="-514350">
              <a:buFont typeface="+mj-lt"/>
              <a:buAutoNum type="arabicPeriod"/>
            </a:pPr>
            <a:r>
              <a:rPr lang="en-US" sz="2400" dirty="0"/>
              <a:t>Evaluate performance.</a:t>
            </a:r>
          </a:p>
          <a:p>
            <a:pPr marL="514350" indent="-514350">
              <a:buFont typeface="+mj-lt"/>
              <a:buAutoNum type="arabicPeriod"/>
            </a:pPr>
            <a:r>
              <a:rPr lang="en-US" sz="2400" dirty="0"/>
              <a:t>If performance is unsatisfactory </a:t>
            </a:r>
            <a:r>
              <a:rPr lang="en-US" sz="2400" b="1" dirty="0"/>
              <a:t>and</a:t>
            </a:r>
            <a:r>
              <a:rPr lang="en-US" sz="2400" dirty="0"/>
              <a:t> we can think of something to tweak, do those tweaks and return to #1.</a:t>
            </a:r>
          </a:p>
          <a:p>
            <a:pPr marL="514350" indent="-514350">
              <a:buFont typeface="+mj-lt"/>
              <a:buAutoNum type="arabicPeriod"/>
            </a:pPr>
            <a:r>
              <a:rPr lang="en-US" sz="2400" dirty="0"/>
              <a:t>When done iterating, evaluate classifiers in the held-back Validation data.</a:t>
            </a:r>
          </a:p>
        </p:txBody>
      </p:sp>
      <p:grpSp>
        <p:nvGrpSpPr>
          <p:cNvPr id="15" name="Group 14">
            <a:extLst>
              <a:ext uri="{FF2B5EF4-FFF2-40B4-BE49-F238E27FC236}">
                <a16:creationId xmlns:a16="http://schemas.microsoft.com/office/drawing/2014/main" id="{65C8F856-87B5-4C86-B202-833A59370FE5}"/>
              </a:ext>
            </a:extLst>
          </p:cNvPr>
          <p:cNvGrpSpPr/>
          <p:nvPr/>
        </p:nvGrpSpPr>
        <p:grpSpPr>
          <a:xfrm>
            <a:off x="9219806" y="2341124"/>
            <a:ext cx="2883567" cy="3418409"/>
            <a:chOff x="8470233" y="2310063"/>
            <a:chExt cx="2883567" cy="3418409"/>
          </a:xfrm>
        </p:grpSpPr>
        <p:sp>
          <p:nvSpPr>
            <p:cNvPr id="4" name="Rectangle 3">
              <a:extLst>
                <a:ext uri="{FF2B5EF4-FFF2-40B4-BE49-F238E27FC236}">
                  <a16:creationId xmlns:a16="http://schemas.microsoft.com/office/drawing/2014/main" id="{40878D38-CE98-4288-AD26-267214FDE7D8}"/>
                </a:ext>
              </a:extLst>
            </p:cNvPr>
            <p:cNvSpPr/>
            <p:nvPr/>
          </p:nvSpPr>
          <p:spPr>
            <a:xfrm>
              <a:off x="8470233" y="2310063"/>
              <a:ext cx="2045367" cy="1467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8F87A6-6E45-4E7B-9BA5-1F7F8D08A49D}"/>
                </a:ext>
              </a:extLst>
            </p:cNvPr>
            <p:cNvSpPr/>
            <p:nvPr/>
          </p:nvSpPr>
          <p:spPr>
            <a:xfrm>
              <a:off x="8470233" y="4453120"/>
              <a:ext cx="2045367" cy="10613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FF9E5A-5970-47DA-BD4E-5FFECF960284}"/>
                </a:ext>
              </a:extLst>
            </p:cNvPr>
            <p:cNvSpPr/>
            <p:nvPr/>
          </p:nvSpPr>
          <p:spPr>
            <a:xfrm>
              <a:off x="8470233" y="3777915"/>
              <a:ext cx="2045367" cy="67520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877BC-543B-47F0-B2D6-5F9E15410FDF}"/>
                </a:ext>
              </a:extLst>
            </p:cNvPr>
            <p:cNvSpPr/>
            <p:nvPr/>
          </p:nvSpPr>
          <p:spPr>
            <a:xfrm>
              <a:off x="10515600" y="2310063"/>
              <a:ext cx="838200" cy="1467852"/>
            </a:xfrm>
            <a:prstGeom prst="rect">
              <a:avLst/>
            </a:prstGeom>
            <a:solidFill>
              <a:srgbClr val="21B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3AC94E-E6B8-463E-88A5-65DE6C65CB65}"/>
                </a:ext>
              </a:extLst>
            </p:cNvPr>
            <p:cNvSpPr/>
            <p:nvPr/>
          </p:nvSpPr>
          <p:spPr>
            <a:xfrm>
              <a:off x="10515600" y="4453120"/>
              <a:ext cx="838200" cy="1061358"/>
            </a:xfrm>
            <a:prstGeom prst="rect">
              <a:avLst/>
            </a:prstGeom>
            <a:solidFill>
              <a:srgbClr val="80C9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917EA7-7249-45D8-A0F5-01509CACBF7D}"/>
                </a:ext>
              </a:extLst>
            </p:cNvPr>
            <p:cNvSpPr/>
            <p:nvPr/>
          </p:nvSpPr>
          <p:spPr>
            <a:xfrm>
              <a:off x="10515600" y="3777915"/>
              <a:ext cx="838200" cy="675205"/>
            </a:xfrm>
            <a:prstGeom prst="rect">
              <a:avLst/>
            </a:prstGeom>
            <a:solidFill>
              <a:srgbClr val="098A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9BF456D-A09F-40FB-B6BB-535E502E9382}"/>
                </a:ext>
              </a:extLst>
            </p:cNvPr>
            <p:cNvSpPr txBox="1"/>
            <p:nvPr/>
          </p:nvSpPr>
          <p:spPr>
            <a:xfrm>
              <a:off x="8471737" y="4706800"/>
              <a:ext cx="2045367" cy="553998"/>
            </a:xfrm>
            <a:prstGeom prst="rect">
              <a:avLst/>
            </a:prstGeom>
            <a:noFill/>
          </p:spPr>
          <p:txBody>
            <a:bodyPr wrap="square" rtlCol="0">
              <a:spAutoFit/>
            </a:bodyPr>
            <a:lstStyle/>
            <a:p>
              <a:r>
                <a:rPr lang="en-US" sz="3000" dirty="0">
                  <a:latin typeface="Arial Rounded MT Bold" panose="020F0704030504030204" pitchFamily="34" charset="0"/>
                </a:rPr>
                <a:t>Validation</a:t>
              </a:r>
            </a:p>
          </p:txBody>
        </p:sp>
        <p:sp>
          <p:nvSpPr>
            <p:cNvPr id="12" name="TextBox 11">
              <a:extLst>
                <a:ext uri="{FF2B5EF4-FFF2-40B4-BE49-F238E27FC236}">
                  <a16:creationId xmlns:a16="http://schemas.microsoft.com/office/drawing/2014/main" id="{AC8F15C1-5710-4F8E-B3CF-944B3732358C}"/>
                </a:ext>
              </a:extLst>
            </p:cNvPr>
            <p:cNvSpPr txBox="1"/>
            <p:nvPr/>
          </p:nvSpPr>
          <p:spPr>
            <a:xfrm>
              <a:off x="9722030" y="2756287"/>
              <a:ext cx="1305762"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TRAIN</a:t>
              </a:r>
            </a:p>
          </p:txBody>
        </p:sp>
        <p:sp>
          <p:nvSpPr>
            <p:cNvPr id="13" name="TextBox 12">
              <a:extLst>
                <a:ext uri="{FF2B5EF4-FFF2-40B4-BE49-F238E27FC236}">
                  <a16:creationId xmlns:a16="http://schemas.microsoft.com/office/drawing/2014/main" id="{E2DE09B6-396A-4894-8173-F4EA451991DC}"/>
                </a:ext>
              </a:extLst>
            </p:cNvPr>
            <p:cNvSpPr txBox="1"/>
            <p:nvPr/>
          </p:nvSpPr>
          <p:spPr>
            <a:xfrm>
              <a:off x="9880307" y="3903721"/>
              <a:ext cx="1102288" cy="461665"/>
            </a:xfrm>
            <a:prstGeom prst="rect">
              <a:avLst/>
            </a:prstGeom>
            <a:noFill/>
          </p:spPr>
          <p:txBody>
            <a:bodyPr wrap="square" rtlCol="0">
              <a:spAutoFit/>
            </a:bodyPr>
            <a:lstStyle/>
            <a:p>
              <a:r>
                <a:rPr lang="en-US" sz="2400" dirty="0">
                  <a:solidFill>
                    <a:schemeClr val="bg1"/>
                  </a:solidFill>
                  <a:latin typeface="Arial Rounded MT Bold" panose="020F0704030504030204" pitchFamily="34" charset="0"/>
                </a:rPr>
                <a:t>TEST</a:t>
              </a:r>
            </a:p>
          </p:txBody>
        </p:sp>
        <p:sp>
          <p:nvSpPr>
            <p:cNvPr id="14" name="TextBox 13">
              <a:extLst>
                <a:ext uri="{FF2B5EF4-FFF2-40B4-BE49-F238E27FC236}">
                  <a16:creationId xmlns:a16="http://schemas.microsoft.com/office/drawing/2014/main" id="{59CBF532-AD8B-4BF7-94CD-4FFE62811302}"/>
                </a:ext>
              </a:extLst>
            </p:cNvPr>
            <p:cNvSpPr txBox="1"/>
            <p:nvPr/>
          </p:nvSpPr>
          <p:spPr>
            <a:xfrm rot="5400000">
              <a:off x="9667999" y="4138770"/>
              <a:ext cx="2779294" cy="400110"/>
            </a:xfrm>
            <a:prstGeom prst="rect">
              <a:avLst/>
            </a:prstGeom>
            <a:noFill/>
          </p:spPr>
          <p:txBody>
            <a:bodyPr wrap="square" rtlCol="0">
              <a:spAutoFit/>
            </a:bodyPr>
            <a:lstStyle/>
            <a:p>
              <a:r>
                <a:rPr lang="en-US" sz="2000" b="1" dirty="0">
                  <a:solidFill>
                    <a:schemeClr val="accent6">
                      <a:lumMod val="75000"/>
                    </a:schemeClr>
                  </a:solidFill>
                  <a:latin typeface="Bookman Old Style" panose="02050604050505020204" pitchFamily="18" charset="0"/>
                </a:rPr>
                <a:t>HOSPITALIZED</a:t>
              </a:r>
            </a:p>
          </p:txBody>
        </p:sp>
        <p:sp>
          <p:nvSpPr>
            <p:cNvPr id="11" name="TextBox 10">
              <a:extLst>
                <a:ext uri="{FF2B5EF4-FFF2-40B4-BE49-F238E27FC236}">
                  <a16:creationId xmlns:a16="http://schemas.microsoft.com/office/drawing/2014/main" id="{AF2A0D38-744D-4B5B-B76C-401B873C696D}"/>
                </a:ext>
              </a:extLst>
            </p:cNvPr>
            <p:cNvSpPr txBox="1"/>
            <p:nvPr/>
          </p:nvSpPr>
          <p:spPr>
            <a:xfrm>
              <a:off x="8471737" y="3399180"/>
              <a:ext cx="2837433" cy="553998"/>
            </a:xfrm>
            <a:prstGeom prst="rect">
              <a:avLst/>
            </a:prstGeom>
            <a:noFill/>
          </p:spPr>
          <p:txBody>
            <a:bodyPr wrap="square" rtlCol="0">
              <a:spAutoFit/>
            </a:bodyPr>
            <a:lstStyle/>
            <a:p>
              <a:r>
                <a:rPr lang="en-US" sz="3000" dirty="0">
                  <a:solidFill>
                    <a:schemeClr val="bg1"/>
                  </a:solidFill>
                  <a:latin typeface="Arial Rounded MT Bold" panose="020F0704030504030204" pitchFamily="34" charset="0"/>
                </a:rPr>
                <a:t>Development</a:t>
              </a:r>
            </a:p>
          </p:txBody>
        </p:sp>
      </p:grpSp>
    </p:spTree>
    <p:extLst>
      <p:ext uri="{BB962C8B-B14F-4D97-AF65-F5344CB8AC3E}">
        <p14:creationId xmlns:p14="http://schemas.microsoft.com/office/powerpoint/2010/main" val="118636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3FE8F7C-D8D9-4E08-ABAA-C5E193CDA846}"/>
              </a:ext>
            </a:extLst>
          </p:cNvPr>
          <p:cNvSpPr>
            <a:spLocks noGrp="1"/>
          </p:cNvSpPr>
          <p:nvPr>
            <p:ph type="body" sz="quarter" idx="14"/>
          </p:nvPr>
        </p:nvSpPr>
        <p:spPr/>
        <p:txBody>
          <a:bodyPr/>
          <a:lstStyle/>
          <a:p>
            <a:endParaRPr lang="en-US" dirty="0"/>
          </a:p>
        </p:txBody>
      </p:sp>
      <p:sp>
        <p:nvSpPr>
          <p:cNvPr id="11" name="Text Placeholder 10">
            <a:extLst>
              <a:ext uri="{FF2B5EF4-FFF2-40B4-BE49-F238E27FC236}">
                <a16:creationId xmlns:a16="http://schemas.microsoft.com/office/drawing/2014/main" id="{8E3D4659-5ED8-4F9F-A39C-0FBC78F5FB0C}"/>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E37812BD-31E0-4570-AEEB-2C1D1B104D7F}"/>
              </a:ext>
            </a:extLst>
          </p:cNvPr>
          <p:cNvSpPr>
            <a:spLocks noGrp="1"/>
          </p:cNvSpPr>
          <p:nvPr>
            <p:ph type="title"/>
          </p:nvPr>
        </p:nvSpPr>
        <p:spPr/>
        <p:txBody>
          <a:bodyPr/>
          <a:lstStyle/>
          <a:p>
            <a:r>
              <a:rPr lang="en-US" sz="3200" dirty="0"/>
              <a:t>How’d We Do?</a:t>
            </a:r>
          </a:p>
        </p:txBody>
      </p:sp>
      <p:sp>
        <p:nvSpPr>
          <p:cNvPr id="12" name="Content Placeholder 11">
            <a:extLst>
              <a:ext uri="{FF2B5EF4-FFF2-40B4-BE49-F238E27FC236}">
                <a16:creationId xmlns:a16="http://schemas.microsoft.com/office/drawing/2014/main" id="{6B387B93-FB0C-4FEF-ADBD-064E110E6326}"/>
              </a:ext>
            </a:extLst>
          </p:cNvPr>
          <p:cNvSpPr>
            <a:spLocks noGrp="1"/>
          </p:cNvSpPr>
          <p:nvPr>
            <p:ph sz="quarter" idx="4294967295"/>
          </p:nvPr>
        </p:nvSpPr>
        <p:spPr>
          <a:xfrm>
            <a:off x="876980" y="1761996"/>
            <a:ext cx="8838049" cy="4152900"/>
          </a:xfrm>
        </p:spPr>
        <p:txBody>
          <a:bodyPr/>
          <a:lstStyle/>
          <a:p>
            <a:r>
              <a:rPr lang="en-US" sz="2000" dirty="0"/>
              <a:t>This is a </a:t>
            </a:r>
            <a:r>
              <a:rPr lang="en-US" sz="2000" b="1" dirty="0"/>
              <a:t>triage</a:t>
            </a:r>
            <a:r>
              <a:rPr lang="en-US" sz="2000" dirty="0"/>
              <a:t> task—goal is to help Care Managers </a:t>
            </a:r>
            <a:r>
              <a:rPr lang="en-US" sz="2000" i="1" dirty="0"/>
              <a:t>prioritize</a:t>
            </a:r>
            <a:r>
              <a:rPr lang="en-US" sz="2000" dirty="0"/>
              <a:t> their efforts.</a:t>
            </a:r>
          </a:p>
          <a:p>
            <a:r>
              <a:rPr lang="en-US" sz="2000" dirty="0"/>
              <a:t>So what we really want is a good </a:t>
            </a:r>
            <a:r>
              <a:rPr lang="en-US" sz="2000" i="1" dirty="0"/>
              <a:t>ranking</a:t>
            </a:r>
            <a:r>
              <a:rPr lang="en-US" sz="2000" dirty="0"/>
              <a:t> of most-needy to least-needy.</a:t>
            </a:r>
          </a:p>
          <a:p>
            <a:r>
              <a:rPr lang="en-US" sz="2000" dirty="0"/>
              <a:t>To evaluate a given predictor:</a:t>
            </a:r>
          </a:p>
          <a:p>
            <a:pPr marL="617220" lvl="1" indent="-342900">
              <a:buFont typeface="+mj-lt"/>
              <a:buAutoNum type="arabicPeriod"/>
            </a:pPr>
            <a:r>
              <a:rPr lang="en-US" sz="2000" dirty="0"/>
              <a:t>Sort the data from most-likely-to-be-hospitalized to least-likely.</a:t>
            </a:r>
          </a:p>
          <a:p>
            <a:pPr marL="617220" lvl="1" indent="-342900">
              <a:buFont typeface="+mj-lt"/>
              <a:buAutoNum type="arabicPeriod"/>
            </a:pPr>
            <a:r>
              <a:rPr lang="en-US" sz="2000" dirty="0"/>
              <a:t>Run down the line counting the cumulative number of people who were in fact hospitalized.</a:t>
            </a:r>
          </a:p>
          <a:p>
            <a:pPr marL="617220" lvl="1" indent="-342900">
              <a:buFont typeface="+mj-lt"/>
              <a:buAutoNum type="arabicPeriod"/>
            </a:pPr>
            <a:r>
              <a:rPr lang="en-US" sz="2000" dirty="0"/>
              <a:t>Plot the number of people examined by the number of hospitalizations detected.</a:t>
            </a:r>
          </a:p>
          <a:p>
            <a:pPr marL="0" indent="-182789">
              <a:buNone/>
            </a:pPr>
            <a:endParaRPr lang="en-US" sz="2800" dirty="0"/>
          </a:p>
          <a:p>
            <a:pPr marL="0" indent="-182789">
              <a:buNone/>
            </a:pPr>
            <a:r>
              <a:rPr lang="en-US" sz="2800" dirty="0"/>
              <a:t>The faster the Y values climb, the better the predictor.</a:t>
            </a:r>
          </a:p>
          <a:p>
            <a:endParaRPr lang="en-US" sz="2000" dirty="0"/>
          </a:p>
        </p:txBody>
      </p:sp>
      <p:sp>
        <p:nvSpPr>
          <p:cNvPr id="6" name="Slide Number Placeholder 5">
            <a:extLst>
              <a:ext uri="{FF2B5EF4-FFF2-40B4-BE49-F238E27FC236}">
                <a16:creationId xmlns:a16="http://schemas.microsoft.com/office/drawing/2014/main" id="{43F859F1-3EB0-4637-984D-6BC68A6A6E0B}"/>
              </a:ext>
            </a:extLst>
          </p:cNvPr>
          <p:cNvSpPr>
            <a:spLocks noGrp="1"/>
          </p:cNvSpPr>
          <p:nvPr>
            <p:ph type="sldNum" sz="quarter" idx="4"/>
          </p:nvPr>
        </p:nvSpPr>
        <p:spPr/>
        <p:txBody>
          <a:bodyPr/>
          <a:lstStyle/>
          <a:p>
            <a:fld id="{8C8B385D-DF67-E241-B0BF-76B80A8E743B}" type="slidenum">
              <a:rPr lang="en-US" smtClean="0"/>
              <a:pPr/>
              <a:t>11</a:t>
            </a:fld>
            <a:endParaRPr lang="en-US" dirty="0"/>
          </a:p>
        </p:txBody>
      </p:sp>
    </p:spTree>
    <p:extLst>
      <p:ext uri="{BB962C8B-B14F-4D97-AF65-F5344CB8AC3E}">
        <p14:creationId xmlns:p14="http://schemas.microsoft.com/office/powerpoint/2010/main" val="143823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553474-686B-4826-839E-7ABE5B4DA278}"/>
              </a:ext>
            </a:extLst>
          </p:cNvPr>
          <p:cNvPicPr/>
          <p:nvPr/>
        </p:nvPicPr>
        <p:blipFill>
          <a:blip r:embed="rId3">
            <a:extLst>
              <a:ext uri="{28A0092B-C50C-407E-A947-70E740481C1C}">
                <a14:useLocalDpi xmlns:a14="http://schemas.microsoft.com/office/drawing/2010/main" val="0"/>
              </a:ext>
            </a:extLst>
          </a:blip>
          <a:stretch>
            <a:fillRect/>
          </a:stretch>
        </p:blipFill>
        <p:spPr>
          <a:xfrm>
            <a:off x="596806" y="641350"/>
            <a:ext cx="7416484" cy="5907232"/>
          </a:xfrm>
          <a:prstGeom prst="rect">
            <a:avLst/>
          </a:prstGeom>
        </p:spPr>
      </p:pic>
      <p:pic>
        <p:nvPicPr>
          <p:cNvPr id="6" name="Picture 5" descr="A close up of a map&#10;&#10;Description generated with high confidence">
            <a:extLst>
              <a:ext uri="{FF2B5EF4-FFF2-40B4-BE49-F238E27FC236}">
                <a16:creationId xmlns:a16="http://schemas.microsoft.com/office/drawing/2014/main" id="{B2401837-8B3B-4EDE-A2AB-1EE6EA3D8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995" y="146297"/>
            <a:ext cx="9878627"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8482910" y="4784415"/>
            <a:ext cx="3277104" cy="1195972"/>
          </a:xfrm>
        </p:spPr>
        <p:txBody>
          <a:bodyPr vert="horz" lIns="91440" tIns="45720" rIns="91440" bIns="45720" rtlCol="0" anchor="b">
            <a:normAutofit/>
          </a:bodyPr>
          <a:lstStyle/>
          <a:p>
            <a:pPr>
              <a:lnSpc>
                <a:spcPct val="85000"/>
              </a:lnSpc>
            </a:pPr>
            <a:r>
              <a:rPr lang="en-US" dirty="0"/>
              <a:t>Full Validation Sample</a:t>
            </a:r>
          </a:p>
        </p:txBody>
      </p:sp>
    </p:spTree>
    <p:extLst>
      <p:ext uri="{BB962C8B-B14F-4D97-AF65-F5344CB8AC3E}">
        <p14:creationId xmlns:p14="http://schemas.microsoft.com/office/powerpoint/2010/main" val="404957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generated with very high confidence">
            <a:extLst>
              <a:ext uri="{FF2B5EF4-FFF2-40B4-BE49-F238E27FC236}">
                <a16:creationId xmlns:a16="http://schemas.microsoft.com/office/drawing/2014/main" id="{B072B508-E1B5-4DF3-B230-660A1C0E1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5" y="146297"/>
            <a:ext cx="10213868" cy="6565405"/>
          </a:xfrm>
          <a:prstGeom prst="rect">
            <a:avLst/>
          </a:prstGeom>
        </p:spPr>
      </p:pic>
      <p:sp>
        <p:nvSpPr>
          <p:cNvPr id="2" name="Title 1">
            <a:extLst>
              <a:ext uri="{FF2B5EF4-FFF2-40B4-BE49-F238E27FC236}">
                <a16:creationId xmlns:a16="http://schemas.microsoft.com/office/drawing/2014/main" id="{E547FD45-DDA2-4604-BFC2-C795DAB666F5}"/>
              </a:ext>
            </a:extLst>
          </p:cNvPr>
          <p:cNvSpPr>
            <a:spLocks noGrp="1"/>
          </p:cNvSpPr>
          <p:nvPr>
            <p:ph type="title"/>
          </p:nvPr>
        </p:nvSpPr>
        <p:spPr>
          <a:xfrm>
            <a:off x="9511862" y="4364001"/>
            <a:ext cx="2384786" cy="1195972"/>
          </a:xfrm>
        </p:spPr>
        <p:txBody>
          <a:bodyPr vert="horz" lIns="91440" tIns="45720" rIns="91440" bIns="45720" rtlCol="0" anchor="b">
            <a:normAutofit/>
          </a:bodyPr>
          <a:lstStyle/>
          <a:p>
            <a:pPr>
              <a:lnSpc>
                <a:spcPct val="85000"/>
              </a:lnSpc>
            </a:pPr>
            <a:r>
              <a:rPr lang="en-US" dirty="0"/>
              <a:t>First 300 People Only</a:t>
            </a:r>
          </a:p>
        </p:txBody>
      </p:sp>
    </p:spTree>
    <p:extLst>
      <p:ext uri="{BB962C8B-B14F-4D97-AF65-F5344CB8AC3E}">
        <p14:creationId xmlns:p14="http://schemas.microsoft.com/office/powerpoint/2010/main" val="372982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666FAEF-1F46-409C-AB17-050EA196AE4F}"/>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45DC592-CE06-480A-9109-2ACC007B5600}"/>
              </a:ext>
            </a:extLst>
          </p:cNvPr>
          <p:cNvSpPr>
            <a:spLocks noGrp="1"/>
          </p:cNvSpPr>
          <p:nvPr>
            <p:ph type="body" sz="quarter" idx="15"/>
          </p:nvPr>
        </p:nvSpPr>
        <p:spPr/>
        <p:txBody>
          <a:bodyPr/>
          <a:lstStyle/>
          <a:p>
            <a:endParaRPr lang="en-US"/>
          </a:p>
        </p:txBody>
      </p:sp>
      <p:sp>
        <p:nvSpPr>
          <p:cNvPr id="2" name="Title 1">
            <a:extLst>
              <a:ext uri="{FF2B5EF4-FFF2-40B4-BE49-F238E27FC236}">
                <a16:creationId xmlns:a16="http://schemas.microsoft.com/office/drawing/2014/main" id="{23AAB693-84A1-4CBC-BA56-5FF9A193AA5D}"/>
              </a:ext>
            </a:extLst>
          </p:cNvPr>
          <p:cNvSpPr>
            <a:spLocks noGrp="1"/>
          </p:cNvSpPr>
          <p:nvPr>
            <p:ph type="title"/>
          </p:nvPr>
        </p:nvSpPr>
        <p:spPr>
          <a:xfrm>
            <a:off x="888091" y="705679"/>
            <a:ext cx="3046235" cy="1004887"/>
          </a:xfrm>
        </p:spPr>
        <p:txBody>
          <a:bodyPr/>
          <a:lstStyle/>
          <a:p>
            <a:r>
              <a:rPr lang="en-US" sz="2800" dirty="0"/>
              <a:t>Conclusions…</a:t>
            </a:r>
          </a:p>
        </p:txBody>
      </p:sp>
      <p:sp>
        <p:nvSpPr>
          <p:cNvPr id="8" name="Content Placeholder 7">
            <a:extLst>
              <a:ext uri="{FF2B5EF4-FFF2-40B4-BE49-F238E27FC236}">
                <a16:creationId xmlns:a16="http://schemas.microsoft.com/office/drawing/2014/main" id="{01348890-9006-4308-9B95-2401AE998340}"/>
              </a:ext>
            </a:extLst>
          </p:cNvPr>
          <p:cNvSpPr>
            <a:spLocks noGrp="1"/>
          </p:cNvSpPr>
          <p:nvPr>
            <p:ph sz="quarter" idx="20"/>
          </p:nvPr>
        </p:nvSpPr>
        <p:spPr/>
        <p:txBody>
          <a:bodyPr/>
          <a:lstStyle/>
          <a:p>
            <a:r>
              <a:rPr lang="en-US" sz="2000" dirty="0"/>
              <a:t>Retrospective nature of the data means all claims were in. </a:t>
            </a:r>
          </a:p>
          <a:p>
            <a:pPr lvl="1"/>
            <a:r>
              <a:rPr lang="en-US" sz="2000" dirty="0"/>
              <a:t>Real world low-latency data will be spottier.</a:t>
            </a:r>
          </a:p>
          <a:p>
            <a:pPr lvl="1"/>
            <a:r>
              <a:rPr lang="en-US" sz="2000" dirty="0"/>
              <a:t>Predictions may not be as good.</a:t>
            </a:r>
          </a:p>
          <a:p>
            <a:r>
              <a:rPr lang="en-US" sz="2000" dirty="0"/>
              <a:t>Classifiers are generally Black Boxes.</a:t>
            </a:r>
          </a:p>
          <a:p>
            <a:r>
              <a:rPr lang="en-US" sz="2000" dirty="0"/>
              <a:t>Not </a:t>
            </a:r>
            <a:r>
              <a:rPr lang="en-US" sz="2000" i="1" dirty="0"/>
              <a:t>Research</a:t>
            </a:r>
            <a:r>
              <a:rPr lang="en-US" sz="2000" dirty="0"/>
              <a:t>, really.</a:t>
            </a:r>
          </a:p>
          <a:p>
            <a:pPr lvl="1"/>
            <a:r>
              <a:rPr lang="en-US" sz="2000" dirty="0"/>
              <a:t>Not unlocking mysteries of the underlying mechanisms here.</a:t>
            </a:r>
          </a:p>
        </p:txBody>
      </p:sp>
      <p:sp>
        <p:nvSpPr>
          <p:cNvPr id="11" name="Content Placeholder 10">
            <a:extLst>
              <a:ext uri="{FF2B5EF4-FFF2-40B4-BE49-F238E27FC236}">
                <a16:creationId xmlns:a16="http://schemas.microsoft.com/office/drawing/2014/main" id="{A4E0BDCA-8EB1-4909-A06C-FA5E977DCFFE}"/>
              </a:ext>
            </a:extLst>
          </p:cNvPr>
          <p:cNvSpPr>
            <a:spLocks noGrp="1"/>
          </p:cNvSpPr>
          <p:nvPr>
            <p:ph sz="quarter" idx="21"/>
          </p:nvPr>
        </p:nvSpPr>
        <p:spPr/>
        <p:txBody>
          <a:bodyPr/>
          <a:lstStyle/>
          <a:p>
            <a:r>
              <a:rPr lang="en-US" sz="2000" dirty="0"/>
              <a:t>Created a predictor just as good (for our purposes) as an expensive third party tool, using fewer months of input data.</a:t>
            </a:r>
          </a:p>
          <a:p>
            <a:pPr lvl="1"/>
            <a:r>
              <a:rPr lang="en-US" sz="2000" dirty="0"/>
              <a:t>Very little expertise, medical or otherwise.</a:t>
            </a:r>
          </a:p>
          <a:p>
            <a:pPr lvl="1"/>
            <a:r>
              <a:rPr lang="en-US" sz="2000" dirty="0"/>
              <a:t>$0 spent on software/hardware.</a:t>
            </a:r>
          </a:p>
          <a:p>
            <a:r>
              <a:rPr lang="en-US" sz="2000" dirty="0"/>
              <a:t>Python + </a:t>
            </a:r>
            <a:r>
              <a:rPr lang="en-US" sz="2000" dirty="0" err="1"/>
              <a:t>scikit</a:t>
            </a:r>
            <a:r>
              <a:rPr lang="en-US" sz="2000" dirty="0"/>
              <a:t>-learn very usable.</a:t>
            </a:r>
          </a:p>
          <a:p>
            <a:r>
              <a:rPr lang="en-US" sz="2000" dirty="0"/>
              <a:t>Ditto VDW Data.</a:t>
            </a:r>
          </a:p>
          <a:p>
            <a:r>
              <a:rPr lang="en-US" sz="2000" dirty="0"/>
              <a:t>No reason to operate with one hand (insurance/clinical data) tied behind our back.</a:t>
            </a:r>
          </a:p>
          <a:p>
            <a:endParaRPr lang="en-US" dirty="0"/>
          </a:p>
        </p:txBody>
      </p:sp>
      <p:sp>
        <p:nvSpPr>
          <p:cNvPr id="9" name="Title 1">
            <a:extLst>
              <a:ext uri="{FF2B5EF4-FFF2-40B4-BE49-F238E27FC236}">
                <a16:creationId xmlns:a16="http://schemas.microsoft.com/office/drawing/2014/main" id="{51B5B96B-D12F-4C60-B09D-4B7110F4B9D9}"/>
              </a:ext>
            </a:extLst>
          </p:cNvPr>
          <p:cNvSpPr txBox="1">
            <a:spLocks/>
          </p:cNvSpPr>
          <p:nvPr/>
        </p:nvSpPr>
        <p:spPr>
          <a:xfrm>
            <a:off x="6514251" y="705678"/>
            <a:ext cx="6966233" cy="1004887"/>
          </a:xfrm>
          <a:prstGeom prst="rect">
            <a:avLst/>
          </a:prstGeom>
        </p:spPr>
        <p:txBody>
          <a:bodyPr vert="horz" lIns="91440" tIns="45720" rIns="91440" bIns="45720" rtlCol="0" anchor="ctr" anchorCtr="0">
            <a:noAutofit/>
          </a:bodyPr>
          <a:lstStyle>
            <a:lvl1pPr algn="l" defTabSz="914217" rtl="0" eaLnBrk="1" latinLnBrk="0" hangingPunct="1">
              <a:lnSpc>
                <a:spcPct val="100000"/>
              </a:lnSpc>
              <a:spcBef>
                <a:spcPct val="0"/>
              </a:spcBef>
              <a:buNone/>
              <a:defRPr sz="2599" b="0" kern="1200" baseline="0">
                <a:solidFill>
                  <a:schemeClr val="tx2"/>
                </a:solidFill>
                <a:latin typeface="+mj-lt"/>
                <a:ea typeface="+mj-ea"/>
                <a:cs typeface="+mj-cs"/>
              </a:defRPr>
            </a:lvl1pPr>
          </a:lstStyle>
          <a:p>
            <a:r>
              <a:rPr lang="en-US" sz="2800" dirty="0"/>
              <a:t>…and Caveats</a:t>
            </a:r>
          </a:p>
        </p:txBody>
      </p:sp>
    </p:spTree>
    <p:extLst>
      <p:ext uri="{BB962C8B-B14F-4D97-AF65-F5344CB8AC3E}">
        <p14:creationId xmlns:p14="http://schemas.microsoft.com/office/powerpoint/2010/main" val="98153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744E30-D06D-4A8C-8C1D-44F154E9BF0E}"/>
              </a:ext>
            </a:extLst>
          </p:cNvPr>
          <p:cNvSpPr>
            <a:spLocks noGrp="1"/>
          </p:cNvSpPr>
          <p:nvPr>
            <p:ph type="title"/>
          </p:nvPr>
        </p:nvSpPr>
        <p:spPr>
          <a:xfrm>
            <a:off x="838091" y="1306360"/>
            <a:ext cx="10515818" cy="1690776"/>
          </a:xfrm>
        </p:spPr>
        <p:txBody>
          <a:bodyPr/>
          <a:lstStyle/>
          <a:p>
            <a:r>
              <a:rPr lang="en-US" sz="8000" dirty="0"/>
              <a:t>Thank You!</a:t>
            </a:r>
          </a:p>
        </p:txBody>
      </p:sp>
      <p:sp>
        <p:nvSpPr>
          <p:cNvPr id="6" name="Text Placeholder 5">
            <a:extLst>
              <a:ext uri="{FF2B5EF4-FFF2-40B4-BE49-F238E27FC236}">
                <a16:creationId xmlns:a16="http://schemas.microsoft.com/office/drawing/2014/main" id="{7FF91EDB-7BD0-453F-80BD-82DF4B04EFF6}"/>
              </a:ext>
            </a:extLst>
          </p:cNvPr>
          <p:cNvSpPr>
            <a:spLocks noGrp="1"/>
          </p:cNvSpPr>
          <p:nvPr>
            <p:ph type="body" sz="quarter" idx="10"/>
          </p:nvPr>
        </p:nvSpPr>
        <p:spPr>
          <a:xfrm>
            <a:off x="838091" y="4684144"/>
            <a:ext cx="10515818" cy="1155940"/>
          </a:xfrm>
        </p:spPr>
        <p:txBody>
          <a:bodyPr/>
          <a:lstStyle/>
          <a:p>
            <a:r>
              <a:rPr lang="en-US" sz="4000" dirty="0"/>
              <a:t>https://github.com/rpardee/hcsrn_2019</a:t>
            </a:r>
          </a:p>
          <a:p>
            <a:endParaRPr lang="en-US" sz="2000" dirty="0"/>
          </a:p>
          <a:p>
            <a:r>
              <a:rPr lang="en-US" sz="2000" dirty="0"/>
              <a:t>roy.e.pardee@kp.org</a:t>
            </a:r>
          </a:p>
          <a:p>
            <a:r>
              <a:rPr lang="en-US" sz="2000" dirty="0"/>
              <a:t>david.j.cronkite@kp.org</a:t>
            </a:r>
          </a:p>
        </p:txBody>
      </p:sp>
      <p:sp>
        <p:nvSpPr>
          <p:cNvPr id="4" name="Slide Number Placeholder 3">
            <a:extLst>
              <a:ext uri="{FF2B5EF4-FFF2-40B4-BE49-F238E27FC236}">
                <a16:creationId xmlns:a16="http://schemas.microsoft.com/office/drawing/2014/main" id="{117AD612-B4E1-4199-AFDB-1A1E7566813D}"/>
              </a:ext>
            </a:extLst>
          </p:cNvPr>
          <p:cNvSpPr>
            <a:spLocks noGrp="1"/>
          </p:cNvSpPr>
          <p:nvPr>
            <p:ph type="sldNum" sz="quarter" idx="11"/>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01735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C212-A423-49D2-99A2-0CFFB9139CF3}"/>
              </a:ext>
            </a:extLst>
          </p:cNvPr>
          <p:cNvSpPr>
            <a:spLocks noGrp="1"/>
          </p:cNvSpPr>
          <p:nvPr>
            <p:ph type="title"/>
          </p:nvPr>
        </p:nvSpPr>
        <p:spPr/>
        <p:txBody>
          <a:bodyPr/>
          <a:lstStyle/>
          <a:p>
            <a:r>
              <a:rPr lang="en-US" sz="3600" dirty="0"/>
              <a:t>Future Directions</a:t>
            </a:r>
          </a:p>
        </p:txBody>
      </p:sp>
      <p:sp>
        <p:nvSpPr>
          <p:cNvPr id="3" name="Content Placeholder 2">
            <a:extLst>
              <a:ext uri="{FF2B5EF4-FFF2-40B4-BE49-F238E27FC236}">
                <a16:creationId xmlns:a16="http://schemas.microsoft.com/office/drawing/2014/main" id="{3E2DE287-CB92-4B45-90F1-E8D2F1F543B5}"/>
              </a:ext>
            </a:extLst>
          </p:cNvPr>
          <p:cNvSpPr>
            <a:spLocks noGrp="1"/>
          </p:cNvSpPr>
          <p:nvPr>
            <p:ph idx="1"/>
          </p:nvPr>
        </p:nvSpPr>
        <p:spPr/>
        <p:txBody>
          <a:bodyPr>
            <a:normAutofit/>
          </a:bodyPr>
          <a:lstStyle/>
          <a:p>
            <a:r>
              <a:rPr lang="en-US" sz="2400" dirty="0"/>
              <a:t>Switch </a:t>
            </a:r>
          </a:p>
          <a:p>
            <a:pPr lvl="1"/>
            <a:r>
              <a:rPr lang="en-US" sz="2400" dirty="0"/>
              <a:t>from using binary feature flags to counts of feature occurrences.</a:t>
            </a:r>
          </a:p>
          <a:p>
            <a:pPr lvl="1"/>
            <a:r>
              <a:rPr lang="en-US" sz="2400" dirty="0"/>
              <a:t>to ingredient-level </a:t>
            </a:r>
            <a:r>
              <a:rPr lang="en-US" sz="2400" dirty="0" err="1"/>
              <a:t>RxCUIs</a:t>
            </a:r>
            <a:r>
              <a:rPr lang="en-US" sz="2400" dirty="0"/>
              <a:t> (or supplement with?)</a:t>
            </a:r>
          </a:p>
          <a:p>
            <a:pPr lvl="1"/>
            <a:r>
              <a:rPr lang="en-US" sz="2400" dirty="0"/>
              <a:t>to lower-latency sources for dx/</a:t>
            </a:r>
            <a:r>
              <a:rPr lang="en-US" sz="2400" dirty="0" err="1"/>
              <a:t>px</a:t>
            </a:r>
            <a:r>
              <a:rPr lang="en-US" sz="2400" dirty="0"/>
              <a:t> (other sources are already daily).</a:t>
            </a:r>
          </a:p>
          <a:p>
            <a:r>
              <a:rPr lang="en-US" sz="2400" dirty="0"/>
              <a:t>Try additional classifiers.</a:t>
            </a:r>
          </a:p>
          <a:p>
            <a:r>
              <a:rPr lang="en-US" sz="2400" dirty="0"/>
              <a:t>Tweak Parameters.</a:t>
            </a:r>
          </a:p>
          <a:p>
            <a:r>
              <a:rPr lang="en-US" sz="2400" dirty="0"/>
              <a:t>Expand population, either to additional diseases, or to the general population.</a:t>
            </a:r>
          </a:p>
          <a:p>
            <a:r>
              <a:rPr lang="en-US" sz="2400" dirty="0"/>
              <a:t>Create additional predictors for Care Managers’ ratings of success/impact.</a:t>
            </a:r>
          </a:p>
        </p:txBody>
      </p:sp>
    </p:spTree>
    <p:extLst>
      <p:ext uri="{BB962C8B-B14F-4D97-AF65-F5344CB8AC3E}">
        <p14:creationId xmlns:p14="http://schemas.microsoft.com/office/powerpoint/2010/main" val="344195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5020DB-3E5A-4A31-AA60-C1E8E3D75E6A}"/>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F6270E81-38E2-4EBD-B19B-43AEF2A5C1AB}"/>
              </a:ext>
            </a:extLst>
          </p:cNvPr>
          <p:cNvSpPr>
            <a:spLocks noGrp="1"/>
          </p:cNvSpPr>
          <p:nvPr>
            <p:ph type="body" sz="quarter" idx="15"/>
          </p:nvPr>
        </p:nvSpPr>
        <p:spPr/>
        <p:txBody>
          <a:bodyPr/>
          <a:lstStyle/>
          <a:p>
            <a:endParaRPr lang="en-US"/>
          </a:p>
        </p:txBody>
      </p:sp>
      <p:sp>
        <p:nvSpPr>
          <p:cNvPr id="4" name="Title 3">
            <a:extLst>
              <a:ext uri="{FF2B5EF4-FFF2-40B4-BE49-F238E27FC236}">
                <a16:creationId xmlns:a16="http://schemas.microsoft.com/office/drawing/2014/main" id="{DE8251F7-5B66-49C1-9062-08BE9D301856}"/>
              </a:ext>
            </a:extLst>
          </p:cNvPr>
          <p:cNvSpPr>
            <a:spLocks noGrp="1"/>
          </p:cNvSpPr>
          <p:nvPr>
            <p:ph type="title"/>
          </p:nvPr>
        </p:nvSpPr>
        <p:spPr/>
        <p:txBody>
          <a:bodyPr/>
          <a:lstStyle/>
          <a:p>
            <a:r>
              <a:rPr lang="en-US" dirty="0"/>
              <a:t>We Mashed The Data All Together In A Single Table</a:t>
            </a:r>
          </a:p>
        </p:txBody>
      </p:sp>
      <p:sp>
        <p:nvSpPr>
          <p:cNvPr id="6" name="Slide Number Placeholder 5">
            <a:extLst>
              <a:ext uri="{FF2B5EF4-FFF2-40B4-BE49-F238E27FC236}">
                <a16:creationId xmlns:a16="http://schemas.microsoft.com/office/drawing/2014/main" id="{353C6F5A-FDF1-4198-8F8B-1B44CA0D8FE0}"/>
              </a:ext>
            </a:extLst>
          </p:cNvPr>
          <p:cNvSpPr>
            <a:spLocks noGrp="1"/>
          </p:cNvSpPr>
          <p:nvPr>
            <p:ph type="sldNum" sz="quarter" idx="4"/>
          </p:nvPr>
        </p:nvSpPr>
        <p:spPr/>
        <p:txBody>
          <a:bodyPr/>
          <a:lstStyle/>
          <a:p>
            <a:fld id="{8C8B385D-DF67-E241-B0BF-76B80A8E743B}" type="slidenum">
              <a:rPr lang="en-US" smtClean="0"/>
              <a:pPr/>
              <a:t>17</a:t>
            </a:fld>
            <a:endParaRPr lang="en-US" dirty="0"/>
          </a:p>
        </p:txBody>
      </p:sp>
      <p:graphicFrame>
        <p:nvGraphicFramePr>
          <p:cNvPr id="7" name="Content Placeholder 6">
            <a:extLst>
              <a:ext uri="{FF2B5EF4-FFF2-40B4-BE49-F238E27FC236}">
                <a16:creationId xmlns:a16="http://schemas.microsoft.com/office/drawing/2014/main" id="{486023DA-1AC3-46C0-8F85-2DB5009F92AB}"/>
              </a:ext>
            </a:extLst>
          </p:cNvPr>
          <p:cNvGraphicFramePr>
            <a:graphicFrameLocks noGrp="1"/>
          </p:cNvGraphicFramePr>
          <p:nvPr>
            <p:ph sz="quarter" idx="4294967295"/>
            <p:extLst>
              <p:ext uri="{D42A27DB-BD31-4B8C-83A1-F6EECF244321}">
                <p14:modId xmlns:p14="http://schemas.microsoft.com/office/powerpoint/2010/main" val="2133363987"/>
              </p:ext>
            </p:extLst>
          </p:nvPr>
        </p:nvGraphicFramePr>
        <p:xfrm>
          <a:off x="876299" y="1762125"/>
          <a:ext cx="10022609" cy="3650364"/>
        </p:xfrm>
        <a:graphic>
          <a:graphicData uri="http://schemas.openxmlformats.org/drawingml/2006/table">
            <a:tbl>
              <a:tblPr firstRow="1" firstCol="1" bandRow="1">
                <a:tableStyleId>{5202B0CA-FC54-4496-8BCA-5EF66A818D29}</a:tableStyleId>
              </a:tblPr>
              <a:tblGrid>
                <a:gridCol w="1148960">
                  <a:extLst>
                    <a:ext uri="{9D8B030D-6E8A-4147-A177-3AD203B41FA5}">
                      <a16:colId xmlns:a16="http://schemas.microsoft.com/office/drawing/2014/main" val="2134967052"/>
                    </a:ext>
                  </a:extLst>
                </a:gridCol>
                <a:gridCol w="1271017">
                  <a:extLst>
                    <a:ext uri="{9D8B030D-6E8A-4147-A177-3AD203B41FA5}">
                      <a16:colId xmlns:a16="http://schemas.microsoft.com/office/drawing/2014/main" val="3020824888"/>
                    </a:ext>
                  </a:extLst>
                </a:gridCol>
                <a:gridCol w="1526318">
                  <a:extLst>
                    <a:ext uri="{9D8B030D-6E8A-4147-A177-3AD203B41FA5}">
                      <a16:colId xmlns:a16="http://schemas.microsoft.com/office/drawing/2014/main" val="2538902778"/>
                    </a:ext>
                  </a:extLst>
                </a:gridCol>
                <a:gridCol w="1385504">
                  <a:extLst>
                    <a:ext uri="{9D8B030D-6E8A-4147-A177-3AD203B41FA5}">
                      <a16:colId xmlns:a16="http://schemas.microsoft.com/office/drawing/2014/main" val="2544409034"/>
                    </a:ext>
                  </a:extLst>
                </a:gridCol>
                <a:gridCol w="1090001">
                  <a:extLst>
                    <a:ext uri="{9D8B030D-6E8A-4147-A177-3AD203B41FA5}">
                      <a16:colId xmlns:a16="http://schemas.microsoft.com/office/drawing/2014/main" val="594394526"/>
                    </a:ext>
                  </a:extLst>
                </a:gridCol>
                <a:gridCol w="3600809">
                  <a:extLst>
                    <a:ext uri="{9D8B030D-6E8A-4147-A177-3AD203B41FA5}">
                      <a16:colId xmlns:a16="http://schemas.microsoft.com/office/drawing/2014/main" val="319876055"/>
                    </a:ext>
                  </a:extLst>
                </a:gridCol>
              </a:tblGrid>
              <a:tr h="170352">
                <a:tc>
                  <a:txBody>
                    <a:bodyPr/>
                    <a:lstStyle/>
                    <a:p>
                      <a:pPr marL="0" marR="0">
                        <a:lnSpc>
                          <a:spcPct val="107000"/>
                        </a:lnSpc>
                        <a:spcBef>
                          <a:spcPts val="0"/>
                        </a:spcBef>
                        <a:spcAft>
                          <a:spcPts val="0"/>
                        </a:spcAft>
                      </a:pPr>
                      <a:r>
                        <a:rPr lang="en-US" sz="2000">
                          <a:effectLst/>
                        </a:rPr>
                        <a:t>Person</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Date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Type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dirty="0">
                          <a:effectLst/>
                        </a:rPr>
                        <a:t>Code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Result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Comments</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82871700"/>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::DOB::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agegender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60to64_F</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Woman between ages of 60 &amp; 64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951577775"/>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PT:NL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Prothrombin time: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700341389"/>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lab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INR:NL</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1.2</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International ratio: normal range</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2887590341"/>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5/3/2016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bp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high</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130/76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nSpc>
                          <a:spcPct val="107000"/>
                        </a:lnSpc>
                        <a:spcBef>
                          <a:spcPts val="0"/>
                        </a:spcBef>
                        <a:spcAft>
                          <a:spcPts val="0"/>
                        </a:spcAft>
                      </a:pPr>
                      <a:r>
                        <a:rPr lang="en-US" sz="2000">
                          <a:effectLst/>
                        </a:rPr>
                        <a:t>Blood pressure: high category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4203431597"/>
                  </a:ext>
                </a:extLst>
              </a:tr>
              <a:tr h="170352">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a:effectLst/>
                        </a:rPr>
                        <a:t>Rx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310429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dirty="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a:effectLst/>
                        </a:rPr>
                        <a:t>Furosemide 20mg tab</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208940887"/>
                  </a:ext>
                </a:extLst>
              </a:tr>
              <a:tr h="326701">
                <a:tc>
                  <a:txBody>
                    <a:bodyPr/>
                    <a:lstStyle/>
                    <a:p>
                      <a:pPr marL="0" marR="0">
                        <a:lnSpc>
                          <a:spcPct val="107000"/>
                        </a:lnSpc>
                        <a:spcBef>
                          <a:spcPts val="0"/>
                        </a:spcBef>
                        <a:spcAft>
                          <a:spcPts val="0"/>
                        </a:spcAft>
                      </a:pPr>
                      <a:r>
                        <a:rPr lang="en-US" sz="2000">
                          <a:effectLst/>
                        </a:rPr>
                        <a:t>Patty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6/8/2016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dirty="0" err="1">
                          <a:effectLst/>
                        </a:rPr>
                        <a:t>Dx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pPr marL="0" marR="0" algn="r">
                        <a:lnSpc>
                          <a:spcPct val="107000"/>
                        </a:lnSpc>
                        <a:spcBef>
                          <a:spcPts val="0"/>
                        </a:spcBef>
                        <a:spcAft>
                          <a:spcPts val="0"/>
                        </a:spcAft>
                      </a:pPr>
                      <a:r>
                        <a:rPr lang="en-US" sz="2000">
                          <a:effectLst/>
                        </a:rPr>
                        <a:t>Z85.820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tc>
                  <a:txBody>
                    <a:bodyPr/>
                    <a:lstStyle/>
                    <a:p>
                      <a:endParaRPr lang="en-US" sz="3200">
                        <a:effectLst/>
                        <a:latin typeface="Calibri" panose="020F0502020204030204" pitchFamily="34" charset="0"/>
                      </a:endParaRPr>
                    </a:p>
                  </a:txBody>
                  <a:tcPr marL="41094" marR="41094" marT="0" marB="0"/>
                </a:tc>
                <a:tc>
                  <a:txBody>
                    <a:bodyPr/>
                    <a:lstStyle/>
                    <a:p>
                      <a:pPr marL="0" marR="0">
                        <a:lnSpc>
                          <a:spcPct val="107000"/>
                        </a:lnSpc>
                        <a:spcBef>
                          <a:spcPts val="0"/>
                        </a:spcBef>
                        <a:spcAft>
                          <a:spcPts val="0"/>
                        </a:spcAft>
                      </a:pPr>
                      <a:r>
                        <a:rPr lang="en-US" sz="2000" dirty="0">
                          <a:effectLst/>
                        </a:rPr>
                        <a:t>Personal history of malignant melanoma of skin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41094" marR="41094" marT="0" marB="0"/>
                </a:tc>
                <a:extLst>
                  <a:ext uri="{0D108BD9-81ED-4DB2-BD59-A6C34878D82A}">
                    <a16:rowId xmlns:a16="http://schemas.microsoft.com/office/drawing/2014/main" val="3799789667"/>
                  </a:ext>
                </a:extLst>
              </a:tr>
            </a:tbl>
          </a:graphicData>
        </a:graphic>
      </p:graphicFrame>
    </p:spTree>
    <p:extLst>
      <p:ext uri="{BB962C8B-B14F-4D97-AF65-F5344CB8AC3E}">
        <p14:creationId xmlns:p14="http://schemas.microsoft.com/office/powerpoint/2010/main" val="1168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generated with high confidence">
            <a:extLst>
              <a:ext uri="{FF2B5EF4-FFF2-40B4-BE49-F238E27FC236}">
                <a16:creationId xmlns:a16="http://schemas.microsoft.com/office/drawing/2014/main" id="{CF79ED03-1C52-4D04-B61B-F3851525E67E}"/>
              </a:ext>
            </a:extLst>
          </p:cNvPr>
          <p:cNvPicPr>
            <a:picLocks noGrp="1" noChangeAspect="1"/>
          </p:cNvPicPr>
          <p:nvPr>
            <p:ph idx="1"/>
          </p:nvPr>
        </p:nvPicPr>
        <p:blipFill rotWithShape="1">
          <a:blip r:embed="rId3"/>
          <a:srcRect t="1975" b="7412"/>
          <a:stretch/>
        </p:blipFill>
        <p:spPr>
          <a:xfrm>
            <a:off x="322901" y="273800"/>
            <a:ext cx="11579501" cy="6505372"/>
          </a:xfrm>
          <a:prstGeom prst="rect">
            <a:avLst/>
          </a:prstGeom>
        </p:spPr>
      </p:pic>
    </p:spTree>
    <p:extLst>
      <p:ext uri="{BB962C8B-B14F-4D97-AF65-F5344CB8AC3E}">
        <p14:creationId xmlns:p14="http://schemas.microsoft.com/office/powerpoint/2010/main" val="283139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489EE3-EA8C-466F-9A2E-C6A21073D75C}"/>
              </a:ext>
            </a:extLst>
          </p:cNvPr>
          <p:cNvSpPr>
            <a:spLocks noGrp="1"/>
          </p:cNvSpPr>
          <p:nvPr>
            <p:ph type="title"/>
          </p:nvPr>
        </p:nvSpPr>
        <p:spPr>
          <a:xfrm>
            <a:off x="643831" y="640080"/>
            <a:ext cx="3690425" cy="1325562"/>
          </a:xfrm>
        </p:spPr>
        <p:txBody>
          <a:bodyPr>
            <a:normAutofit/>
          </a:bodyPr>
          <a:lstStyle/>
          <a:p>
            <a:r>
              <a:rPr lang="en-US" sz="3200"/>
              <a:t>Bonus: What is a Random Forest?</a:t>
            </a:r>
          </a:p>
        </p:txBody>
      </p:sp>
      <p:sp>
        <p:nvSpPr>
          <p:cNvPr id="5" name="Content Placeholder 4">
            <a:extLst>
              <a:ext uri="{FF2B5EF4-FFF2-40B4-BE49-F238E27FC236}">
                <a16:creationId xmlns:a16="http://schemas.microsoft.com/office/drawing/2014/main" id="{F272AF23-ECCD-40F4-B32B-C282ED3E4534}"/>
              </a:ext>
            </a:extLst>
          </p:cNvPr>
          <p:cNvSpPr>
            <a:spLocks noGrp="1"/>
          </p:cNvSpPr>
          <p:nvPr>
            <p:ph idx="1"/>
          </p:nvPr>
        </p:nvSpPr>
        <p:spPr>
          <a:xfrm>
            <a:off x="643831" y="1936954"/>
            <a:ext cx="3690425" cy="4200997"/>
          </a:xfrm>
        </p:spPr>
        <p:txBody>
          <a:bodyPr>
            <a:normAutofit lnSpcReduction="10000"/>
          </a:bodyPr>
          <a:lstStyle/>
          <a:p>
            <a:r>
              <a:rPr lang="en-US" sz="1600" dirty="0"/>
              <a:t>A Classification Tree is a simple method for making a decision.</a:t>
            </a:r>
          </a:p>
          <a:p>
            <a:r>
              <a:rPr lang="en-US" sz="1600" dirty="0"/>
              <a:t>A Random Forest:</a:t>
            </a:r>
          </a:p>
          <a:p>
            <a:pPr lvl="1"/>
            <a:r>
              <a:rPr lang="en-US" sz="1400" dirty="0"/>
              <a:t>Creates B different bootstrapped samples from the input training data.</a:t>
            </a:r>
          </a:p>
          <a:p>
            <a:pPr lvl="1"/>
            <a:r>
              <a:rPr lang="en-US" sz="1400" dirty="0"/>
              <a:t>Creates a classification tree for each one.*</a:t>
            </a:r>
          </a:p>
          <a:p>
            <a:pPr lvl="1"/>
            <a:r>
              <a:rPr lang="en-US" sz="1400" dirty="0"/>
              <a:t>When predicting new data, it gets run through </a:t>
            </a:r>
            <a:r>
              <a:rPr lang="en-US" sz="1400" i="1" dirty="0"/>
              <a:t>every one of the B bootstrap-generated trees</a:t>
            </a:r>
            <a:r>
              <a:rPr lang="en-US" sz="1400" dirty="0"/>
              <a:t>.</a:t>
            </a:r>
          </a:p>
          <a:p>
            <a:pPr lvl="1"/>
            <a:r>
              <a:rPr lang="en-US" sz="1400" dirty="0"/>
              <a:t>The prediction becomes the classification reported by the majority of trees in the forest.</a:t>
            </a:r>
          </a:p>
          <a:p>
            <a:pPr marL="169863" indent="-169863">
              <a:buNone/>
            </a:pPr>
            <a:r>
              <a:rPr lang="en-US" sz="1400" dirty="0"/>
              <a:t>* The twist is that at each level of the tree, when choosing a feature to split on, only a random subset of features are considered.</a:t>
            </a:r>
          </a:p>
        </p:txBody>
      </p:sp>
      <p:pic>
        <p:nvPicPr>
          <p:cNvPr id="1026" name="Picture 2" descr="graph">
            <a:extLst>
              <a:ext uri="{FF2B5EF4-FFF2-40B4-BE49-F238E27FC236}">
                <a16:creationId xmlns:a16="http://schemas.microsoft.com/office/drawing/2014/main" id="{7540EB57-59CD-4BB3-87C4-E9CA9E2C4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296" y="730309"/>
            <a:ext cx="6155736" cy="5407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170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D97BFE3-4063-41B5-9DAF-E4B753911ECE}"/>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C5992D4D-5CC1-4780-A101-233F7F01E29F}"/>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CC827348-02FF-4AE8-86DB-C53DC66E4E5C}"/>
              </a:ext>
            </a:extLst>
          </p:cNvPr>
          <p:cNvSpPr>
            <a:spLocks noGrp="1"/>
          </p:cNvSpPr>
          <p:nvPr>
            <p:ph type="title"/>
          </p:nvPr>
        </p:nvSpPr>
        <p:spPr/>
        <p:txBody>
          <a:bodyPr/>
          <a:lstStyle/>
          <a:p>
            <a:r>
              <a:rPr lang="en-US" sz="4400"/>
              <a:t>“Data is the new oil”</a:t>
            </a:r>
            <a:endParaRPr lang="en-US" sz="4400" dirty="0"/>
          </a:p>
        </p:txBody>
      </p:sp>
      <p:sp>
        <p:nvSpPr>
          <p:cNvPr id="11" name="Content Placeholder 10">
            <a:extLst>
              <a:ext uri="{FF2B5EF4-FFF2-40B4-BE49-F238E27FC236}">
                <a16:creationId xmlns:a16="http://schemas.microsoft.com/office/drawing/2014/main" id="{174B9344-6F60-4EAC-9405-A1410AC4C75A}"/>
              </a:ext>
            </a:extLst>
          </p:cNvPr>
          <p:cNvSpPr>
            <a:spLocks noGrp="1"/>
          </p:cNvSpPr>
          <p:nvPr>
            <p:ph sz="quarter" idx="4294967295"/>
          </p:nvPr>
        </p:nvSpPr>
        <p:spPr>
          <a:xfrm>
            <a:off x="876980" y="1761996"/>
            <a:ext cx="8838049" cy="4152900"/>
          </a:xfrm>
        </p:spPr>
        <p:txBody>
          <a:bodyPr/>
          <a:lstStyle/>
          <a:p>
            <a:r>
              <a:rPr lang="en-US" sz="2000" dirty="0"/>
              <a:t>Hype is inescapable.</a:t>
            </a:r>
          </a:p>
          <a:p>
            <a:r>
              <a:rPr lang="en-US" sz="2000" dirty="0"/>
              <a:t>No shortage of vendors willing to help you spend money turning your data into “insights”.</a:t>
            </a:r>
          </a:p>
          <a:p>
            <a:r>
              <a:rPr lang="en-US" sz="2000" dirty="0"/>
              <a:t>But the market seems to be bifurcated:</a:t>
            </a:r>
          </a:p>
          <a:p>
            <a:pPr lvl="1"/>
            <a:r>
              <a:rPr lang="en-US" sz="2000" b="1" dirty="0"/>
              <a:t>Insurers</a:t>
            </a:r>
            <a:r>
              <a:rPr lang="en-US" sz="2000" dirty="0"/>
              <a:t> have claims, which should be comprehensive but imprecise with respect to patient health status.</a:t>
            </a:r>
          </a:p>
          <a:p>
            <a:pPr lvl="1"/>
            <a:r>
              <a:rPr lang="en-US" sz="2000" b="1" dirty="0"/>
              <a:t>Providers</a:t>
            </a:r>
            <a:r>
              <a:rPr lang="en-US" sz="2000" dirty="0"/>
              <a:t> have clinical observations, which are detailed but often not comprehensive.</a:t>
            </a:r>
          </a:p>
          <a:p>
            <a:r>
              <a:rPr lang="en-US" sz="2000" dirty="0"/>
              <a:t>As hybrid orgs, HMOs usually have a combination of these types of data.</a:t>
            </a:r>
          </a:p>
          <a:p>
            <a:pPr lvl="1"/>
            <a:r>
              <a:rPr lang="en-US" sz="2000" dirty="0"/>
              <a:t>So we can use </a:t>
            </a:r>
            <a:r>
              <a:rPr lang="en-US" sz="2000" i="1" dirty="0"/>
              <a:t>either.</a:t>
            </a:r>
          </a:p>
          <a:p>
            <a:pPr lvl="1"/>
            <a:r>
              <a:rPr lang="en-US" sz="2000" dirty="0"/>
              <a:t>We should use </a:t>
            </a:r>
            <a:r>
              <a:rPr lang="en-US" sz="2000" b="1" dirty="0"/>
              <a:t>both.</a:t>
            </a:r>
          </a:p>
          <a:p>
            <a:pPr lvl="1"/>
            <a:r>
              <a:rPr lang="en-US" sz="2000" dirty="0"/>
              <a:t>DIY approach allows this.</a:t>
            </a:r>
          </a:p>
        </p:txBody>
      </p:sp>
      <p:sp>
        <p:nvSpPr>
          <p:cNvPr id="6" name="Slide Number Placeholder 5">
            <a:extLst>
              <a:ext uri="{FF2B5EF4-FFF2-40B4-BE49-F238E27FC236}">
                <a16:creationId xmlns:a16="http://schemas.microsoft.com/office/drawing/2014/main" id="{44AA0D5C-04B5-4F97-99E4-ADCEC71A2CB6}"/>
              </a:ext>
            </a:extLst>
          </p:cNvPr>
          <p:cNvSpPr>
            <a:spLocks noGrp="1"/>
          </p:cNvSpPr>
          <p:nvPr>
            <p:ph type="sldNum" sz="quarter" idx="4"/>
          </p:nvPr>
        </p:nvSpPr>
        <p:spPr/>
        <p:txBody>
          <a:bodyPr/>
          <a:lstStyle/>
          <a:p>
            <a:fld id="{8C8B385D-DF67-E241-B0BF-76B80A8E743B}" type="slidenum">
              <a:rPr lang="en-US" smtClean="0"/>
              <a:pPr/>
              <a:t>2</a:t>
            </a:fld>
            <a:endParaRPr lang="en-US" dirty="0"/>
          </a:p>
        </p:txBody>
      </p:sp>
    </p:spTree>
    <p:extLst>
      <p:ext uri="{BB962C8B-B14F-4D97-AF65-F5344CB8AC3E}">
        <p14:creationId xmlns:p14="http://schemas.microsoft.com/office/powerpoint/2010/main" val="32142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C0BD1C8-2ACA-41E5-8E56-5BD28F00F55B}"/>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9193DBD4-1F12-4F00-8912-947296AB0ECA}"/>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880C5EBB-04DE-461A-B1EE-B267C2324DB1}"/>
              </a:ext>
            </a:extLst>
          </p:cNvPr>
          <p:cNvSpPr>
            <a:spLocks noGrp="1"/>
          </p:cNvSpPr>
          <p:nvPr>
            <p:ph type="title"/>
          </p:nvPr>
        </p:nvSpPr>
        <p:spPr/>
        <p:txBody>
          <a:bodyPr/>
          <a:lstStyle/>
          <a:p>
            <a:r>
              <a:rPr lang="en-US" sz="3600" dirty="0"/>
              <a:t>The Good News</a:t>
            </a:r>
          </a:p>
        </p:txBody>
      </p:sp>
      <p:sp>
        <p:nvSpPr>
          <p:cNvPr id="11" name="Content Placeholder 10">
            <a:extLst>
              <a:ext uri="{FF2B5EF4-FFF2-40B4-BE49-F238E27FC236}">
                <a16:creationId xmlns:a16="http://schemas.microsoft.com/office/drawing/2014/main" id="{A908B75C-9835-4D82-8F08-50B7A57FCC56}"/>
              </a:ext>
            </a:extLst>
          </p:cNvPr>
          <p:cNvSpPr>
            <a:spLocks noGrp="1"/>
          </p:cNvSpPr>
          <p:nvPr>
            <p:ph sz="quarter" idx="4294967295"/>
          </p:nvPr>
        </p:nvSpPr>
        <p:spPr>
          <a:xfrm>
            <a:off x="876980" y="1761996"/>
            <a:ext cx="8838049" cy="4152900"/>
          </a:xfrm>
        </p:spPr>
        <p:txBody>
          <a:bodyPr/>
          <a:lstStyle/>
          <a:p>
            <a:r>
              <a:rPr lang="en-US" sz="2800" dirty="0"/>
              <a:t>No longer necessary to purchase software to get access to cutting-edge analytical methods.</a:t>
            </a:r>
          </a:p>
          <a:p>
            <a:r>
              <a:rPr lang="en-US" sz="2800" dirty="0"/>
              <a:t>Free and open-source analytics software is:</a:t>
            </a:r>
          </a:p>
          <a:p>
            <a:pPr lvl="1"/>
            <a:r>
              <a:rPr lang="en-US" sz="2800" dirty="0"/>
              <a:t>High quality.</a:t>
            </a:r>
          </a:p>
          <a:p>
            <a:pPr lvl="1"/>
            <a:r>
              <a:rPr lang="en-US" sz="2800" dirty="0"/>
              <a:t>Fairly easy to use.</a:t>
            </a:r>
          </a:p>
          <a:p>
            <a:r>
              <a:rPr lang="en-US" sz="2800" dirty="0"/>
              <a:t>Generally the choice is between R and Python.</a:t>
            </a:r>
          </a:p>
          <a:p>
            <a:r>
              <a:rPr lang="en-US" sz="2800" dirty="0"/>
              <a:t>What follows is a case study of our experience with Python.</a:t>
            </a:r>
          </a:p>
        </p:txBody>
      </p:sp>
      <p:sp>
        <p:nvSpPr>
          <p:cNvPr id="7" name="Slide Number Placeholder 6">
            <a:extLst>
              <a:ext uri="{FF2B5EF4-FFF2-40B4-BE49-F238E27FC236}">
                <a16:creationId xmlns:a16="http://schemas.microsoft.com/office/drawing/2014/main" id="{6A610CF1-764B-4A85-A8AA-62E0C795D232}"/>
              </a:ext>
            </a:extLst>
          </p:cNvPr>
          <p:cNvSpPr>
            <a:spLocks noGrp="1"/>
          </p:cNvSpPr>
          <p:nvPr>
            <p:ph type="sldNum" sz="quarter" idx="4"/>
          </p:nvPr>
        </p:nvSpPr>
        <p:spPr/>
        <p:txBody>
          <a:bodyPr/>
          <a:lstStyle/>
          <a:p>
            <a:fld id="{8C8B385D-DF67-E241-B0BF-76B80A8E743B}" type="slidenum">
              <a:rPr lang="en-US" smtClean="0"/>
              <a:pPr/>
              <a:t>3</a:t>
            </a:fld>
            <a:endParaRPr lang="en-US" dirty="0"/>
          </a:p>
        </p:txBody>
      </p:sp>
    </p:spTree>
    <p:extLst>
      <p:ext uri="{BB962C8B-B14F-4D97-AF65-F5344CB8AC3E}">
        <p14:creationId xmlns:p14="http://schemas.microsoft.com/office/powerpoint/2010/main" val="37191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C1F188DA-015E-4BB0-934B-F132DB871503}"/>
              </a:ext>
            </a:extLst>
          </p:cNvPr>
          <p:cNvSpPr>
            <a:spLocks noGrp="1"/>
          </p:cNvSpPr>
          <p:nvPr>
            <p:ph type="body" sz="quarter" idx="14"/>
          </p:nvPr>
        </p:nvSpPr>
        <p:spPr/>
        <p:txBody>
          <a:bodyPr/>
          <a:lstStyle/>
          <a:p>
            <a:endParaRPr lang="en-US"/>
          </a:p>
        </p:txBody>
      </p:sp>
      <p:sp>
        <p:nvSpPr>
          <p:cNvPr id="30" name="Text Placeholder 29">
            <a:extLst>
              <a:ext uri="{FF2B5EF4-FFF2-40B4-BE49-F238E27FC236}">
                <a16:creationId xmlns:a16="http://schemas.microsoft.com/office/drawing/2014/main" id="{8878F790-4198-4AB4-A6B1-BFE114F72AA2}"/>
              </a:ext>
            </a:extLst>
          </p:cNvPr>
          <p:cNvSpPr>
            <a:spLocks noGrp="1"/>
          </p:cNvSpPr>
          <p:nvPr>
            <p:ph type="body" sz="quarter" idx="15"/>
          </p:nvPr>
        </p:nvSpPr>
        <p:spPr/>
        <p:txBody>
          <a:bodyPr/>
          <a:lstStyle/>
          <a:p>
            <a:endParaRPr lang="en-US"/>
          </a:p>
        </p:txBody>
      </p:sp>
      <p:sp>
        <p:nvSpPr>
          <p:cNvPr id="6" name="Title 5">
            <a:extLst>
              <a:ext uri="{FF2B5EF4-FFF2-40B4-BE49-F238E27FC236}">
                <a16:creationId xmlns:a16="http://schemas.microsoft.com/office/drawing/2014/main" id="{196F7678-A0ED-4A84-8835-D38DE69228E8}"/>
              </a:ext>
            </a:extLst>
          </p:cNvPr>
          <p:cNvSpPr>
            <a:spLocks noGrp="1"/>
          </p:cNvSpPr>
          <p:nvPr>
            <p:ph type="title"/>
          </p:nvPr>
        </p:nvSpPr>
        <p:spPr/>
        <p:txBody>
          <a:bodyPr/>
          <a:lstStyle/>
          <a:p>
            <a:r>
              <a:rPr lang="en-US" sz="4000" dirty="0"/>
              <a:t>Context: Learning Health System</a:t>
            </a:r>
          </a:p>
        </p:txBody>
      </p:sp>
      <p:sp>
        <p:nvSpPr>
          <p:cNvPr id="10" name="Content Placeholder 9">
            <a:extLst>
              <a:ext uri="{FF2B5EF4-FFF2-40B4-BE49-F238E27FC236}">
                <a16:creationId xmlns:a16="http://schemas.microsoft.com/office/drawing/2014/main" id="{32977DC1-8D77-41B6-B23C-D5881E5D6FBB}"/>
              </a:ext>
            </a:extLst>
          </p:cNvPr>
          <p:cNvSpPr>
            <a:spLocks noGrp="1"/>
          </p:cNvSpPr>
          <p:nvPr>
            <p:ph sz="quarter" idx="4294967295"/>
          </p:nvPr>
        </p:nvSpPr>
        <p:spPr>
          <a:xfrm>
            <a:off x="876980" y="1761996"/>
            <a:ext cx="8838049" cy="4152900"/>
          </a:xfrm>
        </p:spPr>
        <p:txBody>
          <a:bodyPr/>
          <a:lstStyle/>
          <a:p>
            <a:r>
              <a:rPr lang="en-US" sz="3200" dirty="0"/>
              <a:t>Partnership between Research and Care Delivery</a:t>
            </a:r>
            <a:endParaRPr lang="en-US" sz="3200" dirty="0">
              <a:sym typeface="Wingdings" panose="05000000000000000000" pitchFamily="2" charset="2"/>
            </a:endParaRPr>
          </a:p>
          <a:p>
            <a:pPr lvl="1"/>
            <a:r>
              <a:rPr lang="en-US" sz="3200" dirty="0">
                <a:sym typeface="Wingdings" panose="05000000000000000000" pitchFamily="2" charset="2"/>
              </a:rPr>
              <a:t>Not Research</a:t>
            </a:r>
          </a:p>
          <a:p>
            <a:pPr lvl="1"/>
            <a:r>
              <a:rPr lang="en-US" sz="3200" dirty="0">
                <a:sym typeface="Wingdings" panose="05000000000000000000" pitchFamily="2" charset="2"/>
              </a:rPr>
              <a:t>Aims at leveraging data to optimize care delivery</a:t>
            </a:r>
          </a:p>
          <a:p>
            <a:r>
              <a:rPr lang="en-US" sz="3200" dirty="0"/>
              <a:t>One Goal: reduce inpatient admissions by 2% </a:t>
            </a:r>
          </a:p>
          <a:p>
            <a:r>
              <a:rPr lang="en-US" sz="3200" dirty="0"/>
              <a:t>By optimizing the ops of our Care Management (CM) department.</a:t>
            </a:r>
          </a:p>
        </p:txBody>
      </p:sp>
      <p:sp>
        <p:nvSpPr>
          <p:cNvPr id="7" name="Slide Number Placeholder 6">
            <a:extLst>
              <a:ext uri="{FF2B5EF4-FFF2-40B4-BE49-F238E27FC236}">
                <a16:creationId xmlns:a16="http://schemas.microsoft.com/office/drawing/2014/main" id="{D44A96A6-A317-455E-A84C-717EDE44CA65}"/>
              </a:ext>
            </a:extLst>
          </p:cNvPr>
          <p:cNvSpPr>
            <a:spLocks noGrp="1"/>
          </p:cNvSpPr>
          <p:nvPr>
            <p:ph type="sldNum" sz="quarter" idx="4"/>
          </p:nvPr>
        </p:nvSpPr>
        <p:spPr/>
        <p:txBody>
          <a:bodyPr/>
          <a:lstStyle/>
          <a:p>
            <a:fld id="{8C8B385D-DF67-E241-B0BF-76B80A8E743B}" type="slidenum">
              <a:rPr lang="en-US" smtClean="0"/>
              <a:pPr/>
              <a:t>4</a:t>
            </a:fld>
            <a:endParaRPr lang="en-US" dirty="0"/>
          </a:p>
        </p:txBody>
      </p:sp>
    </p:spTree>
    <p:extLst>
      <p:ext uri="{BB962C8B-B14F-4D97-AF65-F5344CB8AC3E}">
        <p14:creationId xmlns:p14="http://schemas.microsoft.com/office/powerpoint/2010/main" val="17905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0ECC5C5-1ADB-49B4-A9D2-7695B77F6128}"/>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C7ECCA0-1157-412D-B37B-9219D925871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31DAC928-E036-4AFA-8CF1-4156C654A61B}"/>
              </a:ext>
            </a:extLst>
          </p:cNvPr>
          <p:cNvSpPr>
            <a:spLocks noGrp="1"/>
          </p:cNvSpPr>
          <p:nvPr>
            <p:ph type="title"/>
          </p:nvPr>
        </p:nvSpPr>
        <p:spPr>
          <a:xfrm>
            <a:off x="876980" y="705679"/>
            <a:ext cx="10274496" cy="1004887"/>
          </a:xfrm>
        </p:spPr>
        <p:txBody>
          <a:bodyPr/>
          <a:lstStyle/>
          <a:p>
            <a:r>
              <a:rPr lang="en-US" sz="3200" dirty="0"/>
              <a:t>Strategy: Have CM concentrate on patients likely to be hospitalized</a:t>
            </a:r>
          </a:p>
        </p:txBody>
      </p:sp>
      <p:sp>
        <p:nvSpPr>
          <p:cNvPr id="11" name="Content Placeholder 10">
            <a:extLst>
              <a:ext uri="{FF2B5EF4-FFF2-40B4-BE49-F238E27FC236}">
                <a16:creationId xmlns:a16="http://schemas.microsoft.com/office/drawing/2014/main" id="{BA7141A9-FEF1-4E54-A020-0F5C1132DA2B}"/>
              </a:ext>
            </a:extLst>
          </p:cNvPr>
          <p:cNvSpPr>
            <a:spLocks noGrp="1"/>
          </p:cNvSpPr>
          <p:nvPr>
            <p:ph sz="quarter" idx="4294967295"/>
          </p:nvPr>
        </p:nvSpPr>
        <p:spPr>
          <a:xfrm>
            <a:off x="876980" y="1835566"/>
            <a:ext cx="8838049" cy="4152900"/>
          </a:xfrm>
        </p:spPr>
        <p:txBody>
          <a:bodyPr/>
          <a:lstStyle/>
          <a:p>
            <a:r>
              <a:rPr lang="en-US" sz="2800" dirty="0"/>
              <a:t>Tactic: Use Johns Hopkins’ Adjusted Clinical Groups (ACG) software.</a:t>
            </a:r>
          </a:p>
          <a:p>
            <a:r>
              <a:rPr lang="en-US" sz="2800" dirty="0"/>
              <a:t>ACG process takes the preceding 12 months worth of claims data as grist for its many useful indices and predictors.</a:t>
            </a:r>
          </a:p>
          <a:p>
            <a:pPr lvl="1"/>
            <a:r>
              <a:rPr lang="en-US" sz="2800" dirty="0"/>
              <a:t>Uses Professional, Institutional and Pharmacy claims.</a:t>
            </a:r>
          </a:p>
          <a:p>
            <a:pPr lvl="1"/>
            <a:r>
              <a:rPr lang="en-US" sz="2800" dirty="0"/>
              <a:t>But no clinical data.</a:t>
            </a:r>
          </a:p>
          <a:p>
            <a:pPr lvl="1"/>
            <a:r>
              <a:rPr lang="en-US" sz="2800" dirty="0"/>
              <a:t>Because:</a:t>
            </a:r>
            <a:r>
              <a:rPr lang="en-US" sz="2800" dirty="0">
                <a:sym typeface="Wingdings" panose="05000000000000000000" pitchFamily="2" charset="2"/>
              </a:rPr>
              <a:t> </a:t>
            </a:r>
            <a:r>
              <a:rPr lang="en-US" sz="2800" dirty="0"/>
              <a:t>Marketed to Insurers.</a:t>
            </a:r>
          </a:p>
          <a:p>
            <a:endParaRPr lang="en-US" sz="2800" dirty="0"/>
          </a:p>
        </p:txBody>
      </p:sp>
      <p:sp>
        <p:nvSpPr>
          <p:cNvPr id="7" name="Slide Number Placeholder 6">
            <a:extLst>
              <a:ext uri="{FF2B5EF4-FFF2-40B4-BE49-F238E27FC236}">
                <a16:creationId xmlns:a16="http://schemas.microsoft.com/office/drawing/2014/main" id="{FCD980EF-7B09-4471-9FC1-17C5A4F38778}"/>
              </a:ext>
            </a:extLst>
          </p:cNvPr>
          <p:cNvSpPr>
            <a:spLocks noGrp="1"/>
          </p:cNvSpPr>
          <p:nvPr>
            <p:ph type="sldNum" sz="quarter" idx="4"/>
          </p:nvPr>
        </p:nvSpPr>
        <p:spPr/>
        <p:txBody>
          <a:bodyPr/>
          <a:lstStyle/>
          <a:p>
            <a:fld id="{8C8B385D-DF67-E241-B0BF-76B80A8E743B}" type="slidenum">
              <a:rPr lang="en-US" smtClean="0"/>
              <a:pPr/>
              <a:t>5</a:t>
            </a:fld>
            <a:endParaRPr lang="en-US" dirty="0"/>
          </a:p>
        </p:txBody>
      </p:sp>
    </p:spTree>
    <p:extLst>
      <p:ext uri="{BB962C8B-B14F-4D97-AF65-F5344CB8AC3E}">
        <p14:creationId xmlns:p14="http://schemas.microsoft.com/office/powerpoint/2010/main" val="157324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9E44840-7339-422E-ACE2-30A1FD3F22A4}"/>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F5351FBA-3787-4AA1-B6A7-273EC4A563E4}"/>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D13EB8A0-21DB-401B-8C44-CBC58CBFCD2C}"/>
              </a:ext>
            </a:extLst>
          </p:cNvPr>
          <p:cNvSpPr>
            <a:spLocks noGrp="1"/>
          </p:cNvSpPr>
          <p:nvPr>
            <p:ph type="title"/>
          </p:nvPr>
        </p:nvSpPr>
        <p:spPr/>
        <p:txBody>
          <a:bodyPr/>
          <a:lstStyle/>
          <a:p>
            <a:r>
              <a:rPr lang="en-US" sz="3200" dirty="0"/>
              <a:t>Side Quest: Can we predict hospitalizations our own selves?</a:t>
            </a:r>
          </a:p>
        </p:txBody>
      </p:sp>
      <p:sp>
        <p:nvSpPr>
          <p:cNvPr id="11" name="Content Placeholder 10">
            <a:extLst>
              <a:ext uri="{FF2B5EF4-FFF2-40B4-BE49-F238E27FC236}">
                <a16:creationId xmlns:a16="http://schemas.microsoft.com/office/drawing/2014/main" id="{4F05128F-1673-4290-AB22-8B83D8235B77}"/>
              </a:ext>
            </a:extLst>
          </p:cNvPr>
          <p:cNvSpPr>
            <a:spLocks noGrp="1"/>
          </p:cNvSpPr>
          <p:nvPr>
            <p:ph sz="quarter" idx="4294967295"/>
          </p:nvPr>
        </p:nvSpPr>
        <p:spPr>
          <a:xfrm>
            <a:off x="876980" y="1761996"/>
            <a:ext cx="8838049" cy="4152900"/>
          </a:xfrm>
        </p:spPr>
        <p:txBody>
          <a:bodyPr/>
          <a:lstStyle/>
          <a:p>
            <a:r>
              <a:rPr lang="en-US" sz="2400" dirty="0"/>
              <a:t>Cohort is everyone who had indication of CHF, Diabetes or Renal disease as of April 2016. N = 70,231.</a:t>
            </a:r>
          </a:p>
          <a:p>
            <a:r>
              <a:rPr lang="en-US" sz="2400" dirty="0"/>
              <a:t>Data Gathered over the </a:t>
            </a:r>
            <a:r>
              <a:rPr lang="en-US" sz="2400" b="1" dirty="0"/>
              <a:t>three</a:t>
            </a:r>
            <a:r>
              <a:rPr lang="en-US" sz="2400" dirty="0"/>
              <a:t> months prior to April 2016:</a:t>
            </a:r>
          </a:p>
          <a:p>
            <a:pPr lvl="1"/>
            <a:r>
              <a:rPr lang="en-US" sz="2400" dirty="0"/>
              <a:t>Age/Sex</a:t>
            </a:r>
          </a:p>
          <a:p>
            <a:pPr lvl="1"/>
            <a:r>
              <a:rPr lang="en-US" sz="2400" dirty="0"/>
              <a:t>All pharmacy fills (by RxCUI)</a:t>
            </a:r>
          </a:p>
          <a:p>
            <a:pPr lvl="1"/>
            <a:r>
              <a:rPr lang="en-US" sz="2400" dirty="0"/>
              <a:t>All dx codes</a:t>
            </a:r>
          </a:p>
          <a:p>
            <a:pPr lvl="1"/>
            <a:r>
              <a:rPr lang="en-US" sz="2400" dirty="0"/>
              <a:t>All </a:t>
            </a:r>
            <a:r>
              <a:rPr lang="en-US" sz="2400" dirty="0" err="1"/>
              <a:t>px</a:t>
            </a:r>
            <a:r>
              <a:rPr lang="en-US" sz="2400" dirty="0"/>
              <a:t> codes</a:t>
            </a:r>
          </a:p>
          <a:p>
            <a:pPr lvl="1"/>
            <a:r>
              <a:rPr lang="en-US" sz="2400" dirty="0"/>
              <a:t>All VDW lab tests, including the abnormal indicator</a:t>
            </a:r>
          </a:p>
          <a:p>
            <a:pPr lvl="1"/>
            <a:r>
              <a:rPr lang="en-US" sz="2400" dirty="0"/>
              <a:t>All BMI measures, categorized</a:t>
            </a:r>
          </a:p>
          <a:p>
            <a:pPr lvl="1"/>
            <a:r>
              <a:rPr lang="en-US" sz="2400" dirty="0"/>
              <a:t>All blood pressure measures, categorized</a:t>
            </a:r>
          </a:p>
          <a:p>
            <a:endParaRPr lang="en-US" sz="2400" dirty="0"/>
          </a:p>
          <a:p>
            <a:endParaRPr lang="en-US" sz="2400" dirty="0"/>
          </a:p>
        </p:txBody>
      </p:sp>
      <p:sp>
        <p:nvSpPr>
          <p:cNvPr id="7" name="Slide Number Placeholder 6">
            <a:extLst>
              <a:ext uri="{FF2B5EF4-FFF2-40B4-BE49-F238E27FC236}">
                <a16:creationId xmlns:a16="http://schemas.microsoft.com/office/drawing/2014/main" id="{6CE869AE-08DC-4662-80C9-9B3A6D570B91}"/>
              </a:ext>
            </a:extLst>
          </p:cNvPr>
          <p:cNvSpPr>
            <a:spLocks noGrp="1"/>
          </p:cNvSpPr>
          <p:nvPr>
            <p:ph type="sldNum" sz="quarter" idx="4"/>
          </p:nvPr>
        </p:nvSpPr>
        <p:spPr/>
        <p:txBody>
          <a:bodyPr/>
          <a:lstStyle/>
          <a:p>
            <a:fld id="{8C8B385D-DF67-E241-B0BF-76B80A8E743B}" type="slidenum">
              <a:rPr lang="en-US" smtClean="0"/>
              <a:pPr/>
              <a:t>6</a:t>
            </a:fld>
            <a:endParaRPr lang="en-US" dirty="0"/>
          </a:p>
        </p:txBody>
      </p:sp>
    </p:spTree>
    <p:extLst>
      <p:ext uri="{BB962C8B-B14F-4D97-AF65-F5344CB8AC3E}">
        <p14:creationId xmlns:p14="http://schemas.microsoft.com/office/powerpoint/2010/main" val="422817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110D8A9-805D-4600-BC02-ED5C9E0A9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5988" y="1208122"/>
            <a:ext cx="3302000" cy="2476500"/>
          </a:xfrm>
          <a:prstGeom prst="rect">
            <a:avLst/>
          </a:prstGeom>
        </p:spPr>
      </p:pic>
      <p:sp>
        <p:nvSpPr>
          <p:cNvPr id="9" name="Text Placeholder 8">
            <a:extLst>
              <a:ext uri="{FF2B5EF4-FFF2-40B4-BE49-F238E27FC236}">
                <a16:creationId xmlns:a16="http://schemas.microsoft.com/office/drawing/2014/main" id="{C70D59E1-1938-433E-838F-AB5FF19FD007}"/>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71365AF5-0103-4940-9AE9-BB36D3D2C8A5}"/>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A3BCEF0E-9EFE-4F35-B442-329788B9FDF2}"/>
              </a:ext>
            </a:extLst>
          </p:cNvPr>
          <p:cNvSpPr>
            <a:spLocks noGrp="1"/>
          </p:cNvSpPr>
          <p:nvPr>
            <p:ph type="title"/>
          </p:nvPr>
        </p:nvSpPr>
        <p:spPr/>
        <p:txBody>
          <a:bodyPr/>
          <a:lstStyle/>
          <a:p>
            <a:r>
              <a:rPr lang="en-US" sz="2800" dirty="0"/>
              <a:t>Machine Learning Approach</a:t>
            </a:r>
          </a:p>
        </p:txBody>
      </p:sp>
      <p:sp>
        <p:nvSpPr>
          <p:cNvPr id="11" name="Content Placeholder 10">
            <a:extLst>
              <a:ext uri="{FF2B5EF4-FFF2-40B4-BE49-F238E27FC236}">
                <a16:creationId xmlns:a16="http://schemas.microsoft.com/office/drawing/2014/main" id="{48C484EC-89FB-444D-8609-2191EC44EBF0}"/>
              </a:ext>
            </a:extLst>
          </p:cNvPr>
          <p:cNvSpPr>
            <a:spLocks noGrp="1"/>
          </p:cNvSpPr>
          <p:nvPr>
            <p:ph sz="quarter" idx="4294967295"/>
          </p:nvPr>
        </p:nvSpPr>
        <p:spPr>
          <a:xfrm>
            <a:off x="876980" y="1761996"/>
            <a:ext cx="8838049" cy="4152900"/>
          </a:xfrm>
        </p:spPr>
        <p:txBody>
          <a:bodyPr/>
          <a:lstStyle/>
          <a:p>
            <a:pPr marL="231775" lvl="2" indent="-227013"/>
            <a:r>
              <a:rPr lang="en-US" sz="2200" dirty="0"/>
              <a:t>Algorithms “learn” from the data (“features”) to make predictions.</a:t>
            </a:r>
          </a:p>
          <a:p>
            <a:pPr marL="231775" lvl="2" indent="-227013"/>
            <a:r>
              <a:rPr lang="en-US" sz="2200" dirty="0"/>
              <a:t>Python’s </a:t>
            </a:r>
            <a:r>
              <a:rPr lang="en-US" sz="2200" dirty="0" err="1"/>
              <a:t>scikit</a:t>
            </a:r>
            <a:r>
              <a:rPr lang="en-US" sz="2200" dirty="0"/>
              <a:t>-learn library (</a:t>
            </a:r>
            <a:r>
              <a:rPr lang="en-US" sz="2200" u="sng" dirty="0">
                <a:hlinkClick r:id="rId4"/>
              </a:rPr>
              <a:t>https://scikit-learn.org</a:t>
            </a:r>
            <a:r>
              <a:rPr lang="en-US" sz="2200" dirty="0"/>
              <a:t>) provided a wide variety of classifier algorithms for us to try.</a:t>
            </a:r>
          </a:p>
          <a:p>
            <a:pPr marL="231775" lvl="2" indent="-227013"/>
            <a:r>
              <a:rPr lang="en-US" sz="2200" dirty="0"/>
              <a:t>We used actual hospitalizations in the 12 months starting in April 2016 as our gold standard.</a:t>
            </a:r>
          </a:p>
          <a:p>
            <a:pPr marL="231775" lvl="2" indent="-227013"/>
            <a:r>
              <a:rPr lang="en-US" sz="2200" dirty="0"/>
              <a:t>In General:</a:t>
            </a:r>
          </a:p>
          <a:p>
            <a:pPr marL="688884" lvl="3" indent="-227013"/>
            <a:r>
              <a:rPr lang="en-US" sz="2200" dirty="0"/>
              <a:t>Feed a subset of your data (“features”, “variables”) into a classifier along with the gold standard.</a:t>
            </a:r>
          </a:p>
          <a:p>
            <a:pPr marL="688884" lvl="3" indent="-227013"/>
            <a:r>
              <a:rPr lang="en-US" sz="2200" dirty="0"/>
              <a:t>The classifiers “learn” to make predictions from this data.</a:t>
            </a:r>
          </a:p>
          <a:p>
            <a:pPr marL="688884" lvl="3" indent="-227013"/>
            <a:r>
              <a:rPr lang="en-US" sz="2200" dirty="0"/>
              <a:t>You then sic them on a held-back subset of data.</a:t>
            </a:r>
          </a:p>
          <a:p>
            <a:pPr marL="688884" lvl="3" indent="-227013"/>
            <a:r>
              <a:rPr lang="en-US" sz="2200" dirty="0"/>
              <a:t>If the predictions match your gold standard, you’ve got a good classifier.</a:t>
            </a:r>
          </a:p>
          <a:p>
            <a:pPr marL="231775" indent="-227013"/>
            <a:endParaRPr lang="en-US" sz="2200" dirty="0"/>
          </a:p>
        </p:txBody>
      </p:sp>
      <p:sp>
        <p:nvSpPr>
          <p:cNvPr id="7" name="Slide Number Placeholder 6">
            <a:extLst>
              <a:ext uri="{FF2B5EF4-FFF2-40B4-BE49-F238E27FC236}">
                <a16:creationId xmlns:a16="http://schemas.microsoft.com/office/drawing/2014/main" id="{22C7D822-5E90-4D37-AC86-45FE5DD4F491}"/>
              </a:ext>
            </a:extLst>
          </p:cNvPr>
          <p:cNvSpPr>
            <a:spLocks noGrp="1"/>
          </p:cNvSpPr>
          <p:nvPr>
            <p:ph type="sldNum" sz="quarter" idx="4"/>
          </p:nvPr>
        </p:nvSpPr>
        <p:spPr/>
        <p:txBody>
          <a:bodyPr/>
          <a:lstStyle/>
          <a:p>
            <a:fld id="{8C8B385D-DF67-E241-B0BF-76B80A8E743B}" type="slidenum">
              <a:rPr lang="en-US" smtClean="0"/>
              <a:pPr/>
              <a:t>7</a:t>
            </a:fld>
            <a:endParaRPr lang="en-US" dirty="0"/>
          </a:p>
        </p:txBody>
      </p:sp>
    </p:spTree>
    <p:extLst>
      <p:ext uri="{BB962C8B-B14F-4D97-AF65-F5344CB8AC3E}">
        <p14:creationId xmlns:p14="http://schemas.microsoft.com/office/powerpoint/2010/main" val="329550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423D-35D5-4DCF-A24F-1BDD488A2CB0}"/>
              </a:ext>
            </a:extLst>
          </p:cNvPr>
          <p:cNvSpPr>
            <a:spLocks noGrp="1"/>
          </p:cNvSpPr>
          <p:nvPr>
            <p:ph type="title"/>
          </p:nvPr>
        </p:nvSpPr>
        <p:spPr/>
        <p:txBody>
          <a:bodyPr/>
          <a:lstStyle/>
          <a:p>
            <a:r>
              <a:rPr lang="en-US" sz="3200" dirty="0"/>
              <a:t>Machine Learning Boogeyman: Overfitting</a:t>
            </a:r>
          </a:p>
        </p:txBody>
      </p:sp>
      <p:sp>
        <p:nvSpPr>
          <p:cNvPr id="3" name="Content Placeholder 2">
            <a:extLst>
              <a:ext uri="{FF2B5EF4-FFF2-40B4-BE49-F238E27FC236}">
                <a16:creationId xmlns:a16="http://schemas.microsoft.com/office/drawing/2014/main" id="{36251271-0D72-45EB-8C78-7E218D6AEDC7}"/>
              </a:ext>
            </a:extLst>
          </p:cNvPr>
          <p:cNvSpPr>
            <a:spLocks noGrp="1"/>
          </p:cNvSpPr>
          <p:nvPr>
            <p:ph idx="1"/>
          </p:nvPr>
        </p:nvSpPr>
        <p:spPr/>
        <p:txBody>
          <a:bodyPr>
            <a:noAutofit/>
          </a:bodyPr>
          <a:lstStyle/>
          <a:p>
            <a:r>
              <a:rPr lang="en-US" sz="2400" dirty="0"/>
              <a:t>Even when you know what you’re doing, there’s a ton of iterating in this work.</a:t>
            </a:r>
          </a:p>
          <a:p>
            <a:pPr lvl="1"/>
            <a:r>
              <a:rPr lang="en-US" sz="2400" dirty="0"/>
              <a:t>Parameter tweaking.</a:t>
            </a:r>
          </a:p>
          <a:p>
            <a:pPr lvl="1"/>
            <a:r>
              <a:rPr lang="en-US" sz="2400" dirty="0"/>
              <a:t>Feature engineering.</a:t>
            </a:r>
          </a:p>
          <a:p>
            <a:r>
              <a:rPr lang="en-US" sz="2400" dirty="0"/>
              <a:t>Poses the risk that you will torture your models until they essentially “memorize” your training data.</a:t>
            </a:r>
          </a:p>
          <a:p>
            <a:pPr lvl="1"/>
            <a:r>
              <a:rPr lang="en-US" sz="2400" dirty="0"/>
              <a:t>Which makes for excellent predictions—on your training data.</a:t>
            </a:r>
          </a:p>
          <a:p>
            <a:pPr lvl="1"/>
            <a:r>
              <a:rPr lang="en-US" sz="2400" dirty="0"/>
              <a:t>And horrible performance in new samples.</a:t>
            </a:r>
          </a:p>
          <a:p>
            <a:r>
              <a:rPr lang="en-US" sz="2400" dirty="0"/>
              <a:t>Traditional stats hypothesis testing relies on mathematical argument.</a:t>
            </a:r>
          </a:p>
          <a:p>
            <a:r>
              <a:rPr lang="en-US" sz="2400" dirty="0"/>
              <a:t>But with data science you justify belief </a:t>
            </a:r>
            <a:r>
              <a:rPr lang="en-US" sz="2400" i="1" dirty="0"/>
              <a:t>empirically</a:t>
            </a:r>
            <a:r>
              <a:rPr lang="en-US" sz="2400" dirty="0"/>
              <a:t>.  </a:t>
            </a:r>
          </a:p>
          <a:p>
            <a:pPr lvl="1"/>
            <a:r>
              <a:rPr lang="en-US" sz="2400" dirty="0"/>
              <a:t>You should believe my predictions </a:t>
            </a:r>
            <a:r>
              <a:rPr lang="en-US" sz="2400" b="1" dirty="0"/>
              <a:t>because I’m demonstrating that they work</a:t>
            </a:r>
            <a:r>
              <a:rPr lang="en-US" sz="2400" dirty="0"/>
              <a:t>.</a:t>
            </a:r>
          </a:p>
        </p:txBody>
      </p:sp>
    </p:spTree>
    <p:extLst>
      <p:ext uri="{BB962C8B-B14F-4D97-AF65-F5344CB8AC3E}">
        <p14:creationId xmlns:p14="http://schemas.microsoft.com/office/powerpoint/2010/main" val="331692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94C9F-7386-4918-8F26-EBC82B6B7373}"/>
              </a:ext>
            </a:extLst>
          </p:cNvPr>
          <p:cNvPicPr>
            <a:picLocks noChangeAspect="1"/>
          </p:cNvPicPr>
          <p:nvPr/>
        </p:nvPicPr>
        <p:blipFill>
          <a:blip r:embed="rId3"/>
          <a:stretch>
            <a:fillRect/>
          </a:stretch>
        </p:blipFill>
        <p:spPr>
          <a:xfrm>
            <a:off x="4087981" y="360676"/>
            <a:ext cx="7437983" cy="6229310"/>
          </a:xfrm>
          <a:prstGeom prst="rect">
            <a:avLst/>
          </a:prstGeom>
        </p:spPr>
      </p:pic>
      <p:sp>
        <p:nvSpPr>
          <p:cNvPr id="17" name="Content Placeholder 10">
            <a:extLst>
              <a:ext uri="{FF2B5EF4-FFF2-40B4-BE49-F238E27FC236}">
                <a16:creationId xmlns:a16="http://schemas.microsoft.com/office/drawing/2014/main" id="{DF4958DA-DB54-4F7F-A729-8A4D37C3D69D}"/>
              </a:ext>
            </a:extLst>
          </p:cNvPr>
          <p:cNvSpPr txBox="1">
            <a:spLocks/>
          </p:cNvSpPr>
          <p:nvPr/>
        </p:nvSpPr>
        <p:spPr>
          <a:xfrm>
            <a:off x="662182" y="959765"/>
            <a:ext cx="3237186" cy="4152900"/>
          </a:xfrm>
          <a:prstGeom prst="rect">
            <a:avLst/>
          </a:prstGeom>
        </p:spPr>
        <p:txBody>
          <a:bodyPr/>
          <a:lstStyle>
            <a:lvl1pPr marL="228554"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1pPr>
            <a:lvl2pPr marL="685663"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2pPr>
            <a:lvl3pPr marL="1142771"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3pPr>
            <a:lvl4pPr marL="1599880" indent="-228554" algn="l" defTabSz="914217" rtl="0" eaLnBrk="1" latinLnBrk="0" hangingPunct="1">
              <a:lnSpc>
                <a:spcPct val="100000"/>
              </a:lnSpc>
              <a:spcBef>
                <a:spcPts val="300"/>
              </a:spcBef>
              <a:spcAft>
                <a:spcPts val="300"/>
              </a:spcAft>
              <a:buSzPct val="80000"/>
              <a:buFont typeface="Wingdings" charset="2"/>
              <a:buChar char="§"/>
              <a:defRPr sz="1800" kern="1200">
                <a:solidFill>
                  <a:schemeClr val="tx1">
                    <a:lumMod val="85000"/>
                    <a:lumOff val="15000"/>
                  </a:schemeClr>
                </a:solidFill>
                <a:latin typeface="+mn-lt"/>
                <a:ea typeface="+mn-ea"/>
                <a:cs typeface="+mn-cs"/>
              </a:defRPr>
            </a:lvl4pPr>
            <a:lvl5pPr marL="2056989" indent="-228554" algn="l" defTabSz="914217" rtl="0" eaLnBrk="1" latinLnBrk="0" hangingPunct="1">
              <a:lnSpc>
                <a:spcPct val="100000"/>
              </a:lnSpc>
              <a:spcBef>
                <a:spcPts val="300"/>
              </a:spcBef>
              <a:spcAft>
                <a:spcPts val="300"/>
              </a:spcAft>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Data Science Solution: Partition Into Development and Validation Samples</a:t>
            </a:r>
          </a:p>
        </p:txBody>
      </p:sp>
    </p:spTree>
    <p:extLst>
      <p:ext uri="{BB962C8B-B14F-4D97-AF65-F5344CB8AC3E}">
        <p14:creationId xmlns:p14="http://schemas.microsoft.com/office/powerpoint/2010/main" val="1211483213"/>
      </p:ext>
    </p:extLst>
  </p:cSld>
  <p:clrMapOvr>
    <a:masterClrMapping/>
  </p:clrMapOvr>
</p:sld>
</file>

<file path=ppt/theme/theme1.xml><?xml version="1.0" encoding="utf-8"?>
<a:theme xmlns:a="http://schemas.openxmlformats.org/drawingml/2006/main" name="Title - Texture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 Basic Gradi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 Photo">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ransition">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itle - Basic Solid">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tent">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ull Blank Slide">
  <a:themeElements>
    <a:clrScheme name="KP PPT Palette">
      <a:dk1>
        <a:srgbClr val="000000"/>
      </a:dk1>
      <a:lt1>
        <a:srgbClr val="FFFFFF"/>
      </a:lt1>
      <a:dk2>
        <a:srgbClr val="003B71"/>
      </a:dk2>
      <a:lt2>
        <a:srgbClr val="E7E6E6"/>
      </a:lt2>
      <a:accent1>
        <a:srgbClr val="0078B3"/>
      </a:accent1>
      <a:accent2>
        <a:srgbClr val="559D37"/>
      </a:accent2>
      <a:accent3>
        <a:srgbClr val="E6762F"/>
      </a:accent3>
      <a:accent4>
        <a:srgbClr val="CE5778"/>
      </a:accent4>
      <a:accent5>
        <a:srgbClr val="40A2A0"/>
      </a:accent5>
      <a:accent6>
        <a:srgbClr val="906DAB"/>
      </a:accent6>
      <a:hlink>
        <a:srgbClr val="0078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kp_ppt_template</Template>
  <TotalTime>913</TotalTime>
  <Words>2982</Words>
  <Application>Microsoft Office PowerPoint</Application>
  <PresentationFormat>Widescreen</PresentationFormat>
  <Paragraphs>282</Paragraphs>
  <Slides>19</Slides>
  <Notes>19</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19</vt:i4>
      </vt:variant>
    </vt:vector>
  </HeadingPairs>
  <TitlesOfParts>
    <vt:vector size="32" baseType="lpstr">
      <vt:lpstr>Arial</vt:lpstr>
      <vt:lpstr>Arial Rounded MT Bold</vt:lpstr>
      <vt:lpstr>Bookman Old Style</vt:lpstr>
      <vt:lpstr>Calibri</vt:lpstr>
      <vt:lpstr>Times New Roman</vt:lpstr>
      <vt:lpstr>Wingdings</vt:lpstr>
      <vt:lpstr>Title - Texture Gradient</vt:lpstr>
      <vt:lpstr>Title - Basic Gradient</vt:lpstr>
      <vt:lpstr>Title - Photo</vt:lpstr>
      <vt:lpstr>Transition</vt:lpstr>
      <vt:lpstr>Title - Basic Solid</vt:lpstr>
      <vt:lpstr>Content</vt:lpstr>
      <vt:lpstr>Full Blank Slide</vt:lpstr>
      <vt:lpstr>DIY Analytics for HMOs: How You Can And Why You Should</vt:lpstr>
      <vt:lpstr>“Data is the new oil”</vt:lpstr>
      <vt:lpstr>The Good News</vt:lpstr>
      <vt:lpstr>Context: Learning Health System</vt:lpstr>
      <vt:lpstr>Strategy: Have CM concentrate on patients likely to be hospitalized</vt:lpstr>
      <vt:lpstr>Side Quest: Can we predict hospitalizations our own selves?</vt:lpstr>
      <vt:lpstr>Machine Learning Approach</vt:lpstr>
      <vt:lpstr>Machine Learning Boogeyman: Overfitting</vt:lpstr>
      <vt:lpstr>PowerPoint Presentation</vt:lpstr>
      <vt:lpstr>Development Process</vt:lpstr>
      <vt:lpstr>How’d We Do?</vt:lpstr>
      <vt:lpstr>Full Validation Sample</vt:lpstr>
      <vt:lpstr>First 300 People Only</vt:lpstr>
      <vt:lpstr>Conclusions…</vt:lpstr>
      <vt:lpstr>Thank You!</vt:lpstr>
      <vt:lpstr>Future Directions</vt:lpstr>
      <vt:lpstr>We Mashed The Data All Together In A Single Table</vt:lpstr>
      <vt:lpstr>PowerPoint Presentation</vt:lpstr>
      <vt:lpstr>Bonus: What is a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HMOS</dc:title>
  <dc:creator>Pardee, Roy</dc:creator>
  <cp:lastModifiedBy>Pardee, Roy</cp:lastModifiedBy>
  <cp:revision>135</cp:revision>
  <dcterms:created xsi:type="dcterms:W3CDTF">2019-02-21T15:22:51Z</dcterms:created>
  <dcterms:modified xsi:type="dcterms:W3CDTF">2019-03-26T20:36:51Z</dcterms:modified>
</cp:coreProperties>
</file>