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8"/>
  </p:notesMasterIdLst>
  <p:sldIdLst>
    <p:sldId id="256" r:id="rId8"/>
    <p:sldId id="257" r:id="rId9"/>
    <p:sldId id="258" r:id="rId10"/>
    <p:sldId id="261" r:id="rId11"/>
    <p:sldId id="260" r:id="rId12"/>
    <p:sldId id="278" r:id="rId13"/>
    <p:sldId id="279" r:id="rId14"/>
    <p:sldId id="263" r:id="rId15"/>
    <p:sldId id="264" r:id="rId16"/>
    <p:sldId id="280" r:id="rId17"/>
    <p:sldId id="267" r:id="rId18"/>
    <p:sldId id="270" r:id="rId19"/>
    <p:sldId id="271" r:id="rId20"/>
    <p:sldId id="281" r:id="rId21"/>
    <p:sldId id="274" r:id="rId22"/>
    <p:sldId id="275" r:id="rId23"/>
    <p:sldId id="259" r:id="rId24"/>
    <p:sldId id="262" r:id="rId25"/>
    <p:sldId id="277" r:id="rId26"/>
    <p:sldId id="276" r:id="rId27"/>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ronkite" initials="DC" lastIdx="11" clrIdx="0">
    <p:extLst>
      <p:ext uri="{19B8F6BF-5375-455C-9EA6-DF929625EA0E}">
        <p15:presenceInfo xmlns:p15="http://schemas.microsoft.com/office/powerpoint/2012/main" userId="3f5aa0f423231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79" d="100"/>
          <a:sy n="79" d="100"/>
        </p:scale>
        <p:origin x="108" y="3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6T12:56:09.765" idx="11">
    <p:pos x="4138" y="1902"/>
    <p:text>This terminology should be consistent with slide 5.5</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all is not lost here. If we can deliver say, the top 300 people most likely to be hospitalized, we’ve got a win.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a:p>
            <a:endParaRPr lang="en-US" dirty="0"/>
          </a:p>
          <a:p>
            <a:r>
              <a:rPr lang="en-US" dirty="0"/>
              <a:t>This looks like success to me, and it’s likely that we could improve </a:t>
            </a:r>
            <a:r>
              <a:rPr lang="en-US"/>
              <a:t>this significantly from here.</a:t>
            </a: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15</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16</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 </a:t>
            </a:r>
          </a:p>
        </p:txBody>
      </p:sp>
      <p:sp>
        <p:nvSpPr>
          <p:cNvPr id="4" name="Slide Number Placeholder 3"/>
          <p:cNvSpPr>
            <a:spLocks noGrp="1"/>
          </p:cNvSpPr>
          <p:nvPr>
            <p:ph type="sldNum" sz="quarter" idx="10"/>
          </p:nvPr>
        </p:nvSpPr>
        <p:spPr/>
        <p:txBody>
          <a:bodyPr/>
          <a:lstStyle/>
          <a:p>
            <a:fld id="{75B7C00E-9EAE-46FD-9540-156265FB12BC}" type="slidenum">
              <a:rPr lang="en-US" smtClean="0"/>
              <a:t>17</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18</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20</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anybody.</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pPr lvl="1"/>
            <a:endParaRPr lang="en-US" sz="2000" dirty="0"/>
          </a:p>
          <a:p>
            <a:pPr lvl="1"/>
            <a:r>
              <a:rPr lang="en-US" sz="2000"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using 9 fewer months than ACG.  That was an arbitrary decision on my part—it’s very possible I would have gotten around to extending that if my results weren’t so good.</a:t>
            </a:r>
          </a:p>
          <a:p>
            <a:endParaRPr lang="en-US" dirty="0"/>
          </a:p>
          <a:p>
            <a:r>
              <a:rPr lang="en-US" dirty="0"/>
              <a:t>Ironically(?) I used ACG’s assessment of those 3 conditions to identify the cohort.</a:t>
            </a:r>
          </a:p>
          <a:p>
            <a:endParaRPr lang="en-US" dirty="0"/>
          </a:p>
          <a:p>
            <a:r>
              <a:rPr lang="en-US" dirty="0"/>
              <a:t>Note how indiscriminate I am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885339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3/9/2019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3/9/2019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s://scikit-learn.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dirty="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8500916" cy="4351338"/>
          </a:xfrm>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Split Development into two-thirds TRAIN and one-third TEST (stratified by Hospitalization status).</a:t>
            </a:r>
          </a:p>
          <a:p>
            <a:pPr marL="514350" lvl="0" indent="-514350">
              <a:buFont typeface="+mj-lt"/>
              <a:buAutoNum type="arabicPeriod"/>
            </a:pPr>
            <a:r>
              <a:rPr lang="en-US" sz="2400" dirty="0"/>
              <a:t>Train various classifiers (random forest, support vector, etc.) on TRAIN</a:t>
            </a:r>
          </a:p>
          <a:p>
            <a:pPr marL="514350" lvl="0" indent="-514350">
              <a:buFont typeface="+mj-lt"/>
              <a:buAutoNum type="arabicPeriod"/>
            </a:pPr>
            <a:r>
              <a:rPr lang="en-US" sz="2400" dirty="0"/>
              <a:t>Use those trained classifiers to predict the cases in TEST.</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do those tweaks and return to #1.</a:t>
            </a:r>
          </a:p>
          <a:p>
            <a:pPr marL="514350" indent="-514350">
              <a:buFont typeface="+mj-lt"/>
              <a:buAutoNum type="arabicPeriod"/>
            </a:pPr>
            <a:r>
              <a:rPr lang="en-US" sz="2400" dirty="0"/>
              <a:t>When done iterating, test classifiers in the held-back Validation data.</a:t>
            </a:r>
          </a:p>
        </p:txBody>
      </p:sp>
      <p:grpSp>
        <p:nvGrpSpPr>
          <p:cNvPr id="15" name="Group 14">
            <a:extLst>
              <a:ext uri="{FF2B5EF4-FFF2-40B4-BE49-F238E27FC236}">
                <a16:creationId xmlns:a16="http://schemas.microsoft.com/office/drawing/2014/main" id="{65C8F856-87B5-4C86-B202-833A59370FE5}"/>
              </a:ext>
            </a:extLst>
          </p:cNvPr>
          <p:cNvGrpSpPr/>
          <p:nvPr/>
        </p:nvGrpSpPr>
        <p:grpSpPr>
          <a:xfrm>
            <a:off x="9219806" y="2341124"/>
            <a:ext cx="2883567" cy="3418409"/>
            <a:chOff x="8470233" y="2310063"/>
            <a:chExt cx="2883567" cy="3418409"/>
          </a:xfrm>
        </p:grpSpPr>
        <p:sp>
          <p:nvSpPr>
            <p:cNvPr id="4" name="Rectangle 3">
              <a:extLst>
                <a:ext uri="{FF2B5EF4-FFF2-40B4-BE49-F238E27FC236}">
                  <a16:creationId xmlns:a16="http://schemas.microsoft.com/office/drawing/2014/main" id="{40878D38-CE98-4288-AD26-267214FDE7D8}"/>
                </a:ext>
              </a:extLst>
            </p:cNvPr>
            <p:cNvSpPr/>
            <p:nvPr/>
          </p:nvSpPr>
          <p:spPr>
            <a:xfrm>
              <a:off x="8470233" y="2310063"/>
              <a:ext cx="2045367" cy="146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8F87A6-6E45-4E7B-9BA5-1F7F8D08A49D}"/>
                </a:ext>
              </a:extLst>
            </p:cNvPr>
            <p:cNvSpPr/>
            <p:nvPr/>
          </p:nvSpPr>
          <p:spPr>
            <a:xfrm>
              <a:off x="8470233" y="4453120"/>
              <a:ext cx="2045367" cy="10613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FF9E5A-5970-47DA-BD4E-5FFECF960284}"/>
                </a:ext>
              </a:extLst>
            </p:cNvPr>
            <p:cNvSpPr/>
            <p:nvPr/>
          </p:nvSpPr>
          <p:spPr>
            <a:xfrm>
              <a:off x="8470233" y="3777915"/>
              <a:ext cx="2045367" cy="6752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877BC-543B-47F0-B2D6-5F9E15410FDF}"/>
                </a:ext>
              </a:extLst>
            </p:cNvPr>
            <p:cNvSpPr/>
            <p:nvPr/>
          </p:nvSpPr>
          <p:spPr>
            <a:xfrm>
              <a:off x="10515600" y="2310063"/>
              <a:ext cx="838200" cy="1467852"/>
            </a:xfrm>
            <a:prstGeom prst="rect">
              <a:avLst/>
            </a:prstGeom>
            <a:solidFill>
              <a:srgbClr val="21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3AC94E-E6B8-463E-88A5-65DE6C65CB65}"/>
                </a:ext>
              </a:extLst>
            </p:cNvPr>
            <p:cNvSpPr/>
            <p:nvPr/>
          </p:nvSpPr>
          <p:spPr>
            <a:xfrm>
              <a:off x="10515600" y="4453120"/>
              <a:ext cx="838200" cy="1061358"/>
            </a:xfrm>
            <a:prstGeom prst="rect">
              <a:avLst/>
            </a:prstGeom>
            <a:solidFill>
              <a:srgbClr val="80C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917EA7-7249-45D8-A0F5-01509CACBF7D}"/>
                </a:ext>
              </a:extLst>
            </p:cNvPr>
            <p:cNvSpPr/>
            <p:nvPr/>
          </p:nvSpPr>
          <p:spPr>
            <a:xfrm>
              <a:off x="10515600" y="3777915"/>
              <a:ext cx="838200" cy="675205"/>
            </a:xfrm>
            <a:prstGeom prst="rect">
              <a:avLst/>
            </a:prstGeom>
            <a:solidFill>
              <a:srgbClr val="098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BF456D-A09F-40FB-B6BB-535E502E9382}"/>
                </a:ext>
              </a:extLst>
            </p:cNvPr>
            <p:cNvSpPr txBox="1"/>
            <p:nvPr/>
          </p:nvSpPr>
          <p:spPr>
            <a:xfrm>
              <a:off x="8471737" y="4706800"/>
              <a:ext cx="2045367" cy="553998"/>
            </a:xfrm>
            <a:prstGeom prst="rect">
              <a:avLst/>
            </a:prstGeom>
            <a:noFill/>
          </p:spPr>
          <p:txBody>
            <a:bodyPr wrap="square" rtlCol="0">
              <a:spAutoFit/>
            </a:bodyPr>
            <a:lstStyle/>
            <a:p>
              <a:r>
                <a:rPr lang="en-US" sz="3000" dirty="0">
                  <a:latin typeface="Arial Rounded MT Bold" panose="020F0704030504030204" pitchFamily="34" charset="0"/>
                </a:rPr>
                <a:t>Validation</a:t>
              </a:r>
            </a:p>
          </p:txBody>
        </p:sp>
        <p:sp>
          <p:nvSpPr>
            <p:cNvPr id="12" name="TextBox 11">
              <a:extLst>
                <a:ext uri="{FF2B5EF4-FFF2-40B4-BE49-F238E27FC236}">
                  <a16:creationId xmlns:a16="http://schemas.microsoft.com/office/drawing/2014/main" id="{AC8F15C1-5710-4F8E-B3CF-944B3732358C}"/>
                </a:ext>
              </a:extLst>
            </p:cNvPr>
            <p:cNvSpPr txBox="1"/>
            <p:nvPr/>
          </p:nvSpPr>
          <p:spPr>
            <a:xfrm>
              <a:off x="9722030" y="2756287"/>
              <a:ext cx="1305762"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TRAIN</a:t>
              </a:r>
            </a:p>
          </p:txBody>
        </p:sp>
        <p:sp>
          <p:nvSpPr>
            <p:cNvPr id="13" name="TextBox 12">
              <a:extLst>
                <a:ext uri="{FF2B5EF4-FFF2-40B4-BE49-F238E27FC236}">
                  <a16:creationId xmlns:a16="http://schemas.microsoft.com/office/drawing/2014/main" id="{E2DE09B6-396A-4894-8173-F4EA451991DC}"/>
                </a:ext>
              </a:extLst>
            </p:cNvPr>
            <p:cNvSpPr txBox="1"/>
            <p:nvPr/>
          </p:nvSpPr>
          <p:spPr>
            <a:xfrm>
              <a:off x="9880307" y="3968373"/>
              <a:ext cx="1102288"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TEST</a:t>
              </a:r>
            </a:p>
          </p:txBody>
        </p:sp>
        <p:sp>
          <p:nvSpPr>
            <p:cNvPr id="14" name="TextBox 13">
              <a:extLst>
                <a:ext uri="{FF2B5EF4-FFF2-40B4-BE49-F238E27FC236}">
                  <a16:creationId xmlns:a16="http://schemas.microsoft.com/office/drawing/2014/main" id="{59CBF532-AD8B-4BF7-94CD-4FFE62811302}"/>
                </a:ext>
              </a:extLst>
            </p:cNvPr>
            <p:cNvSpPr txBox="1"/>
            <p:nvPr/>
          </p:nvSpPr>
          <p:spPr>
            <a:xfrm rot="5400000">
              <a:off x="9667999" y="4138770"/>
              <a:ext cx="2779294" cy="400110"/>
            </a:xfrm>
            <a:prstGeom prst="rect">
              <a:avLst/>
            </a:prstGeom>
            <a:noFill/>
          </p:spPr>
          <p:txBody>
            <a:bodyPr wrap="square" rtlCol="0">
              <a:spAutoFit/>
            </a:bodyPr>
            <a:lstStyle/>
            <a:p>
              <a:r>
                <a:rPr lang="en-US" sz="2000" b="1" dirty="0">
                  <a:solidFill>
                    <a:schemeClr val="accent6">
                      <a:lumMod val="75000"/>
                    </a:schemeClr>
                  </a:solidFill>
                  <a:latin typeface="Bookman Old Style" panose="02050604050505020204" pitchFamily="18" charset="0"/>
                </a:rPr>
                <a:t>HOSPITALIZED</a:t>
              </a:r>
            </a:p>
          </p:txBody>
        </p:sp>
        <p:sp>
          <p:nvSpPr>
            <p:cNvPr id="11" name="TextBox 10">
              <a:extLst>
                <a:ext uri="{FF2B5EF4-FFF2-40B4-BE49-F238E27FC236}">
                  <a16:creationId xmlns:a16="http://schemas.microsoft.com/office/drawing/2014/main" id="{AF2A0D38-744D-4B5B-B76C-401B873C696D}"/>
                </a:ext>
              </a:extLst>
            </p:cNvPr>
            <p:cNvSpPr txBox="1"/>
            <p:nvPr/>
          </p:nvSpPr>
          <p:spPr>
            <a:xfrm>
              <a:off x="8471737" y="3399180"/>
              <a:ext cx="1295401" cy="553998"/>
            </a:xfrm>
            <a:prstGeom prst="rect">
              <a:avLst/>
            </a:prstGeom>
            <a:noFill/>
          </p:spPr>
          <p:txBody>
            <a:bodyPr wrap="square" rtlCol="0">
              <a:spAutoFit/>
            </a:bodyPr>
            <a:lstStyle/>
            <a:p>
              <a:r>
                <a:rPr lang="en-US" sz="3000" dirty="0">
                  <a:solidFill>
                    <a:schemeClr val="bg1"/>
                  </a:solidFill>
                  <a:latin typeface="Arial Rounded MT Bold" panose="020F0704030504030204" pitchFamily="34" charset="0"/>
                </a:rPr>
                <a:t>Dev</a:t>
              </a:r>
            </a:p>
          </p:txBody>
        </p:sp>
      </p:grpSp>
    </p:spTree>
    <p:extLst>
      <p:ext uri="{BB962C8B-B14F-4D97-AF65-F5344CB8AC3E}">
        <p14:creationId xmlns:p14="http://schemas.microsoft.com/office/powerpoint/2010/main" val="11863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4294967295"/>
          </p:nvPr>
        </p:nvSpPr>
        <p:spPr>
          <a:xfrm>
            <a:off x="876980" y="1761996"/>
            <a:ext cx="8838049" cy="4152900"/>
          </a:xfrm>
        </p:spPr>
        <p:txBody>
          <a:bodyPr/>
          <a:lstStyle/>
          <a:p>
            <a:r>
              <a:rPr lang="en-US" sz="2000" dirty="0"/>
              <a:t>This is a </a:t>
            </a:r>
            <a:r>
              <a:rPr lang="en-US" sz="2000" b="1" dirty="0"/>
              <a:t>triage</a:t>
            </a:r>
            <a:r>
              <a:rPr lang="en-US" sz="2000" dirty="0"/>
              <a:t> task—goal is to help Case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rankings:</a:t>
            </a:r>
          </a:p>
          <a:p>
            <a:pPr marL="617220" lvl="1" indent="-342900">
              <a:buFont typeface="+mj-lt"/>
              <a:buAutoNum type="arabicPeriod"/>
            </a:pPr>
            <a:r>
              <a:rPr lang="en-US" sz="2000" dirty="0"/>
              <a:t>Sort the test subsample by one of the candidate predictions,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How many people do we have to go through in order to find Y people hospitalized?</a:t>
            </a:r>
          </a:p>
          <a:p>
            <a:pPr marL="274320" lvl="1" indent="0">
              <a:buNone/>
            </a:pPr>
            <a:endParaRPr lang="en-US" sz="20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1" y="705678"/>
            <a:ext cx="6966233" cy="1004887"/>
          </a:xfrm>
          <a:prstGeom prst="rect">
            <a:avLst/>
          </a:prstGeom>
        </p:spPr>
        <p:txBody>
          <a:bodyPr vert="horz" lIns="91440" tIns="45720" rIns="91440" bIns="45720" rtlCol="0" anchor="ctr" anchorCtr="0">
            <a:noAutofit/>
          </a:bodyPr>
          <a:lstStyle>
            <a:lvl1pPr algn="l" defTabSz="914217" rtl="0" eaLnBrk="1" latinLnBrk="0" hangingPunct="1">
              <a:lnSpc>
                <a:spcPct val="100000"/>
              </a:lnSpc>
              <a:spcBef>
                <a:spcPct val="0"/>
              </a:spcBef>
              <a:buNone/>
              <a:defRPr sz="2599" b="0" kern="1200" baseline="0">
                <a:solidFill>
                  <a:schemeClr val="tx2"/>
                </a:solidFill>
                <a:latin typeface="+mj-lt"/>
                <a:ea typeface="+mj-ea"/>
                <a:cs typeface="+mj-cs"/>
              </a:defRPr>
            </a:lvl1pPr>
          </a:lstStyle>
          <a:p>
            <a:r>
              <a:rPr lang="en-US" sz="2800" dirty="0"/>
              <a:t>…and Caveats</a:t>
            </a:r>
          </a:p>
        </p:txBody>
      </p:sp>
    </p:spTree>
    <p:extLst>
      <p:ext uri="{BB962C8B-B14F-4D97-AF65-F5344CB8AC3E}">
        <p14:creationId xmlns:p14="http://schemas.microsoft.com/office/powerpoint/2010/main" val="98153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6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36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4294967295"/>
          </p:nvPr>
        </p:nvSpPr>
        <p:spPr>
          <a:xfrm>
            <a:off x="876980" y="1761996"/>
            <a:ext cx="8838049" cy="4152900"/>
          </a:xfrm>
        </p:spPr>
        <p:txBody>
          <a:bodyPr/>
          <a:lstStyle/>
          <a:p>
            <a:r>
              <a:rPr lang="en-US" sz="2800" dirty="0"/>
              <a:t>Partnership between Research and Care Delivery aimed at cutting out the middle layers of the Research </a:t>
            </a:r>
            <a:r>
              <a:rPr lang="en-US" sz="2800" dirty="0">
                <a:sym typeface="Wingdings" panose="05000000000000000000" pitchFamily="2" charset="2"/>
              </a:rPr>
              <a:t> Dissemination  Practice cycle.</a:t>
            </a:r>
          </a:p>
          <a:p>
            <a:pPr lvl="1"/>
            <a:r>
              <a:rPr lang="en-US" sz="2800" dirty="0">
                <a:sym typeface="Wingdings" panose="05000000000000000000" pitchFamily="2" charset="2"/>
              </a:rPr>
              <a:t>Not Research</a:t>
            </a:r>
          </a:p>
          <a:p>
            <a:pPr lvl="1"/>
            <a:r>
              <a:rPr lang="en-US" sz="2800" dirty="0">
                <a:sym typeface="Wingdings" panose="05000000000000000000" pitchFamily="2" charset="2"/>
              </a:rPr>
              <a:t>Aims at leveraging data to optimize care delivery</a:t>
            </a:r>
          </a:p>
          <a:p>
            <a:r>
              <a:rPr lang="en-US" sz="2800" dirty="0"/>
              <a:t>Care Management “ensures patients receive timely and appropriate care and supports utilization management activities.”</a:t>
            </a:r>
          </a:p>
          <a:p>
            <a:r>
              <a:rPr lang="en-US" sz="2800" dirty="0"/>
              <a:t>KPWA LHS Goal: reduce inpatient admissions by 2%</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17</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18</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4294967295"/>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4294967295"/>
          </p:nvPr>
        </p:nvSpPr>
        <p:spPr>
          <a:xfrm>
            <a:off x="876980" y="1761996"/>
            <a:ext cx="8838049" cy="4152900"/>
          </a:xfrm>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4294967295"/>
          </p:nvPr>
        </p:nvSpPr>
        <p:spPr>
          <a:xfrm>
            <a:off x="876980" y="1761996"/>
            <a:ext cx="8838049" cy="4152900"/>
          </a:xfrm>
        </p:spPr>
        <p:txBody>
          <a:bodyPr/>
          <a:lstStyle/>
          <a:p>
            <a:r>
              <a:rPr lang="en-US" sz="2800" dirty="0"/>
              <a:t>No longer necessary to purchase software to get access to cutting-edge analytical methods.</a:t>
            </a:r>
          </a:p>
          <a:p>
            <a:r>
              <a:rPr lang="en-US" sz="2800" dirty="0"/>
              <a:t>Free and open-source analytics software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Project Goal: Optimize Care Manager Intervention by focusing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4294967295"/>
          </p:nvPr>
        </p:nvSpPr>
        <p:spPr>
          <a:xfrm>
            <a:off x="876980" y="1835566"/>
            <a:ext cx="8838049" cy="4152900"/>
          </a:xfrm>
        </p:spPr>
        <p:txBody>
          <a:bodyPr/>
          <a:lstStyle/>
          <a:p>
            <a:r>
              <a:rPr lang="en-US" sz="2800" dirty="0"/>
              <a:t>Strategy: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Developed against Insurance data 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4294967295"/>
          </p:nvPr>
        </p:nvSpPr>
        <p:spPr>
          <a:xfrm>
            <a:off x="876980" y="1761996"/>
            <a:ext cx="8838049" cy="4152900"/>
          </a:xfrm>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BB7C70F-B930-4A08-9874-5EB5B952FBB6}"/>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3CD43190-6448-403E-AAEB-0291C2BF3CB9}"/>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2D2D41-F1B7-4882-A14E-0A0F0F24CEDD}"/>
              </a:ext>
            </a:extLst>
          </p:cNvPr>
          <p:cNvSpPr>
            <a:spLocks noGrp="1"/>
          </p:cNvSpPr>
          <p:nvPr>
            <p:ph type="title"/>
          </p:nvPr>
        </p:nvSpPr>
        <p:spPr/>
        <p:txBody>
          <a:bodyPr/>
          <a:lstStyle/>
          <a:p>
            <a:r>
              <a:rPr lang="en-US" sz="3200" dirty="0"/>
              <a:t>Machine Learning/Data Science Approach</a:t>
            </a:r>
          </a:p>
        </p:txBody>
      </p:sp>
      <p:sp>
        <p:nvSpPr>
          <p:cNvPr id="11" name="Content Placeholder 10">
            <a:extLst>
              <a:ext uri="{FF2B5EF4-FFF2-40B4-BE49-F238E27FC236}">
                <a16:creationId xmlns:a16="http://schemas.microsoft.com/office/drawing/2014/main" id="{343C97C3-2563-413A-B310-6DEE32EA210C}"/>
              </a:ext>
            </a:extLst>
          </p:cNvPr>
          <p:cNvSpPr>
            <a:spLocks noGrp="1"/>
          </p:cNvSpPr>
          <p:nvPr>
            <p:ph sz="quarter" idx="4294967295"/>
          </p:nvPr>
        </p:nvSpPr>
        <p:spPr>
          <a:xfrm>
            <a:off x="876980" y="1761996"/>
            <a:ext cx="8838049" cy="4152900"/>
          </a:xfrm>
        </p:spPr>
        <p:txBody>
          <a:bodyPr/>
          <a:lstStyle/>
          <a:p>
            <a:r>
              <a:rPr lang="en-US" sz="2400" dirty="0"/>
              <a:t>Outcome: Hospitalization in the following year.</a:t>
            </a:r>
          </a:p>
          <a:p>
            <a:pPr lvl="1"/>
            <a:r>
              <a:rPr lang="en-US" sz="2400" dirty="0"/>
              <a:t>Taken from institutional claims.</a:t>
            </a:r>
          </a:p>
          <a:p>
            <a:pPr lvl="1"/>
            <a:r>
              <a:rPr lang="en-US" sz="2400" dirty="0"/>
              <a:t>Excluding DRGs signifying accidents or pregnancy.</a:t>
            </a:r>
          </a:p>
          <a:p>
            <a:r>
              <a:rPr lang="en-US" sz="2400" dirty="0"/>
              <a:t>The Machine Learning Approach:</a:t>
            </a:r>
          </a:p>
          <a:p>
            <a:pPr lvl="1"/>
            <a:r>
              <a:rPr lang="en-US" sz="2400" dirty="0"/>
              <a:t>There are libraries of generic ML algorithms which can be applied to many prediction tasks.</a:t>
            </a:r>
          </a:p>
          <a:p>
            <a:pPr lvl="2"/>
            <a:r>
              <a:rPr lang="en-US" sz="2400" dirty="0"/>
              <a:t>We used Python’s </a:t>
            </a:r>
            <a:r>
              <a:rPr lang="en-US" sz="2400" dirty="0" err="1"/>
              <a:t>scikit</a:t>
            </a:r>
            <a:r>
              <a:rPr lang="en-US" sz="2400" dirty="0"/>
              <a:t>-learn collection.</a:t>
            </a:r>
          </a:p>
          <a:p>
            <a:pPr lvl="1"/>
            <a:r>
              <a:rPr lang="en-US" sz="2400" dirty="0"/>
              <a:t>Feed your data + gold standard to those </a:t>
            </a:r>
            <a:r>
              <a:rPr lang="en-US" sz="2400" dirty="0" err="1"/>
              <a:t>algos</a:t>
            </a:r>
            <a:r>
              <a:rPr lang="en-US" sz="2400" dirty="0"/>
              <a:t> to “train” them.</a:t>
            </a:r>
          </a:p>
          <a:p>
            <a:pPr lvl="1"/>
            <a:r>
              <a:rPr lang="en-US" sz="2400" dirty="0"/>
              <a:t>Then set the trained </a:t>
            </a:r>
            <a:r>
              <a:rPr lang="en-US" sz="2400" dirty="0" err="1"/>
              <a:t>algos</a:t>
            </a:r>
            <a:r>
              <a:rPr lang="en-US" sz="2400" dirty="0"/>
              <a:t> on some held-back “test” data.</a:t>
            </a:r>
          </a:p>
          <a:p>
            <a:pPr lvl="1"/>
            <a:r>
              <a:rPr lang="en-US" sz="2400" dirty="0"/>
              <a:t>Evaluate predictions.</a:t>
            </a:r>
          </a:p>
        </p:txBody>
      </p:sp>
      <p:sp>
        <p:nvSpPr>
          <p:cNvPr id="7" name="Slide Number Placeholder 6">
            <a:extLst>
              <a:ext uri="{FF2B5EF4-FFF2-40B4-BE49-F238E27FC236}">
                <a16:creationId xmlns:a16="http://schemas.microsoft.com/office/drawing/2014/main" id="{BF17C6AE-B0BF-4B05-A608-AE8D6B627893}"/>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72117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988" y="1208122"/>
            <a:ext cx="3302000" cy="2476500"/>
          </a:xfrm>
          <a:prstGeom prst="rect">
            <a:avLst/>
          </a:prstGeom>
        </p:spPr>
      </p:pic>
      <p:sp>
        <p:nvSpPr>
          <p:cNvPr id="9" name="Text Placeholder 8">
            <a:extLst>
              <a:ext uri="{FF2B5EF4-FFF2-40B4-BE49-F238E27FC236}">
                <a16:creationId xmlns:a16="http://schemas.microsoft.com/office/drawing/2014/main" id="{C70D59E1-1938-433E-838F-AB5FF19FD007}"/>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1365AF5-0103-4940-9AE9-BB36D3D2C8A5}"/>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sz="quarter" idx="4294967295"/>
          </p:nvPr>
        </p:nvSpPr>
        <p:spPr>
          <a:xfrm>
            <a:off x="876980" y="1761996"/>
            <a:ext cx="8838049" cy="4152900"/>
          </a:xfrm>
        </p:spPr>
        <p:txBody>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We used actual hospitalizations in the 12 months starting in April 2016 as our gold standard.</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Machine Learning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essentially torture your models until they “memorize” your training data.</a:t>
            </a:r>
          </a:p>
          <a:p>
            <a:pPr lvl="1"/>
            <a:r>
              <a:rPr lang="en-US" sz="2400" dirty="0"/>
              <a:t>Which makes for excellent stats &amp; demos—on your training data.</a:t>
            </a:r>
          </a:p>
          <a:p>
            <a:pPr lvl="1"/>
            <a:r>
              <a:rPr lang="en-US" sz="2400" dirty="0"/>
              <a:t>And horrible performance in new samples.</a:t>
            </a:r>
          </a:p>
          <a:p>
            <a:r>
              <a:rPr lang="en-US" sz="2400" dirty="0"/>
              <a:t>In the olden days, you’d have to be </a:t>
            </a:r>
            <a:r>
              <a:rPr lang="en-US" sz="2400" b="1" dirty="0"/>
              <a:t>very</a:t>
            </a:r>
            <a:r>
              <a:rPr lang="en-US" sz="2400" dirty="0"/>
              <a:t> stingy with the amount of iterating you could do and still rely on the logic of significance testing to make the argument that your results should generalize to new samples.</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087981" y="360676"/>
            <a:ext cx="7437983" cy="6229310"/>
          </a:xfrm>
          <a:prstGeom prst="rect">
            <a:avLst/>
          </a:prstGeom>
        </p:spPr>
      </p:pic>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662182" y="959765"/>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808</TotalTime>
  <Words>2886</Words>
  <Application>Microsoft Office PowerPoint</Application>
  <PresentationFormat>Widescreen</PresentationFormat>
  <Paragraphs>281</Paragraphs>
  <Slides>20</Slides>
  <Notes>19</Notes>
  <HiddenSlides>1</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20</vt:i4>
      </vt:variant>
    </vt:vector>
  </HeadingPairs>
  <TitlesOfParts>
    <vt:vector size="33" baseType="lpstr">
      <vt:lpstr>Arial</vt:lpstr>
      <vt:lpstr>Arial Rounded MT Bold</vt:lpstr>
      <vt:lpstr>Bookman Old Style</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Project Goal: Optimize Care Manager Intervention by focusing on patients likely to be hospitalized</vt:lpstr>
      <vt:lpstr>Side Quest: Can we predict hospitalizations our own selves?</vt:lpstr>
      <vt:lpstr>Machine Learning/Data Science Approach</vt:lpstr>
      <vt:lpstr>Machine Learning Approach</vt:lpstr>
      <vt:lpstr>Machine Learning Boogeyman: Overfitting</vt:lpstr>
      <vt:lpstr>PowerPoint Presentation</vt:lpstr>
      <vt:lpstr>Development Process</vt:lpstr>
      <vt:lpstr>How’d We Do?</vt:lpstr>
      <vt:lpstr>Full Validation Sample</vt:lpstr>
      <vt:lpstr>First 300 People Only</vt:lpstr>
      <vt:lpstr>Conclusions…</vt:lpstr>
      <vt:lpstr>Future Directions</vt:lpstr>
      <vt:lpstr>Thank You!</vt:lpstr>
      <vt:lpstr>Context: Learning Health System</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113</cp:revision>
  <dcterms:created xsi:type="dcterms:W3CDTF">2019-02-21T15:22:51Z</dcterms:created>
  <dcterms:modified xsi:type="dcterms:W3CDTF">2019-03-10T00:15:02Z</dcterms:modified>
</cp:coreProperties>
</file>