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56" r:id="rId2"/>
    <p:sldId id="257" r:id="rId3"/>
    <p:sldId id="268" r:id="rId4"/>
    <p:sldId id="258" r:id="rId5"/>
    <p:sldId id="261" r:id="rId6"/>
    <p:sldId id="262" r:id="rId7"/>
    <p:sldId id="259" r:id="rId8"/>
    <p:sldId id="260" r:id="rId9"/>
    <p:sldId id="263" r:id="rId10"/>
    <p:sldId id="264" r:id="rId11"/>
    <p:sldId id="266" r:id="rId12"/>
    <p:sldId id="267" r:id="rId13"/>
    <p:sldId id="265" r:id="rId14"/>
  </p:sldIdLst>
  <p:sldSz cx="9144000" cy="6858000" type="screen4x3"/>
  <p:notesSz cx="6858000" cy="9144000"/>
  <p:defaultTextStyle>
    <a:defPPr>
      <a:defRPr lang="en-US"/>
    </a:defPPr>
    <a:lvl1pPr algn="r" rtl="0" eaLnBrk="0" fontAlgn="base" hangingPunct="0">
      <a:spcBef>
        <a:spcPct val="0"/>
      </a:spcBef>
      <a:spcAft>
        <a:spcPct val="0"/>
      </a:spcAft>
      <a:defRPr sz="1900" kern="1200">
        <a:solidFill>
          <a:srgbClr val="000000"/>
        </a:solidFill>
        <a:latin typeface="Arial" charset="0"/>
        <a:ea typeface="ヒラギノ角ゴ Pro W3" charset="-128"/>
        <a:cs typeface="Arial" charset="0"/>
      </a:defRPr>
    </a:lvl1pPr>
    <a:lvl2pPr marL="457200" algn="r" rtl="0" eaLnBrk="0" fontAlgn="base" hangingPunct="0">
      <a:spcBef>
        <a:spcPct val="0"/>
      </a:spcBef>
      <a:spcAft>
        <a:spcPct val="0"/>
      </a:spcAft>
      <a:defRPr sz="1900" kern="1200">
        <a:solidFill>
          <a:srgbClr val="000000"/>
        </a:solidFill>
        <a:latin typeface="Arial" charset="0"/>
        <a:ea typeface="ヒラギノ角ゴ Pro W3" charset="-128"/>
        <a:cs typeface="Arial" charset="0"/>
      </a:defRPr>
    </a:lvl2pPr>
    <a:lvl3pPr marL="914400" algn="r" rtl="0" eaLnBrk="0" fontAlgn="base" hangingPunct="0">
      <a:spcBef>
        <a:spcPct val="0"/>
      </a:spcBef>
      <a:spcAft>
        <a:spcPct val="0"/>
      </a:spcAft>
      <a:defRPr sz="1900" kern="1200">
        <a:solidFill>
          <a:srgbClr val="000000"/>
        </a:solidFill>
        <a:latin typeface="Arial" charset="0"/>
        <a:ea typeface="ヒラギノ角ゴ Pro W3" charset="-128"/>
        <a:cs typeface="Arial" charset="0"/>
      </a:defRPr>
    </a:lvl3pPr>
    <a:lvl4pPr marL="1371600" algn="r" rtl="0" eaLnBrk="0" fontAlgn="base" hangingPunct="0">
      <a:spcBef>
        <a:spcPct val="0"/>
      </a:spcBef>
      <a:spcAft>
        <a:spcPct val="0"/>
      </a:spcAft>
      <a:defRPr sz="1900" kern="1200">
        <a:solidFill>
          <a:srgbClr val="000000"/>
        </a:solidFill>
        <a:latin typeface="Arial" charset="0"/>
        <a:ea typeface="ヒラギノ角ゴ Pro W3" charset="-128"/>
        <a:cs typeface="Arial" charset="0"/>
      </a:defRPr>
    </a:lvl4pPr>
    <a:lvl5pPr marL="1828800" algn="r" rtl="0" eaLnBrk="0" fontAlgn="base" hangingPunct="0">
      <a:spcBef>
        <a:spcPct val="0"/>
      </a:spcBef>
      <a:spcAft>
        <a:spcPct val="0"/>
      </a:spcAft>
      <a:defRPr sz="1900" kern="1200">
        <a:solidFill>
          <a:srgbClr val="000000"/>
        </a:solidFill>
        <a:latin typeface="Arial" charset="0"/>
        <a:ea typeface="ヒラギノ角ゴ Pro W3" charset="-128"/>
        <a:cs typeface="Arial" charset="0"/>
      </a:defRPr>
    </a:lvl5pPr>
    <a:lvl6pPr marL="2286000" algn="l" defTabSz="914400" rtl="0" eaLnBrk="1" latinLnBrk="0" hangingPunct="1">
      <a:defRPr sz="1900" kern="1200">
        <a:solidFill>
          <a:srgbClr val="000000"/>
        </a:solidFill>
        <a:latin typeface="Arial" charset="0"/>
        <a:ea typeface="ヒラギノ角ゴ Pro W3" charset="-128"/>
        <a:cs typeface="Arial" charset="0"/>
      </a:defRPr>
    </a:lvl6pPr>
    <a:lvl7pPr marL="2743200" algn="l" defTabSz="914400" rtl="0" eaLnBrk="1" latinLnBrk="0" hangingPunct="1">
      <a:defRPr sz="1900" kern="1200">
        <a:solidFill>
          <a:srgbClr val="000000"/>
        </a:solidFill>
        <a:latin typeface="Arial" charset="0"/>
        <a:ea typeface="ヒラギノ角ゴ Pro W3" charset="-128"/>
        <a:cs typeface="Arial" charset="0"/>
      </a:defRPr>
    </a:lvl7pPr>
    <a:lvl8pPr marL="3200400" algn="l" defTabSz="914400" rtl="0" eaLnBrk="1" latinLnBrk="0" hangingPunct="1">
      <a:defRPr sz="1900" kern="1200">
        <a:solidFill>
          <a:srgbClr val="000000"/>
        </a:solidFill>
        <a:latin typeface="Arial" charset="0"/>
        <a:ea typeface="ヒラギノ角ゴ Pro W3" charset="-128"/>
        <a:cs typeface="Arial" charset="0"/>
      </a:defRPr>
    </a:lvl8pPr>
    <a:lvl9pPr marL="3657600" algn="l" defTabSz="914400" rtl="0" eaLnBrk="1" latinLnBrk="0" hangingPunct="1">
      <a:defRPr sz="1900" kern="1200">
        <a:solidFill>
          <a:srgbClr val="000000"/>
        </a:solidFill>
        <a:latin typeface="Arial" charset="0"/>
        <a:ea typeface="ヒラギノ角ゴ Pro W3"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98" autoAdjust="0"/>
  </p:normalViewPr>
  <p:slideViewPr>
    <p:cSldViewPr>
      <p:cViewPr varScale="1">
        <p:scale>
          <a:sx n="105" d="100"/>
          <a:sy n="105" d="100"/>
        </p:scale>
        <p:origin x="-65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defRPr>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endParaRPr lang="en-US"/>
          </a:p>
        </p:txBody>
      </p:sp>
      <p:sp>
        <p:nvSpPr>
          <p:cNvPr id="102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defRPr>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fld id="{74D4C892-6C7D-4349-99B2-1D85EB68697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D37FD-ED25-4B65-9BB9-F68E72D456C9}" type="slidenum">
              <a:rPr lang="en-US"/>
              <a:pPr/>
              <a:t>1</a:t>
            </a:fld>
            <a:endParaRPr lang="en-US"/>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B239E-3CAB-477A-977A-855FFBC18E6D}" type="slidenum">
              <a:rPr lang="en-US"/>
              <a:pPr/>
              <a:t>10</a:t>
            </a:fld>
            <a:endParaRPr 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pPr>
              <a:lnSpc>
                <a:spcPct val="80000"/>
              </a:lnSpc>
            </a:pPr>
            <a:r>
              <a:rPr lang="en-US" sz="1000"/>
              <a:t>HGB = Hemoglobin in blood</a:t>
            </a:r>
          </a:p>
          <a:p>
            <a:pPr>
              <a:lnSpc>
                <a:spcPct val="80000"/>
              </a:lnSpc>
            </a:pPr>
            <a:r>
              <a:rPr lang="en-US" sz="1000"/>
              <a:t>Things to notice here:</a:t>
            </a:r>
          </a:p>
          <a:p>
            <a:pPr>
              <a:lnSpc>
                <a:spcPct val="80000"/>
              </a:lnSpc>
              <a:buFontTx/>
              <a:buChar char="•"/>
            </a:pPr>
            <a:r>
              <a:rPr lang="en-US" sz="1000"/>
              <a:t>First graph shows result type by local code.  For us we only use 2 different local codes (result descriptions) to signify HGB results (one of which makes negligible contribution).  The vast majority of the values are numeric like we would expect, but there are some character-looking values as well (or else the legend wouldn’t have an entry for char).  You can tell from the scale of the y-axis here that we have &gt; 5 million HGB records in our file.</a:t>
            </a:r>
          </a:p>
          <a:p>
            <a:pPr>
              <a:lnSpc>
                <a:spcPct val="80000"/>
              </a:lnSpc>
              <a:buFontTx/>
              <a:buChar char="•"/>
            </a:pPr>
            <a:r>
              <a:rPr lang="en-US" sz="1000"/>
              <a:t>The second graph shows monthly counts of result records over the entire extent of the file.  Here we see that we’ve had pretty high, and relatively steady counts over the entire extent of our file (1988 to present).  Note that this line is actually a loess-smoother, which in my experience tends to show the true volume of results over time better than a simple series plot.</a:t>
            </a:r>
          </a:p>
          <a:p>
            <a:pPr>
              <a:lnSpc>
                <a:spcPct val="80000"/>
              </a:lnSpc>
              <a:buFontTx/>
              <a:buChar char="•"/>
            </a:pPr>
            <a:r>
              <a:rPr lang="en-US" sz="1000"/>
              <a:t>The third graph shows the units attached to those results determined to be numeric.  Here too there’s a single strong mode of GM/DL—G/DL and ‘?unk?’ (which is the placeholder value inserted when null units are found) make no significant contribution to the total # of HGB result records.</a:t>
            </a:r>
          </a:p>
          <a:p>
            <a:pPr>
              <a:lnSpc>
                <a:spcPct val="80000"/>
              </a:lnSpc>
              <a:buFontTx/>
              <a:buChar char="•"/>
            </a:pPr>
            <a:r>
              <a:rPr lang="en-US" sz="1000"/>
              <a:t>The fourth graph shows the distributions of the numeric values, again by result unit.  Looking at the fairly uniform distributions across the 3 values, it’s tempting to think about changing them all to GM/DL.</a:t>
            </a:r>
          </a:p>
          <a:p>
            <a:pPr>
              <a:lnSpc>
                <a:spcPct val="80000"/>
              </a:lnSpc>
              <a:buFontTx/>
              <a:buChar char="•"/>
            </a:pPr>
            <a:r>
              <a:rPr lang="en-US" sz="1000"/>
              <a:t>The final graph shows what the apparently non-numeric values look like.  Bear in mind the scale of the y-axis, lest you overestimate the extent of the problem.  The vast majority of these records seem to be unresulted—the result values are simply null.  Now that we have decided to remove these from the lab results dataset, these show that I have some work to do getting rid of them.  It’s likely that once I do a fair chunk of the null unit records will also be jettisoned.  Note also the smattering of values w/plus signs + a numeric value—those are either values that I need to look into to see if I can simply ignore the +s &amp; parse them out in creating the file, or rather signify something that should be preserved (e.g., it may mean modifier should be set to ‘&gt;’).  Then again—seeing that these values don’t merit actual bars even on a graph w/max(y) = 30k, it’d be hard to cry over simply discarding those records.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516CA-A0DB-4921-B193-D4D10E6D3DFF}" type="slidenum">
              <a:rPr lang="en-US"/>
              <a:pPr/>
              <a:t>13</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2EA48-C218-4EA3-BC0B-84BE6D4A32F8}" type="slidenum">
              <a:rPr lang="en-US"/>
              <a:pPr/>
              <a:t>2</a:t>
            </a:fld>
            <a:endParaRPr 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t>I’m going to whine at you a little.</a:t>
            </a:r>
          </a:p>
          <a:p>
            <a:endParaRPr lang="en-US"/>
          </a:p>
          <a:p>
            <a:r>
              <a:rPr lang="en-US"/>
              <a:t>And the poor researchers are at my mercy.  (Have I mentioned I was a psych major?)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7ADFC-EAC6-4CA3-A7C2-3C8C20ED88F7}" type="slidenum">
              <a:rPr lang="en-US"/>
              <a:pPr/>
              <a:t>3</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Just flash this for a few seconds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75DFD-23D1-4EAE-B441-8A132DC7BD46}" type="slidenum">
              <a:rPr lang="en-US"/>
              <a:pPr/>
              <a:t>4</a:t>
            </a:fld>
            <a:endParaRPr 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t>What would a </a:t>
            </a:r>
            <a:r>
              <a:rPr lang="en-US" i="1"/>
              <a:t>good</a:t>
            </a:r>
            <a:r>
              <a:rPr lang="en-US"/>
              <a:t> lab programmer know?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67BE-2DDF-41AA-8B84-6453F242F411}" type="slidenum">
              <a:rPr lang="en-US"/>
              <a:pPr/>
              <a:t>5</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a:t>It’s a cliché because it’s true.</a:t>
            </a:r>
          </a:p>
          <a:p>
            <a:endParaRPr lang="en-US"/>
          </a:p>
          <a:p>
            <a:r>
              <a:rPr lang="en-US"/>
              <a:t>Because I wanted to see these for all of our result types, I made these graphs with by-processing (BY TEST_TYPE ;).  So I would get 100 line-graphs, followed by 100 boxplots, followed by 100 barcharts,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DEE23-1BA1-4980-9CE9-28E37EBB16B3}" type="slidenum">
              <a:rPr lang="en-US"/>
              <a:pPr/>
              <a:t>6</a:t>
            </a:fld>
            <a:endParaRPr 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a:t>(The title is a riff on a quote from The Silence of The Lambs.)</a:t>
            </a:r>
          </a:p>
          <a:p>
            <a:endParaRPr lang="en-US"/>
          </a:p>
          <a:p>
            <a:r>
              <a:rPr lang="en-US"/>
              <a:t>In the bad-old-days of PROC GREPLAY, I would not have even bothered trying to put a compound graph together.  But nowadays we have a much better choice.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7854B-1646-45E0-BF1D-8C68C2876F11}" type="slidenum">
              <a:rPr lang="en-US"/>
              <a:pPr/>
              <a:t>7</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t>But hooray—SAS now has new, modern graphics capabilities, including a template designer with a graphical user interface.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46A2D-298A-4A54-BA99-362D840A8E40}" type="slidenum">
              <a:rPr lang="en-US"/>
              <a:pPr/>
              <a:t>8</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202D6-EF63-4558-92B3-3BA5D4D95F2E}" type="slidenum">
              <a:rPr lang="en-US"/>
              <a:pPr/>
              <a:t>9</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When I discovered that I was off to the races—wrote a new program to produce a one-per-result-type report card.</a:t>
            </a:r>
          </a:p>
          <a:p>
            <a:endParaRPr lang="en-US"/>
          </a:p>
          <a:p>
            <a:r>
              <a:rPr lang="en-US"/>
              <a:t>Let’s take a look!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0" name="Picture 2" descr="gh2_ppt_p2b_sectionmaster"/>
          <p:cNvPicPr>
            <a:picLocks noChangeAspect="1" noChangeArrowheads="1"/>
          </p:cNvPicPr>
          <p:nvPr/>
        </p:nvPicPr>
        <p:blipFill>
          <a:blip r:embed="rId2"/>
          <a:srcRect/>
          <a:stretch>
            <a:fillRect/>
          </a:stretch>
        </p:blipFill>
        <p:spPr bwMode="auto">
          <a:xfrm>
            <a:off x="0" y="0"/>
            <a:ext cx="9144000" cy="6859588"/>
          </a:xfrm>
          <a:prstGeom prst="rect">
            <a:avLst/>
          </a:prstGeom>
          <a:noFill/>
        </p:spPr>
      </p:pic>
      <p:sp>
        <p:nvSpPr>
          <p:cNvPr id="7171" name="Rectangle 3"/>
          <p:cNvSpPr>
            <a:spLocks noGrp="1" noChangeArrowheads="1"/>
          </p:cNvSpPr>
          <p:nvPr>
            <p:ph type="ctrTitle"/>
          </p:nvPr>
        </p:nvSpPr>
        <p:spPr>
          <a:xfrm>
            <a:off x="2947988" y="1628775"/>
            <a:ext cx="5600700" cy="1700213"/>
          </a:xfrm>
        </p:spPr>
        <p:txBody>
          <a:bodyPr anchor="t"/>
          <a:lstStyle>
            <a:lvl1pPr>
              <a:defRPr sz="5900">
                <a:solidFill>
                  <a:srgbClr val="6C8093"/>
                </a:solidFill>
              </a:defRPr>
            </a:lvl1pPr>
          </a:lstStyle>
          <a:p>
            <a:r>
              <a:rPr lang="en-US"/>
              <a:t>Click to edit Master title style</a:t>
            </a:r>
          </a:p>
        </p:txBody>
      </p:sp>
      <p:sp>
        <p:nvSpPr>
          <p:cNvPr id="7172" name="Rectangle 4"/>
          <p:cNvSpPr>
            <a:spLocks noGrp="1" noChangeArrowheads="1"/>
          </p:cNvSpPr>
          <p:nvPr>
            <p:ph type="subTitle" idx="1"/>
          </p:nvPr>
        </p:nvSpPr>
        <p:spPr>
          <a:xfrm>
            <a:off x="4537075" y="2794000"/>
            <a:ext cx="4010025" cy="2260600"/>
          </a:xfrm>
        </p:spPr>
        <p:txBody>
          <a:bodyPr/>
          <a:lstStyle>
            <a:lvl1pPr marL="0" indent="0">
              <a:tabLst>
                <a:tab pos="3086100" algn="l"/>
              </a:tabLst>
              <a:defRPr sz="1900" b="0">
                <a:solidFill>
                  <a:srgbClr val="6C8093"/>
                </a:solidFill>
              </a:defRPr>
            </a:lvl1pPr>
          </a:lstStyle>
          <a:p>
            <a:r>
              <a:rPr lang="en-US"/>
              <a:t>Click to edit Master subtitle style</a:t>
            </a:r>
          </a:p>
        </p:txBody>
      </p:sp>
    </p:spTree>
  </p:cSld>
  <p:clrMapOvr>
    <a:masterClrMapping/>
  </p:clrMapOvr>
  <p:transition spd="slow"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66700"/>
            <a:ext cx="1990725" cy="5803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4050" y="266700"/>
            <a:ext cx="5824538" cy="580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5163" y="1349375"/>
            <a:ext cx="3902075"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9638" y="1349375"/>
            <a:ext cx="3902075"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gh2_ppt_p3_slidemaster"/>
          <p:cNvPicPr>
            <a:picLocks noChangeAspect="1" noChangeArrowheads="1"/>
          </p:cNvPicPr>
          <p:nvPr/>
        </p:nvPicPr>
        <p:blipFill>
          <a:blip r:embed="rId13"/>
          <a:srcRect/>
          <a:stretch>
            <a:fillRect/>
          </a:stretch>
        </p:blipFill>
        <p:spPr bwMode="auto">
          <a:xfrm>
            <a:off x="0" y="0"/>
            <a:ext cx="9140825" cy="6856413"/>
          </a:xfrm>
          <a:prstGeom prst="rect">
            <a:avLst/>
          </a:prstGeom>
          <a:noFill/>
        </p:spPr>
      </p:pic>
      <p:sp>
        <p:nvSpPr>
          <p:cNvPr id="6147" name="Rectangle 3"/>
          <p:cNvSpPr>
            <a:spLocks noGrp="1" noChangeArrowheads="1"/>
          </p:cNvSpPr>
          <p:nvPr>
            <p:ph type="title"/>
          </p:nvPr>
        </p:nvSpPr>
        <p:spPr bwMode="auto">
          <a:xfrm>
            <a:off x="654050" y="266700"/>
            <a:ext cx="5746750" cy="6270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6148" name="Rectangle 4"/>
          <p:cNvSpPr>
            <a:spLocks noGrp="1" noChangeArrowheads="1"/>
          </p:cNvSpPr>
          <p:nvPr>
            <p:ph type="body" idx="1"/>
          </p:nvPr>
        </p:nvSpPr>
        <p:spPr bwMode="auto">
          <a:xfrm>
            <a:off x="665163" y="1349375"/>
            <a:ext cx="7956550" cy="4721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5"/>
          <p:cNvSpPr>
            <a:spLocks noGrp="1" noChangeArrowheads="1"/>
          </p:cNvSpPr>
          <p:nvPr>
            <p:ph type="ftr" sz="quarter" idx="3"/>
          </p:nvPr>
        </p:nvSpPr>
        <p:spPr bwMode="auto">
          <a:xfrm>
            <a:off x="665163" y="6400800"/>
            <a:ext cx="4270375" cy="2444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900">
                <a:solidFill>
                  <a:srgbClr val="5E3464"/>
                </a:solidFill>
              </a:defRPr>
            </a:lvl1pPr>
          </a:lstStyle>
          <a:p>
            <a:endParaRPr lang="en-US"/>
          </a:p>
        </p:txBody>
      </p:sp>
      <p:sp>
        <p:nvSpPr>
          <p:cNvPr id="6150" name="Rectangle 6"/>
          <p:cNvSpPr>
            <a:spLocks noChangeArrowheads="1"/>
          </p:cNvSpPr>
          <p:nvPr/>
        </p:nvSpPr>
        <p:spPr bwMode="auto">
          <a:xfrm>
            <a:off x="6983413" y="76200"/>
            <a:ext cx="2071687" cy="1350963"/>
          </a:xfrm>
          <a:prstGeom prst="rect">
            <a:avLst/>
          </a:prstGeom>
          <a:noFill/>
          <a:ln w="9525">
            <a:noFill/>
            <a:miter lim="800000"/>
            <a:headEnd/>
            <a:tailEnd/>
          </a:ln>
        </p:spPr>
        <p:txBody>
          <a:bodyPr anchor="ctr"/>
          <a:lstStyle/>
          <a:p>
            <a:pPr algn="ctr"/>
            <a:endParaRPr lang="en-US" sz="1800" b="1">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advClick="0"/>
  <p:txStyles>
    <p:titleStyle>
      <a:lvl1pPr algn="l" rtl="0" fontAlgn="base">
        <a:spcBef>
          <a:spcPct val="0"/>
        </a:spcBef>
        <a:spcAft>
          <a:spcPct val="0"/>
        </a:spcAft>
        <a:defRPr sz="3400">
          <a:solidFill>
            <a:schemeClr val="bg1"/>
          </a:solidFill>
          <a:latin typeface="+mj-lt"/>
          <a:ea typeface="+mj-ea"/>
          <a:cs typeface="+mj-cs"/>
        </a:defRPr>
      </a:lvl1pPr>
      <a:lvl2pPr algn="l" rtl="0" fontAlgn="base">
        <a:spcBef>
          <a:spcPct val="0"/>
        </a:spcBef>
        <a:spcAft>
          <a:spcPct val="0"/>
        </a:spcAft>
        <a:defRPr sz="3400">
          <a:solidFill>
            <a:schemeClr val="bg1"/>
          </a:solidFill>
          <a:latin typeface="Arial" charset="0"/>
          <a:ea typeface="ヒラギノ角ゴ Pro W3" charset="-128"/>
        </a:defRPr>
      </a:lvl2pPr>
      <a:lvl3pPr algn="l" rtl="0" fontAlgn="base">
        <a:spcBef>
          <a:spcPct val="0"/>
        </a:spcBef>
        <a:spcAft>
          <a:spcPct val="0"/>
        </a:spcAft>
        <a:defRPr sz="3400">
          <a:solidFill>
            <a:schemeClr val="bg1"/>
          </a:solidFill>
          <a:latin typeface="Arial" charset="0"/>
          <a:ea typeface="ヒラギノ角ゴ Pro W3" charset="-128"/>
        </a:defRPr>
      </a:lvl3pPr>
      <a:lvl4pPr algn="l" rtl="0" fontAlgn="base">
        <a:spcBef>
          <a:spcPct val="0"/>
        </a:spcBef>
        <a:spcAft>
          <a:spcPct val="0"/>
        </a:spcAft>
        <a:defRPr sz="3400">
          <a:solidFill>
            <a:schemeClr val="bg1"/>
          </a:solidFill>
          <a:latin typeface="Arial" charset="0"/>
          <a:ea typeface="ヒラギノ角ゴ Pro W3" charset="-128"/>
        </a:defRPr>
      </a:lvl4pPr>
      <a:lvl5pPr algn="l" rtl="0" fontAlgn="base">
        <a:spcBef>
          <a:spcPct val="0"/>
        </a:spcBef>
        <a:spcAft>
          <a:spcPct val="0"/>
        </a:spcAft>
        <a:defRPr sz="3400">
          <a:solidFill>
            <a:schemeClr val="bg1"/>
          </a:solidFill>
          <a:latin typeface="Arial" charset="0"/>
          <a:ea typeface="ヒラギノ角ゴ Pro W3" charset="-128"/>
        </a:defRPr>
      </a:lvl5pPr>
      <a:lvl6pPr marL="457200" algn="l" rtl="0" fontAlgn="base">
        <a:spcBef>
          <a:spcPct val="0"/>
        </a:spcBef>
        <a:spcAft>
          <a:spcPct val="0"/>
        </a:spcAft>
        <a:defRPr sz="3400">
          <a:solidFill>
            <a:schemeClr val="bg1"/>
          </a:solidFill>
          <a:latin typeface="Arial" charset="0"/>
          <a:ea typeface="ヒラギノ角ゴ Pro W3" charset="-128"/>
        </a:defRPr>
      </a:lvl6pPr>
      <a:lvl7pPr marL="914400" algn="l" rtl="0" fontAlgn="base">
        <a:spcBef>
          <a:spcPct val="0"/>
        </a:spcBef>
        <a:spcAft>
          <a:spcPct val="0"/>
        </a:spcAft>
        <a:defRPr sz="3400">
          <a:solidFill>
            <a:schemeClr val="bg1"/>
          </a:solidFill>
          <a:latin typeface="Arial" charset="0"/>
          <a:ea typeface="ヒラギノ角ゴ Pro W3" charset="-128"/>
        </a:defRPr>
      </a:lvl7pPr>
      <a:lvl8pPr marL="1371600" algn="l" rtl="0" fontAlgn="base">
        <a:spcBef>
          <a:spcPct val="0"/>
        </a:spcBef>
        <a:spcAft>
          <a:spcPct val="0"/>
        </a:spcAft>
        <a:defRPr sz="3400">
          <a:solidFill>
            <a:schemeClr val="bg1"/>
          </a:solidFill>
          <a:latin typeface="Arial" charset="0"/>
          <a:ea typeface="ヒラギノ角ゴ Pro W3" charset="-128"/>
        </a:defRPr>
      </a:lvl8pPr>
      <a:lvl9pPr marL="1828800" algn="l" rtl="0" fontAlgn="base">
        <a:spcBef>
          <a:spcPct val="0"/>
        </a:spcBef>
        <a:spcAft>
          <a:spcPct val="0"/>
        </a:spcAft>
        <a:defRPr sz="3400">
          <a:solidFill>
            <a:schemeClr val="bg1"/>
          </a:solidFill>
          <a:latin typeface="Arial" charset="0"/>
          <a:ea typeface="ヒラギノ角ゴ Pro W3" charset="-128"/>
        </a:defRPr>
      </a:lvl9pPr>
    </p:titleStyle>
    <p:bodyStyle>
      <a:lvl1pPr marL="3175" indent="-3175" algn="l" rtl="0" fontAlgn="base">
        <a:spcBef>
          <a:spcPct val="0"/>
        </a:spcBef>
        <a:spcAft>
          <a:spcPts val="2300"/>
        </a:spcAft>
        <a:tabLst>
          <a:tab pos="174625" algn="l"/>
        </a:tabLst>
        <a:defRPr sz="2000" b="1">
          <a:solidFill>
            <a:schemeClr val="tx1"/>
          </a:solidFill>
          <a:latin typeface="+mn-lt"/>
          <a:ea typeface="+mn-ea"/>
          <a:cs typeface="+mn-cs"/>
        </a:defRPr>
      </a:lvl1pPr>
      <a:lvl2pPr marL="341313" indent="-166688" algn="l" rtl="0" fontAlgn="base">
        <a:spcBef>
          <a:spcPct val="0"/>
        </a:spcBef>
        <a:spcAft>
          <a:spcPts val="2300"/>
        </a:spcAft>
        <a:buFont typeface="Times" pitchFamily="28" charset="0"/>
        <a:buChar char="•"/>
        <a:tabLst>
          <a:tab pos="174625" algn="l"/>
        </a:tabLst>
        <a:defRPr sz="1900">
          <a:solidFill>
            <a:schemeClr val="tx1"/>
          </a:solidFill>
          <a:latin typeface="+mn-lt"/>
          <a:ea typeface="+mn-ea"/>
        </a:defRPr>
      </a:lvl2pPr>
      <a:lvl3pPr marL="684213" indent="-228600" algn="l" rtl="0" fontAlgn="base">
        <a:spcBef>
          <a:spcPct val="0"/>
        </a:spcBef>
        <a:spcAft>
          <a:spcPts val="2300"/>
        </a:spcAft>
        <a:tabLst>
          <a:tab pos="174625" algn="l"/>
        </a:tabLst>
        <a:defRPr sz="1900">
          <a:solidFill>
            <a:schemeClr val="tx1"/>
          </a:solidFill>
          <a:latin typeface="+mn-lt"/>
          <a:ea typeface="+mn-ea"/>
        </a:defRPr>
      </a:lvl3pPr>
      <a:lvl4pPr marL="1027113" indent="-228600" algn="l" rtl="0" fontAlgn="base">
        <a:spcBef>
          <a:spcPct val="0"/>
        </a:spcBef>
        <a:spcAft>
          <a:spcPts val="2300"/>
        </a:spcAft>
        <a:tabLst>
          <a:tab pos="174625" algn="l"/>
        </a:tabLst>
        <a:defRPr sz="1900">
          <a:solidFill>
            <a:schemeClr val="tx1"/>
          </a:solidFill>
          <a:latin typeface="+mn-lt"/>
          <a:ea typeface="+mn-ea"/>
        </a:defRPr>
      </a:lvl4pPr>
      <a:lvl5pPr marL="1370013" indent="-228600" algn="l" rtl="0" fontAlgn="base">
        <a:spcBef>
          <a:spcPct val="0"/>
        </a:spcBef>
        <a:spcAft>
          <a:spcPts val="2300"/>
        </a:spcAft>
        <a:buChar char="»"/>
        <a:tabLst>
          <a:tab pos="174625" algn="l"/>
        </a:tabLst>
        <a:defRPr sz="1900">
          <a:solidFill>
            <a:schemeClr val="tx1"/>
          </a:solidFill>
          <a:latin typeface="+mn-lt"/>
          <a:ea typeface="+mn-ea"/>
        </a:defRPr>
      </a:lvl5pPr>
      <a:lvl6pPr marL="1827213" indent="-228600" algn="l" rtl="0" fontAlgn="base">
        <a:spcBef>
          <a:spcPct val="0"/>
        </a:spcBef>
        <a:spcAft>
          <a:spcPts val="2300"/>
        </a:spcAft>
        <a:buChar char="»"/>
        <a:tabLst>
          <a:tab pos="174625" algn="l"/>
        </a:tabLst>
        <a:defRPr sz="1900">
          <a:solidFill>
            <a:schemeClr val="tx1"/>
          </a:solidFill>
          <a:latin typeface="+mn-lt"/>
          <a:ea typeface="+mn-ea"/>
        </a:defRPr>
      </a:lvl6pPr>
      <a:lvl7pPr marL="2284413" indent="-228600" algn="l" rtl="0" fontAlgn="base">
        <a:spcBef>
          <a:spcPct val="0"/>
        </a:spcBef>
        <a:spcAft>
          <a:spcPts val="2300"/>
        </a:spcAft>
        <a:buChar char="»"/>
        <a:tabLst>
          <a:tab pos="174625" algn="l"/>
        </a:tabLst>
        <a:defRPr sz="1900">
          <a:solidFill>
            <a:schemeClr val="tx1"/>
          </a:solidFill>
          <a:latin typeface="+mn-lt"/>
          <a:ea typeface="+mn-ea"/>
        </a:defRPr>
      </a:lvl7pPr>
      <a:lvl8pPr marL="2741613" indent="-228600" algn="l" rtl="0" fontAlgn="base">
        <a:spcBef>
          <a:spcPct val="0"/>
        </a:spcBef>
        <a:spcAft>
          <a:spcPts val="2300"/>
        </a:spcAft>
        <a:buChar char="»"/>
        <a:tabLst>
          <a:tab pos="174625" algn="l"/>
        </a:tabLst>
        <a:defRPr sz="1900">
          <a:solidFill>
            <a:schemeClr val="tx1"/>
          </a:solidFill>
          <a:latin typeface="+mn-lt"/>
          <a:ea typeface="+mn-ea"/>
        </a:defRPr>
      </a:lvl8pPr>
      <a:lvl9pPr marL="3198813" indent="-228600" algn="l" rtl="0" fontAlgn="base">
        <a:spcBef>
          <a:spcPct val="0"/>
        </a:spcBef>
        <a:spcAft>
          <a:spcPts val="2300"/>
        </a:spcAft>
        <a:buChar char="»"/>
        <a:tabLst>
          <a:tab pos="174625" algn="l"/>
        </a:tabLst>
        <a:defRPr sz="19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rpardee/lab-graph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sz="5200"/>
              <a:t>Visualizing VDW Lab Results Data</a:t>
            </a:r>
          </a:p>
        </p:txBody>
      </p:sp>
      <p:sp>
        <p:nvSpPr>
          <p:cNvPr id="4099" name="Rectangle 3"/>
          <p:cNvSpPr>
            <a:spLocks noGrp="1" noChangeArrowheads="1"/>
          </p:cNvSpPr>
          <p:nvPr>
            <p:ph type="subTitle" idx="1"/>
          </p:nvPr>
        </p:nvSpPr>
        <p:spPr>
          <a:xfrm>
            <a:off x="3581400" y="3276600"/>
            <a:ext cx="4953000" cy="457200"/>
          </a:xfrm>
        </p:spPr>
        <p:txBody>
          <a:bodyPr/>
          <a:lstStyle/>
          <a:p>
            <a:r>
              <a:rPr lang="en-US"/>
              <a:t>Why You Should, And How You Can—Easily!</a:t>
            </a:r>
          </a:p>
        </p:txBody>
      </p:sp>
      <p:sp>
        <p:nvSpPr>
          <p:cNvPr id="4100" name="Rectangle 4"/>
          <p:cNvSpPr>
            <a:spLocks noChangeArrowheads="1"/>
          </p:cNvSpPr>
          <p:nvPr/>
        </p:nvSpPr>
        <p:spPr bwMode="auto">
          <a:xfrm>
            <a:off x="457200" y="5715000"/>
            <a:ext cx="4953000" cy="457200"/>
          </a:xfrm>
          <a:prstGeom prst="rect">
            <a:avLst/>
          </a:prstGeom>
          <a:noFill/>
          <a:ln w="9525">
            <a:noFill/>
            <a:miter lim="800000"/>
            <a:headEnd/>
            <a:tailEnd/>
          </a:ln>
        </p:spPr>
        <p:txBody>
          <a:bodyPr lIns="0" tIns="0" rIns="0" bIns="0"/>
          <a:lstStyle/>
          <a:p>
            <a:pPr algn="l" eaLnBrk="1" hangingPunct="1">
              <a:spcAft>
                <a:spcPts val="2300"/>
              </a:spcAft>
              <a:tabLst>
                <a:tab pos="3086100" algn="l"/>
              </a:tabLst>
            </a:pPr>
            <a:r>
              <a:rPr lang="en-US">
                <a:solidFill>
                  <a:srgbClr val="6C8093"/>
                </a:solidFill>
              </a:rPr>
              <a:t>Roy Pardee</a:t>
            </a:r>
          </a:p>
          <a:p>
            <a:pPr algn="l" eaLnBrk="1" hangingPunct="1">
              <a:spcAft>
                <a:spcPts val="2300"/>
              </a:spcAft>
              <a:tabLst>
                <a:tab pos="3086100" algn="l"/>
              </a:tabLst>
            </a:pPr>
            <a:r>
              <a:rPr lang="en-US">
                <a:solidFill>
                  <a:srgbClr val="6C8093"/>
                </a:solidFill>
              </a:rPr>
              <a:t>HMORN Annual Meeting 16-April-2013</a:t>
            </a:r>
          </a:p>
        </p:txBody>
      </p:sp>
    </p:spTree>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descr="sgdesign107"/>
          <p:cNvPicPr>
            <a:picLocks noChangeAspect="1" noChangeArrowheads="1"/>
          </p:cNvPicPr>
          <p:nvPr/>
        </p:nvPicPr>
        <p:blipFill>
          <a:blip r:embed="rId3"/>
          <a:srcRect/>
          <a:stretch>
            <a:fillRect/>
          </a:stretch>
        </p:blipFill>
        <p:spPr bwMode="auto">
          <a:xfrm>
            <a:off x="1066800" y="0"/>
            <a:ext cx="7696200" cy="6875463"/>
          </a:xfrm>
          <a:prstGeom prst="rect">
            <a:avLst/>
          </a:prstGeom>
          <a:noFill/>
          <a:ln w="9525">
            <a:noFill/>
            <a:miter lim="800000"/>
            <a:headEnd/>
            <a:tailEnd/>
          </a:ln>
        </p:spPr>
      </p:pic>
    </p:spTree>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Punch List</a:t>
            </a:r>
          </a:p>
        </p:txBody>
      </p:sp>
      <p:sp>
        <p:nvSpPr>
          <p:cNvPr id="28675" name="Rectangle 3"/>
          <p:cNvSpPr>
            <a:spLocks noGrp="1" noChangeArrowheads="1"/>
          </p:cNvSpPr>
          <p:nvPr>
            <p:ph type="body" idx="1"/>
          </p:nvPr>
        </p:nvSpPr>
        <p:spPr/>
        <p:txBody>
          <a:bodyPr/>
          <a:lstStyle/>
          <a:p>
            <a:r>
              <a:rPr lang="en-US"/>
              <a:t>Use long names to identify result types, not just TEST_TYPE values.</a:t>
            </a:r>
          </a:p>
          <a:p>
            <a:r>
              <a:rPr lang="en-US"/>
              <a:t>Can we put reference information in the 6</a:t>
            </a:r>
            <a:r>
              <a:rPr lang="en-US" baseline="30000"/>
              <a:t>th</a:t>
            </a:r>
            <a:r>
              <a:rPr lang="en-US"/>
              <a:t> location (e.g., expected units &amp; normal range)?</a:t>
            </a:r>
          </a:p>
          <a:p>
            <a:r>
              <a:rPr lang="en-US"/>
              <a:t>Add counts by local code to #results/month graph (or replace total?)</a:t>
            </a:r>
          </a:p>
          <a:p>
            <a:r>
              <a:rPr lang="en-US"/>
              <a:t>Include a unified legend for local code values depicted in the lower two bar graphs.</a:t>
            </a:r>
          </a:p>
          <a:p>
            <a:r>
              <a:rPr lang="en-US"/>
              <a:t>Table of contents to allow users to jump right to result types of interest.</a:t>
            </a:r>
          </a:p>
        </p:txBody>
      </p:sp>
    </p:spTree>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SGD Sneakiness</a:t>
            </a:r>
          </a:p>
        </p:txBody>
      </p:sp>
      <p:sp>
        <p:nvSpPr>
          <p:cNvPr id="29699" name="Rectangle 3"/>
          <p:cNvSpPr>
            <a:spLocks noGrp="1" noChangeArrowheads="1"/>
          </p:cNvSpPr>
          <p:nvPr>
            <p:ph type="body" idx="1"/>
          </p:nvPr>
        </p:nvSpPr>
        <p:spPr/>
        <p:txBody>
          <a:bodyPr/>
          <a:lstStyle/>
          <a:p>
            <a:pPr>
              <a:lnSpc>
                <a:spcPct val="90000"/>
              </a:lnSpc>
            </a:pPr>
            <a:r>
              <a:rPr lang="en-US"/>
              <a:t>%SGDESIGN gui does not expose all the functionality of the SG template language.</a:t>
            </a:r>
          </a:p>
          <a:p>
            <a:pPr>
              <a:lnSpc>
                <a:spcPct val="90000"/>
              </a:lnSpc>
            </a:pPr>
            <a:r>
              <a:rPr lang="en-US"/>
              <a:t>For applications that read all data from a single dataset, you can copy/edit the code from the code view &amp; then reference the template in a call to SGRENDER.</a:t>
            </a:r>
          </a:p>
          <a:p>
            <a:pPr>
              <a:lnSpc>
                <a:spcPct val="90000"/>
              </a:lnSpc>
            </a:pPr>
            <a:r>
              <a:rPr lang="en-US"/>
              <a:t>But apps that use &gt; 1 dset (like this) have to use the SGD file, which is a binary.</a:t>
            </a:r>
          </a:p>
          <a:p>
            <a:pPr>
              <a:lnSpc>
                <a:spcPct val="90000"/>
              </a:lnSpc>
            </a:pPr>
            <a:r>
              <a:rPr lang="en-US"/>
              <a:t>The Big Secret: SGDs are actually .zip files, containing an XML file w/the text of the template code.</a:t>
            </a:r>
          </a:p>
          <a:p>
            <a:pPr lvl="1">
              <a:lnSpc>
                <a:spcPct val="90000"/>
              </a:lnSpc>
            </a:pPr>
            <a:r>
              <a:rPr lang="en-US"/>
              <a:t>So—change extension; unzip; edit XML file; rezip; change extension back; done!</a:t>
            </a:r>
          </a:p>
          <a:p>
            <a:pPr lvl="1">
              <a:lnSpc>
                <a:spcPct val="90000"/>
              </a:lnSpc>
            </a:pPr>
            <a:r>
              <a:rPr lang="en-US"/>
              <a:t>That’s what I did to switch from lattice layout to gridded layout.</a:t>
            </a:r>
          </a:p>
        </p:txBody>
      </p:sp>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Download it Today!</a:t>
            </a:r>
          </a:p>
        </p:txBody>
      </p:sp>
      <p:sp>
        <p:nvSpPr>
          <p:cNvPr id="26627" name="Rectangle 3"/>
          <p:cNvSpPr>
            <a:spLocks noGrp="1" noChangeArrowheads="1"/>
          </p:cNvSpPr>
          <p:nvPr>
            <p:ph type="body" idx="1"/>
          </p:nvPr>
        </p:nvSpPr>
        <p:spPr>
          <a:xfrm>
            <a:off x="665163" y="1349375"/>
            <a:ext cx="7956550" cy="2384425"/>
          </a:xfrm>
        </p:spPr>
        <p:txBody>
          <a:bodyPr/>
          <a:lstStyle/>
          <a:p>
            <a:r>
              <a:rPr lang="en-US"/>
              <a:t>The program (and these slides, and sample output) are all available on github:</a:t>
            </a:r>
          </a:p>
          <a:p>
            <a:pPr algn="ctr"/>
            <a:r>
              <a:rPr lang="en-US">
                <a:hlinkClick r:id="rId3"/>
              </a:rPr>
              <a:t>http://github.com/rpardee/lab-graphs</a:t>
            </a:r>
            <a:endParaRPr lang="en-US"/>
          </a:p>
          <a:p>
            <a:r>
              <a:rPr lang="en-US"/>
              <a:t>Please send me feedback at pardee.r@ghc.org </a:t>
            </a:r>
          </a:p>
        </p:txBody>
      </p:sp>
      <p:sp>
        <p:nvSpPr>
          <p:cNvPr id="26628" name="Rectangle 4"/>
          <p:cNvSpPr>
            <a:spLocks noChangeArrowheads="1"/>
          </p:cNvSpPr>
          <p:nvPr/>
        </p:nvSpPr>
        <p:spPr bwMode="auto">
          <a:xfrm>
            <a:off x="665163" y="4724400"/>
            <a:ext cx="7956550" cy="1295400"/>
          </a:xfrm>
          <a:prstGeom prst="rect">
            <a:avLst/>
          </a:prstGeom>
          <a:noFill/>
          <a:ln w="9525">
            <a:noFill/>
            <a:miter lim="800000"/>
            <a:headEnd/>
            <a:tailEnd/>
          </a:ln>
        </p:spPr>
        <p:txBody>
          <a:bodyPr lIns="0" tIns="0" rIns="0" bIns="0"/>
          <a:lstStyle/>
          <a:p>
            <a:pPr marL="3175" indent="-3175" algn="ctr" eaLnBrk="1" hangingPunct="1">
              <a:spcAft>
                <a:spcPts val="2300"/>
              </a:spcAft>
              <a:tabLst>
                <a:tab pos="174625" algn="l"/>
              </a:tabLst>
            </a:pPr>
            <a:r>
              <a:rPr lang="en-US" sz="6600" b="1">
                <a:solidFill>
                  <a:schemeClr val="tx1"/>
                </a:solidFill>
              </a:rPr>
              <a:t>Thank you!</a:t>
            </a:r>
          </a:p>
        </p:txBody>
      </p:sp>
    </p:spTree>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Call The Waaaambulance</a:t>
            </a:r>
          </a:p>
        </p:txBody>
      </p:sp>
      <p:sp>
        <p:nvSpPr>
          <p:cNvPr id="9219" name="Rectangle 3"/>
          <p:cNvSpPr>
            <a:spLocks noGrp="1" noChangeArrowheads="1"/>
          </p:cNvSpPr>
          <p:nvPr>
            <p:ph type="body" idx="1"/>
          </p:nvPr>
        </p:nvSpPr>
        <p:spPr/>
        <p:txBody>
          <a:bodyPr/>
          <a:lstStyle/>
          <a:p>
            <a:r>
              <a:rPr lang="en-US"/>
              <a:t>Lab is </a:t>
            </a:r>
            <a:r>
              <a:rPr lang="en-US" i="1"/>
              <a:t>hard</a:t>
            </a:r>
            <a:r>
              <a:rPr lang="en-US"/>
              <a:t>.  It requires more substantive clinical expertise to do well than probably any other VDW data area.</a:t>
            </a:r>
          </a:p>
          <a:p>
            <a:r>
              <a:rPr lang="en-US"/>
              <a:t>Primary reason: no applicable national coding standard.</a:t>
            </a:r>
          </a:p>
          <a:p>
            <a:pPr lvl="1"/>
            <a:r>
              <a:rPr lang="en-US"/>
              <a:t>LOINC effort didn’t get underway until 1994.</a:t>
            </a:r>
          </a:p>
          <a:p>
            <a:pPr lvl="1"/>
            <a:r>
              <a:rPr lang="en-US"/>
              <a:t>By then GH (and other sites?) had been using its own idiosyncratic coding system for six years.</a:t>
            </a:r>
          </a:p>
          <a:p>
            <a:pPr lvl="1"/>
            <a:r>
              <a:rPr lang="en-US"/>
              <a:t>Even now LOINC is honored more in the breach than the observance.</a:t>
            </a:r>
          </a:p>
          <a:p>
            <a:r>
              <a:rPr lang="en-US"/>
              <a:t>Result: Uneducated fools like me have to try and interpret what clinically-trained people </a:t>
            </a:r>
            <a:r>
              <a:rPr lang="en-US" i="1"/>
              <a:t>mean</a:t>
            </a:r>
            <a:r>
              <a:rPr lang="en-US"/>
              <a:t> when they say e.g., “glycated hemoglobin” results.</a:t>
            </a:r>
          </a:p>
        </p:txBody>
      </p:sp>
    </p:spTree>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i-have-no-idea-what-im-doing"/>
          <p:cNvPicPr>
            <a:picLocks noChangeAspect="1" noChangeArrowheads="1"/>
          </p:cNvPicPr>
          <p:nvPr/>
        </p:nvPicPr>
        <p:blipFill>
          <a:blip r:embed="rId3"/>
          <a:srcRect/>
          <a:stretch>
            <a:fillRect/>
          </a:stretch>
        </p:blipFill>
        <p:spPr bwMode="auto">
          <a:xfrm>
            <a:off x="76200" y="61913"/>
            <a:ext cx="8991600" cy="6718300"/>
          </a:xfrm>
          <a:prstGeom prst="rect">
            <a:avLst/>
          </a:prstGeom>
          <a:noFill/>
        </p:spPr>
      </p:pic>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Feigning Competence</a:t>
            </a:r>
          </a:p>
        </p:txBody>
      </p:sp>
      <p:sp>
        <p:nvSpPr>
          <p:cNvPr id="13315" name="Rectangle 3"/>
          <p:cNvSpPr>
            <a:spLocks noGrp="1" noChangeArrowheads="1"/>
          </p:cNvSpPr>
          <p:nvPr>
            <p:ph type="body" idx="1"/>
          </p:nvPr>
        </p:nvSpPr>
        <p:spPr/>
        <p:txBody>
          <a:bodyPr/>
          <a:lstStyle/>
          <a:p>
            <a:pPr>
              <a:lnSpc>
                <a:spcPct val="80000"/>
              </a:lnSpc>
            </a:pPr>
            <a:r>
              <a:rPr lang="en-US" sz="1600"/>
              <a:t>A good Lab data programmer knows:</a:t>
            </a:r>
          </a:p>
          <a:p>
            <a:pPr lvl="1">
              <a:lnSpc>
                <a:spcPct val="80000"/>
              </a:lnSpc>
            </a:pPr>
            <a:r>
              <a:rPr lang="en-US" sz="1500"/>
              <a:t>How often they should see a given test type in their data—and how the popularity of a test waxes/wanes over time.</a:t>
            </a:r>
          </a:p>
          <a:p>
            <a:pPr lvl="1">
              <a:lnSpc>
                <a:spcPct val="80000"/>
              </a:lnSpc>
            </a:pPr>
            <a:r>
              <a:rPr lang="en-US" sz="1500"/>
              <a:t>When differently-described/coded result types are in fact the same thing (and vice-versa)</a:t>
            </a:r>
          </a:p>
          <a:p>
            <a:pPr lvl="1">
              <a:lnSpc>
                <a:spcPct val="80000"/>
              </a:lnSpc>
            </a:pPr>
            <a:r>
              <a:rPr lang="en-US" sz="1500"/>
              <a:t>What the results should look like.</a:t>
            </a:r>
          </a:p>
          <a:p>
            <a:pPr lvl="2">
              <a:lnSpc>
                <a:spcPct val="80000"/>
              </a:lnSpc>
            </a:pPr>
            <a:r>
              <a:rPr lang="en-US" sz="1500"/>
              <a:t>Character values like ‘Pos’, ‘Negative’, or numeric values?</a:t>
            </a:r>
          </a:p>
          <a:p>
            <a:pPr lvl="2">
              <a:lnSpc>
                <a:spcPct val="80000"/>
              </a:lnSpc>
            </a:pPr>
            <a:r>
              <a:rPr lang="en-US" sz="1500"/>
              <a:t>If numeric:</a:t>
            </a:r>
          </a:p>
          <a:p>
            <a:pPr lvl="3">
              <a:lnSpc>
                <a:spcPct val="80000"/>
              </a:lnSpc>
            </a:pPr>
            <a:r>
              <a:rPr lang="en-US" sz="1500"/>
              <a:t>What units should be attached?</a:t>
            </a:r>
          </a:p>
          <a:p>
            <a:pPr lvl="3">
              <a:lnSpc>
                <a:spcPct val="80000"/>
              </a:lnSpc>
            </a:pPr>
            <a:r>
              <a:rPr lang="en-US" sz="1500"/>
              <a:t>What should distributions look like?</a:t>
            </a:r>
          </a:p>
          <a:p>
            <a:pPr>
              <a:lnSpc>
                <a:spcPct val="80000"/>
              </a:lnSpc>
            </a:pPr>
            <a:r>
              <a:rPr lang="en-US" sz="1600"/>
              <a:t>Users of the data will often need to know these things too.</a:t>
            </a:r>
          </a:p>
          <a:p>
            <a:pPr>
              <a:lnSpc>
                <a:spcPct val="80000"/>
              </a:lnSpc>
            </a:pPr>
            <a:r>
              <a:rPr lang="en-US" sz="1600"/>
              <a:t>The Boogeyman: What if I’m including inappropriate result records?</a:t>
            </a:r>
          </a:p>
        </p:txBody>
      </p:sp>
    </p:spTree>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Picture &gt; 1,000 Words</a:t>
            </a:r>
          </a:p>
        </p:txBody>
      </p:sp>
      <p:sp>
        <p:nvSpPr>
          <p:cNvPr id="16387" name="Rectangle 3"/>
          <p:cNvSpPr>
            <a:spLocks noGrp="1" noChangeArrowheads="1"/>
          </p:cNvSpPr>
          <p:nvPr>
            <p:ph type="body" idx="1"/>
          </p:nvPr>
        </p:nvSpPr>
        <p:spPr>
          <a:xfrm>
            <a:off x="665163" y="1349375"/>
            <a:ext cx="7956550" cy="1546225"/>
          </a:xfrm>
        </p:spPr>
        <p:txBody>
          <a:bodyPr/>
          <a:lstStyle/>
          <a:p>
            <a:r>
              <a:rPr lang="en-US"/>
              <a:t>Surely the best way to develop the familiarity (and still have time left to attend to one’s other responsibilities) is to generate &amp; study graphs of the data.</a:t>
            </a:r>
          </a:p>
          <a:p>
            <a:r>
              <a:rPr lang="en-US"/>
              <a:t>So I did that.  For each of our 100 different TEST_TYPEs.</a:t>
            </a:r>
          </a:p>
        </p:txBody>
      </p:sp>
      <p:pic>
        <p:nvPicPr>
          <p:cNvPr id="16388" name="Picture 4" descr="SGPlot26"/>
          <p:cNvPicPr>
            <a:picLocks noChangeAspect="1" noChangeArrowheads="1"/>
          </p:cNvPicPr>
          <p:nvPr/>
        </p:nvPicPr>
        <p:blipFill>
          <a:blip r:embed="rId3"/>
          <a:srcRect/>
          <a:stretch>
            <a:fillRect/>
          </a:stretch>
        </p:blipFill>
        <p:spPr bwMode="auto">
          <a:xfrm>
            <a:off x="533400" y="3048000"/>
            <a:ext cx="4572000" cy="2743200"/>
          </a:xfrm>
          <a:prstGeom prst="rect">
            <a:avLst/>
          </a:prstGeom>
          <a:noFill/>
        </p:spPr>
      </p:pic>
      <p:pic>
        <p:nvPicPr>
          <p:cNvPr id="16389" name="Picture 5" descr="SGPlot1"/>
          <p:cNvPicPr>
            <a:picLocks noChangeAspect="1" noChangeArrowheads="1"/>
          </p:cNvPicPr>
          <p:nvPr/>
        </p:nvPicPr>
        <p:blipFill>
          <a:blip r:embed="rId4"/>
          <a:srcRect/>
          <a:stretch>
            <a:fillRect/>
          </a:stretch>
        </p:blipFill>
        <p:spPr bwMode="auto">
          <a:xfrm>
            <a:off x="4038600" y="3581400"/>
            <a:ext cx="4876800" cy="2925763"/>
          </a:xfrm>
          <a:prstGeom prst="rect">
            <a:avLst/>
          </a:prstGeom>
          <a:noFill/>
        </p:spPr>
      </p:pic>
      <p:sp>
        <p:nvSpPr>
          <p:cNvPr id="16390" name="Text Box 6"/>
          <p:cNvSpPr txBox="1">
            <a:spLocks noChangeArrowheads="1"/>
          </p:cNvSpPr>
          <p:nvPr/>
        </p:nvSpPr>
        <p:spPr bwMode="auto">
          <a:xfrm>
            <a:off x="228600" y="5943600"/>
            <a:ext cx="1516063" cy="381000"/>
          </a:xfrm>
          <a:prstGeom prst="rect">
            <a:avLst/>
          </a:prstGeom>
          <a:noFill/>
          <a:ln w="9525">
            <a:noFill/>
            <a:miter lim="800000"/>
            <a:headEnd/>
            <a:tailEnd/>
          </a:ln>
          <a:effectLst/>
        </p:spPr>
        <p:txBody>
          <a:bodyPr wrap="none">
            <a:spAutoFit/>
          </a:bodyPr>
          <a:lstStyle/>
          <a:p>
            <a:r>
              <a:rPr lang="en-US"/>
              <a:t>100 of these</a:t>
            </a:r>
          </a:p>
        </p:txBody>
      </p:sp>
      <p:sp>
        <p:nvSpPr>
          <p:cNvPr id="16393" name="Freeform 9"/>
          <p:cNvSpPr>
            <a:spLocks/>
          </p:cNvSpPr>
          <p:nvPr/>
        </p:nvSpPr>
        <p:spPr bwMode="auto">
          <a:xfrm>
            <a:off x="762000" y="4724400"/>
            <a:ext cx="1295400" cy="1295400"/>
          </a:xfrm>
          <a:custGeom>
            <a:avLst/>
            <a:gdLst/>
            <a:ahLst/>
            <a:cxnLst>
              <a:cxn ang="0">
                <a:pos x="0" y="816"/>
              </a:cxn>
              <a:cxn ang="0">
                <a:pos x="336" y="144"/>
              </a:cxn>
              <a:cxn ang="0">
                <a:pos x="816" y="0"/>
              </a:cxn>
            </a:cxnLst>
            <a:rect l="0" t="0" r="r" b="b"/>
            <a:pathLst>
              <a:path w="816" h="816">
                <a:moveTo>
                  <a:pt x="0" y="816"/>
                </a:moveTo>
                <a:cubicBezTo>
                  <a:pt x="100" y="548"/>
                  <a:pt x="200" y="280"/>
                  <a:pt x="336" y="144"/>
                </a:cubicBezTo>
                <a:cubicBezTo>
                  <a:pt x="472" y="8"/>
                  <a:pt x="644" y="4"/>
                  <a:pt x="816" y="0"/>
                </a:cubicBezTo>
              </a:path>
            </a:pathLst>
          </a:custGeom>
          <a:noFill/>
          <a:ln w="31750">
            <a:solidFill>
              <a:srgbClr val="FF0000"/>
            </a:solidFill>
            <a:round/>
            <a:headEnd/>
            <a:tailEnd type="stealth" w="lg" len="lg"/>
          </a:ln>
          <a:effectLst/>
        </p:spPr>
        <p:txBody>
          <a:bodyPr/>
          <a:lstStyle/>
          <a:p>
            <a:endParaRPr lang="en-US"/>
          </a:p>
        </p:txBody>
      </p:sp>
      <p:sp>
        <p:nvSpPr>
          <p:cNvPr id="16394" name="Freeform 10"/>
          <p:cNvSpPr>
            <a:spLocks/>
          </p:cNvSpPr>
          <p:nvPr/>
        </p:nvSpPr>
        <p:spPr bwMode="auto">
          <a:xfrm rot="11445478">
            <a:off x="1858963" y="4848225"/>
            <a:ext cx="3278187" cy="1611313"/>
          </a:xfrm>
          <a:custGeom>
            <a:avLst/>
            <a:gdLst/>
            <a:ahLst/>
            <a:cxnLst>
              <a:cxn ang="0">
                <a:pos x="0" y="816"/>
              </a:cxn>
              <a:cxn ang="0">
                <a:pos x="336" y="144"/>
              </a:cxn>
              <a:cxn ang="0">
                <a:pos x="816" y="0"/>
              </a:cxn>
            </a:cxnLst>
            <a:rect l="0" t="0" r="r" b="b"/>
            <a:pathLst>
              <a:path w="816" h="816">
                <a:moveTo>
                  <a:pt x="0" y="816"/>
                </a:moveTo>
                <a:cubicBezTo>
                  <a:pt x="100" y="548"/>
                  <a:pt x="200" y="280"/>
                  <a:pt x="336" y="144"/>
                </a:cubicBezTo>
                <a:cubicBezTo>
                  <a:pt x="472" y="8"/>
                  <a:pt x="644" y="4"/>
                  <a:pt x="816" y="0"/>
                </a:cubicBezTo>
              </a:path>
            </a:pathLst>
          </a:custGeom>
          <a:noFill/>
          <a:ln w="31750">
            <a:solidFill>
              <a:srgbClr val="FF0000"/>
            </a:solidFill>
            <a:round/>
            <a:headEnd type="stealth" w="lg" len="lg"/>
            <a:tailEnd type="none" w="lg" len="lg"/>
          </a:ln>
          <a:effectLst/>
        </p:spPr>
        <p:txBody>
          <a:bodyPr/>
          <a:lstStyle/>
          <a:p>
            <a:endParaRPr 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6393"/>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3" grpId="0" animBg="1"/>
      <p:bldP spid="16393" grpId="1" animBg="1"/>
      <p:bldP spid="163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54050" y="363538"/>
            <a:ext cx="6508750" cy="627062"/>
          </a:xfrm>
        </p:spPr>
        <p:txBody>
          <a:bodyPr/>
          <a:lstStyle/>
          <a:p>
            <a:r>
              <a:rPr lang="en-US" sz="3000"/>
              <a:t>It Scrolls When It’s Told, Or Else It Gets The Hose</a:t>
            </a:r>
          </a:p>
        </p:txBody>
      </p:sp>
      <p:sp>
        <p:nvSpPr>
          <p:cNvPr id="18435" name="Rectangle 3"/>
          <p:cNvSpPr>
            <a:spLocks noGrp="1" noChangeArrowheads="1"/>
          </p:cNvSpPr>
          <p:nvPr>
            <p:ph type="body" idx="1"/>
          </p:nvPr>
        </p:nvSpPr>
        <p:spPr/>
        <p:txBody>
          <a:bodyPr/>
          <a:lstStyle/>
          <a:p>
            <a:pPr>
              <a:lnSpc>
                <a:spcPct val="90000"/>
              </a:lnSpc>
            </a:pPr>
            <a:r>
              <a:rPr lang="en-US"/>
              <a:t>The problem with reviewing so many graphs is that the different graphs for any given result type are scattered over a huge document.</a:t>
            </a:r>
          </a:p>
          <a:p>
            <a:pPr lvl="1">
              <a:lnSpc>
                <a:spcPct val="90000"/>
              </a:lnSpc>
            </a:pPr>
            <a:r>
              <a:rPr lang="en-US"/>
              <a:t>Boxplots showing value distributions by unit gave no info on relative frequencies of those units.</a:t>
            </a:r>
          </a:p>
          <a:p>
            <a:pPr lvl="1">
              <a:lnSpc>
                <a:spcPct val="90000"/>
              </a:lnSpc>
            </a:pPr>
            <a:r>
              <a:rPr lang="en-US"/>
              <a:t>Lineplots of tests over time not informative on which local codes are contributing most of the results.</a:t>
            </a:r>
          </a:p>
          <a:p>
            <a:pPr>
              <a:lnSpc>
                <a:spcPct val="90000"/>
              </a:lnSpc>
            </a:pPr>
            <a:r>
              <a:rPr lang="en-US"/>
              <a:t>Scrolling back and forth to get the </a:t>
            </a:r>
            <a:r>
              <a:rPr lang="en-US" i="1"/>
              <a:t>gestalt </a:t>
            </a:r>
            <a:r>
              <a:rPr lang="en-US"/>
              <a:t>without being distracted by other test types was too much to ask of my meager attention span.</a:t>
            </a:r>
          </a:p>
          <a:p>
            <a:pPr>
              <a:lnSpc>
                <a:spcPct val="90000"/>
              </a:lnSpc>
            </a:pPr>
            <a:r>
              <a:rPr lang="en-US"/>
              <a:t>What I </a:t>
            </a:r>
            <a:r>
              <a:rPr lang="en-US" i="1"/>
              <a:t>really</a:t>
            </a:r>
            <a:r>
              <a:rPr lang="en-US"/>
              <a:t> wanted was a one-page “report-card” type display for each test type.</a:t>
            </a:r>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%SGDESIGN—My Hero!</a:t>
            </a:r>
          </a:p>
        </p:txBody>
      </p:sp>
      <p:sp>
        <p:nvSpPr>
          <p:cNvPr id="14339" name="Rectangle 3"/>
          <p:cNvSpPr>
            <a:spLocks noGrp="1" noChangeArrowheads="1"/>
          </p:cNvSpPr>
          <p:nvPr>
            <p:ph type="body" idx="1"/>
          </p:nvPr>
        </p:nvSpPr>
        <p:spPr/>
        <p:txBody>
          <a:bodyPr/>
          <a:lstStyle/>
          <a:p>
            <a:pPr>
              <a:lnSpc>
                <a:spcPct val="90000"/>
              </a:lnSpc>
            </a:pPr>
            <a:r>
              <a:rPr lang="en-US"/>
              <a:t>New in SAS v9.2.</a:t>
            </a:r>
          </a:p>
          <a:p>
            <a:pPr>
              <a:lnSpc>
                <a:spcPct val="90000"/>
              </a:lnSpc>
            </a:pPr>
            <a:r>
              <a:rPr lang="en-US"/>
              <a:t>A GUI tool for creating templates for compound graphs.</a:t>
            </a:r>
          </a:p>
          <a:p>
            <a:pPr lvl="1">
              <a:lnSpc>
                <a:spcPct val="90000"/>
              </a:lnSpc>
            </a:pPr>
            <a:r>
              <a:rPr lang="en-US"/>
              <a:t>Drag-and-drop your way to graphical excellence!</a:t>
            </a:r>
          </a:p>
          <a:p>
            <a:pPr>
              <a:lnSpc>
                <a:spcPct val="90000"/>
              </a:lnSpc>
            </a:pPr>
            <a:r>
              <a:rPr lang="en-US"/>
              <a:t>Define a lib pointing at the data you want to graph (or data w/the same structure) and then invoke %sgdesign.</a:t>
            </a:r>
          </a:p>
          <a:p>
            <a:pPr>
              <a:lnSpc>
                <a:spcPct val="90000"/>
              </a:lnSpc>
            </a:pPr>
            <a:r>
              <a:rPr lang="en-US"/>
              <a:t>When you’re done, either save the result off into a separate .sgd file, or select View </a:t>
            </a:r>
            <a:r>
              <a:rPr lang="en-US">
                <a:sym typeface="Wingdings" pitchFamily="2" charset="2"/>
              </a:rPr>
              <a:t> Code and copy/paste result into your program.</a:t>
            </a:r>
          </a:p>
          <a:p>
            <a:pPr>
              <a:lnSpc>
                <a:spcPct val="90000"/>
              </a:lnSpc>
            </a:pPr>
            <a:r>
              <a:rPr lang="en-US">
                <a:sym typeface="Wingdings" pitchFamily="2" charset="2"/>
              </a:rPr>
              <a:t>Use that with PROC SGRENDER or SGDESIGN to create new instances of your compound graph.</a:t>
            </a:r>
            <a:endParaRPr lang="en-US"/>
          </a:p>
          <a:p>
            <a:pPr>
              <a:lnSpc>
                <a:spcPct val="90000"/>
              </a:lnSpc>
            </a:pPr>
            <a:endParaRPr lang="en-US"/>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sgdesign_screenshot"/>
          <p:cNvPicPr>
            <a:picLocks noChangeAspect="1" noChangeArrowheads="1"/>
          </p:cNvPicPr>
          <p:nvPr/>
        </p:nvPicPr>
        <p:blipFill>
          <a:blip r:embed="rId3"/>
          <a:srcRect/>
          <a:stretch>
            <a:fillRect/>
          </a:stretch>
        </p:blipFill>
        <p:spPr bwMode="auto">
          <a:xfrm>
            <a:off x="152400" y="0"/>
            <a:ext cx="8915400" cy="6856413"/>
          </a:xfrm>
          <a:prstGeom prst="rect">
            <a:avLst/>
          </a:prstGeom>
          <a:noFill/>
        </p:spPr>
      </p:pic>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Enter vdw_lab_graphs.sas</a:t>
            </a:r>
          </a:p>
        </p:txBody>
      </p:sp>
      <p:sp>
        <p:nvSpPr>
          <p:cNvPr id="20483" name="Rectangle 3"/>
          <p:cNvSpPr>
            <a:spLocks noGrp="1" noChangeArrowheads="1"/>
          </p:cNvSpPr>
          <p:nvPr>
            <p:ph type="body" idx="1"/>
          </p:nvPr>
        </p:nvSpPr>
        <p:spPr/>
        <p:txBody>
          <a:bodyPr/>
          <a:lstStyle/>
          <a:p>
            <a:r>
              <a:rPr lang="en-US"/>
              <a:t>Written as a distributable VDW Program + SGD template file.</a:t>
            </a:r>
          </a:p>
          <a:p>
            <a:r>
              <a:rPr lang="en-US"/>
              <a:t>Efficient!  </a:t>
            </a:r>
          </a:p>
          <a:p>
            <a:pPr lvl="1"/>
            <a:r>
              <a:rPr lang="en-US"/>
              <a:t>Gathers statistics for all result types into a hash object in a single pass through the dataset.</a:t>
            </a:r>
          </a:p>
          <a:p>
            <a:r>
              <a:rPr lang="en-US"/>
              <a:t>Empirically checks for numericality of result values, and reads numeric values into a numeric variable.</a:t>
            </a:r>
          </a:p>
          <a:p>
            <a:r>
              <a:rPr lang="en-US"/>
              <a:t>Attaches dates to results, regardless of which of the date vars are actually populated for a given result.</a:t>
            </a:r>
          </a:p>
          <a:p>
            <a:r>
              <a:rPr lang="en-US"/>
              <a:t>Inserts a placeholder value for missing units and result values.</a:t>
            </a:r>
          </a:p>
          <a:p>
            <a:endParaRPr lang="en-US"/>
          </a:p>
        </p:txBody>
      </p:sp>
    </p:spTree>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6C8093"/>
      </a:dk2>
      <a:lt2>
        <a:srgbClr val="808080"/>
      </a:lt2>
      <a:accent1>
        <a:srgbClr val="8F9FAD"/>
      </a:accent1>
      <a:accent2>
        <a:srgbClr val="6C8093"/>
      </a:accent2>
      <a:accent3>
        <a:srgbClr val="FFFFFF"/>
      </a:accent3>
      <a:accent4>
        <a:srgbClr val="000000"/>
      </a:accent4>
      <a:accent5>
        <a:srgbClr val="C6CDD3"/>
      </a:accent5>
      <a:accent6>
        <a:srgbClr val="617385"/>
      </a:accent6>
      <a:hlink>
        <a:srgbClr val="A3A295"/>
      </a:hlink>
      <a:folHlink>
        <a:srgbClr val="61604E"/>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900" b="0" i="0" u="none" strike="noStrike" cap="none" normalizeH="0" baseline="0" smtClean="0">
            <a:ln>
              <a:noFill/>
            </a:ln>
            <a:solidFill>
              <a:srgbClr val="000000"/>
            </a:solidFill>
            <a:effectLst/>
            <a:latin typeface="Arial" charset="0"/>
            <a:ea typeface="ヒラギノ角ゴ Pro W3" charset="-128"/>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900" b="0" i="0" u="none" strike="noStrike" cap="none" normalizeH="0" baseline="0" smtClean="0">
            <a:ln>
              <a:noFill/>
            </a:ln>
            <a:solidFill>
              <a:srgbClr val="000000"/>
            </a:solidFill>
            <a:effectLst/>
            <a:latin typeface="Arial" charset="0"/>
            <a:ea typeface="ヒラギノ角ゴ Pro W3" charset="-128"/>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6C8093"/>
        </a:dk1>
        <a:lt1>
          <a:srgbClr val="FFFFFF"/>
        </a:lt1>
        <a:dk2>
          <a:srgbClr val="6C8093"/>
        </a:dk2>
        <a:lt2>
          <a:srgbClr val="808080"/>
        </a:lt2>
        <a:accent1>
          <a:srgbClr val="7090B7"/>
        </a:accent1>
        <a:accent2>
          <a:srgbClr val="686450"/>
        </a:accent2>
        <a:accent3>
          <a:srgbClr val="FFFFFF"/>
        </a:accent3>
        <a:accent4>
          <a:srgbClr val="5B6C7D"/>
        </a:accent4>
        <a:accent5>
          <a:srgbClr val="BBC6D8"/>
        </a:accent5>
        <a:accent6>
          <a:srgbClr val="5E5A48"/>
        </a:accent6>
        <a:hlink>
          <a:srgbClr val="686450"/>
        </a:hlink>
        <a:folHlink>
          <a:srgbClr val="686450"/>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6C8093"/>
        </a:dk2>
        <a:lt2>
          <a:srgbClr val="808080"/>
        </a:lt2>
        <a:accent1>
          <a:srgbClr val="C4D9DC"/>
        </a:accent1>
        <a:accent2>
          <a:srgbClr val="6C8093"/>
        </a:accent2>
        <a:accent3>
          <a:srgbClr val="FFFFFF"/>
        </a:accent3>
        <a:accent4>
          <a:srgbClr val="000000"/>
        </a:accent4>
        <a:accent5>
          <a:srgbClr val="DEE9EB"/>
        </a:accent5>
        <a:accent6>
          <a:srgbClr val="617385"/>
        </a:accent6>
        <a:hlink>
          <a:srgbClr val="61604E"/>
        </a:hlink>
        <a:folHlink>
          <a:srgbClr val="5590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gh2_p3</Template>
  <TotalTime>470</TotalTime>
  <Words>1245</Words>
  <Application>Microsoft PowerPoint</Application>
  <PresentationFormat>On-screen Show (4:3)</PresentationFormat>
  <Paragraphs>86</Paragraphs>
  <Slides>13</Slides>
  <Notes>11</Notes>
  <HiddenSlides>2</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13</vt:i4>
      </vt:variant>
    </vt:vector>
  </HeadingPairs>
  <TitlesOfParts>
    <vt:vector size="18" baseType="lpstr">
      <vt:lpstr>Arial</vt:lpstr>
      <vt:lpstr>ヒラギノ角ゴ Pro W3</vt:lpstr>
      <vt:lpstr>Times</vt:lpstr>
      <vt:lpstr>Wingdings</vt:lpstr>
      <vt:lpstr>Blank Presentation</vt:lpstr>
      <vt:lpstr>Visualizing VDW Lab Results Data</vt:lpstr>
      <vt:lpstr>Call The Waaaambulance</vt:lpstr>
      <vt:lpstr>Slide 3</vt:lpstr>
      <vt:lpstr>Feigning Competence</vt:lpstr>
      <vt:lpstr>Picture &gt; 1,000 Words</vt:lpstr>
      <vt:lpstr>It Scrolls When It’s Told, Or Else It Gets The Hose</vt:lpstr>
      <vt:lpstr>%SGDESIGN—My Hero!</vt:lpstr>
      <vt:lpstr>Slide 8</vt:lpstr>
      <vt:lpstr>Enter vdw_lab_graphs.sas</vt:lpstr>
      <vt:lpstr>Slide 10</vt:lpstr>
      <vt:lpstr>Punch List</vt:lpstr>
      <vt:lpstr>SGD Sneakiness</vt:lpstr>
      <vt:lpstr>Download it Today!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Roy Pardee</cp:lastModifiedBy>
  <cp:revision>21</cp:revision>
  <cp:lastPrinted>1601-01-01T00:00:00Z</cp:lastPrinted>
  <dcterms:created xsi:type="dcterms:W3CDTF">1601-01-01T00:00:00Z</dcterms:created>
  <dcterms:modified xsi:type="dcterms:W3CDTF">2013-04-11T17:58:33Z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