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notesMasterIdLst>
    <p:notesMasterId r:id="rId32"/>
  </p:notesMasterIdLst>
  <p:sldIdLst>
    <p:sldId id="256" r:id="rId2"/>
    <p:sldId id="297" r:id="rId3"/>
    <p:sldId id="283" r:id="rId4"/>
    <p:sldId id="284" r:id="rId5"/>
    <p:sldId id="287" r:id="rId6"/>
    <p:sldId id="285" r:id="rId7"/>
    <p:sldId id="262" r:id="rId8"/>
    <p:sldId id="266" r:id="rId9"/>
    <p:sldId id="279" r:id="rId10"/>
    <p:sldId id="302" r:id="rId11"/>
    <p:sldId id="269" r:id="rId12"/>
    <p:sldId id="264" r:id="rId13"/>
    <p:sldId id="299" r:id="rId14"/>
    <p:sldId id="300" r:id="rId15"/>
    <p:sldId id="292" r:id="rId16"/>
    <p:sldId id="293" r:id="rId17"/>
    <p:sldId id="265" r:id="rId18"/>
    <p:sldId id="270" r:id="rId19"/>
    <p:sldId id="298" r:id="rId20"/>
    <p:sldId id="301" r:id="rId21"/>
    <p:sldId id="278" r:id="rId22"/>
    <p:sldId id="286" r:id="rId23"/>
    <p:sldId id="274" r:id="rId24"/>
    <p:sldId id="288" r:id="rId25"/>
    <p:sldId id="289" r:id="rId26"/>
    <p:sldId id="296" r:id="rId27"/>
    <p:sldId id="290" r:id="rId28"/>
    <p:sldId id="275" r:id="rId29"/>
    <p:sldId id="294" r:id="rId30"/>
    <p:sldId id="295"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66FF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86527" autoAdjust="0"/>
  </p:normalViewPr>
  <p:slideViewPr>
    <p:cSldViewPr>
      <p:cViewPr varScale="1">
        <p:scale>
          <a:sx n="68" d="100"/>
          <a:sy n="68" d="100"/>
        </p:scale>
        <p:origin x="-252" y="-10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132"/>
    </p:cViewPr>
  </p:sorterViewPr>
  <p:notesViewPr>
    <p:cSldViewPr>
      <p:cViewPr varScale="1">
        <p:scale>
          <a:sx n="104" d="100"/>
          <a:sy n="104" d="100"/>
        </p:scale>
        <p:origin x="-2130"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eaLnBrk="1" hangingPunct="1">
              <a:defRPr sz="1200">
                <a:latin typeface="Tahoma" charset="0"/>
                <a:cs typeface="+mn-cs"/>
              </a:defRPr>
            </a:lvl1pPr>
          </a:lstStyle>
          <a:p>
            <a:pPr>
              <a:defRPr/>
            </a:pPr>
            <a:endParaRPr lang="en-US"/>
          </a:p>
        </p:txBody>
      </p:sp>
      <p:sp>
        <p:nvSpPr>
          <p:cNvPr id="102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eaLnBrk="1" hangingPunct="1">
              <a:defRPr sz="1200">
                <a:latin typeface="Tahoma" charset="0"/>
                <a:cs typeface="+mn-cs"/>
              </a:defRPr>
            </a:lvl1pPr>
          </a:lstStyle>
          <a:p>
            <a:pPr>
              <a:defRPr/>
            </a:pPr>
            <a:endParaRPr lang="en-US"/>
          </a:p>
        </p:txBody>
      </p:sp>
      <p:sp>
        <p:nvSpPr>
          <p:cNvPr id="12292" name="Rectangle 4"/>
          <p:cNvSpPr>
            <a:spLocks noGrp="1"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eaLnBrk="1" hangingPunct="1">
              <a:defRPr sz="1200">
                <a:latin typeface="Tahoma" charset="0"/>
                <a:cs typeface="+mn-cs"/>
              </a:defRPr>
            </a:lvl1pPr>
          </a:lstStyle>
          <a:p>
            <a:pPr>
              <a:defRPr/>
            </a:pPr>
            <a:endParaRPr lang="en-US"/>
          </a:p>
        </p:txBody>
      </p:sp>
      <p:sp>
        <p:nvSpPr>
          <p:cNvPr id="102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eaLnBrk="1" hangingPunct="1">
              <a:defRPr sz="1200">
                <a:latin typeface="Tahoma" charset="0"/>
                <a:cs typeface="+mn-cs"/>
              </a:defRPr>
            </a:lvl1pPr>
          </a:lstStyle>
          <a:p>
            <a:pPr>
              <a:defRPr/>
            </a:pPr>
            <a:fld id="{1CCA4FF7-891A-452C-A50C-2814076C963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charset="0"/>
        <a:ea typeface="+mn-ea"/>
        <a:cs typeface="+mn-cs"/>
      </a:defRPr>
    </a:lvl1pPr>
    <a:lvl2pPr marL="457200" algn="l" rtl="0" eaLnBrk="0" fontAlgn="base" hangingPunct="0">
      <a:spcBef>
        <a:spcPct val="30000"/>
      </a:spcBef>
      <a:spcAft>
        <a:spcPct val="0"/>
      </a:spcAft>
      <a:defRPr sz="1200" kern="1200">
        <a:solidFill>
          <a:schemeClr val="tx1"/>
        </a:solidFill>
        <a:latin typeface="Tahoma" charset="0"/>
        <a:ea typeface="+mn-ea"/>
        <a:cs typeface="+mn-cs"/>
      </a:defRPr>
    </a:lvl2pPr>
    <a:lvl3pPr marL="914400" algn="l" rtl="0" eaLnBrk="0" fontAlgn="base" hangingPunct="0">
      <a:spcBef>
        <a:spcPct val="30000"/>
      </a:spcBef>
      <a:spcAft>
        <a:spcPct val="0"/>
      </a:spcAft>
      <a:defRPr sz="1200" kern="1200">
        <a:solidFill>
          <a:schemeClr val="tx1"/>
        </a:solidFill>
        <a:latin typeface="Tahoma" charset="0"/>
        <a:ea typeface="+mn-ea"/>
        <a:cs typeface="+mn-cs"/>
      </a:defRPr>
    </a:lvl3pPr>
    <a:lvl4pPr marL="1371600" algn="l" rtl="0" eaLnBrk="0" fontAlgn="base" hangingPunct="0">
      <a:spcBef>
        <a:spcPct val="30000"/>
      </a:spcBef>
      <a:spcAft>
        <a:spcPct val="0"/>
      </a:spcAft>
      <a:defRPr sz="1200" kern="1200">
        <a:solidFill>
          <a:schemeClr val="tx1"/>
        </a:solidFill>
        <a:latin typeface="Tahoma" charset="0"/>
        <a:ea typeface="+mn-ea"/>
        <a:cs typeface="+mn-cs"/>
      </a:defRPr>
    </a:lvl4pPr>
    <a:lvl5pPr marL="1828800" algn="l" rtl="0" eaLnBrk="0" fontAlgn="base" hangingPunct="0">
      <a:spcBef>
        <a:spcPct val="30000"/>
      </a:spcBef>
      <a:spcAft>
        <a:spcPct val="0"/>
      </a:spcAft>
      <a:defRPr sz="1200" kern="1200">
        <a:solidFill>
          <a:schemeClr val="tx1"/>
        </a:solidFill>
        <a:latin typeface="Tahoma"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ln>
            <a:miter lim="800000"/>
            <a:headEnd/>
            <a:tailEnd/>
          </a:ln>
        </p:spPr>
        <p:txBody>
          <a:bodyPr/>
          <a:lstStyle/>
          <a:p>
            <a:fld id="{52208618-19E8-4D2D-A378-F6A30A2CD771}" type="slidenum">
              <a:rPr lang="en-US" smtClean="0">
                <a:latin typeface="Tahoma" pitchFamily="34" charset="0"/>
                <a:cs typeface="Arial" charset="0"/>
              </a:rPr>
              <a:pPr/>
              <a:t>1</a:t>
            </a:fld>
            <a:endParaRPr lang="en-US" smtClean="0">
              <a:latin typeface="Tahoma" pitchFamily="34" charset="0"/>
              <a:cs typeface="Arial" charset="0"/>
            </a:endParaRPr>
          </a:p>
        </p:txBody>
      </p:sp>
      <p:sp>
        <p:nvSpPr>
          <p:cNvPr id="14338" name="Rectangle 2"/>
          <p:cNvSpPr>
            <a:spLocks noGrp="1" noRot="1" noChangeArrowheads="1" noTextEdit="1"/>
          </p:cNvSpPr>
          <p:nvPr>
            <p:ph type="sldImg"/>
          </p:nvPr>
        </p:nvSpPr>
        <p:spPr>
          <a:ln/>
        </p:spPr>
      </p:sp>
      <p:sp>
        <p:nvSpPr>
          <p:cNvPr id="14339" name="Rectangle 3"/>
          <p:cNvSpPr>
            <a:spLocks noGrp="1" noChangeArrowheads="1"/>
          </p:cNvSpPr>
          <p:nvPr>
            <p:ph type="body" idx="1"/>
          </p:nvPr>
        </p:nvSpPr>
        <p:spPr>
          <a:noFill/>
        </p:spPr>
        <p:txBody>
          <a:bodyPr/>
          <a:lstStyle/>
          <a:p>
            <a:pPr eaLnBrk="1" hangingPunct="1"/>
            <a:endParaRPr lang="en-US" smtClean="0">
              <a:latin typeface="Tahoma"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rrowheads="1" noTextEdit="1"/>
          </p:cNvSpPr>
          <p:nvPr>
            <p:ph type="sldImg"/>
          </p:nvPr>
        </p:nvSpPr>
        <p:spPr>
          <a:ln/>
        </p:spPr>
      </p:sp>
      <p:sp>
        <p:nvSpPr>
          <p:cNvPr id="32770" name="Rectangle 3"/>
          <p:cNvSpPr>
            <a:spLocks noGrp="1" noChangeArrowheads="1"/>
          </p:cNvSpPr>
          <p:nvPr>
            <p:ph type="body" idx="1"/>
          </p:nvPr>
        </p:nvSpPr>
        <p:spPr>
          <a:noFill/>
        </p:spPr>
        <p:txBody>
          <a:bodyPr/>
          <a:lstStyle/>
          <a:p>
            <a:r>
              <a:rPr lang="en-US" smtClean="0">
                <a:latin typeface="Tahoma" pitchFamily="34" charset="0"/>
              </a:rPr>
              <a:t>https://appliedresearch.cancer.gov/crnportal/data-resources/vdw/datasets/vdw-implementation-issue-tracker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miter lim="800000"/>
            <a:headEnd/>
            <a:tailEnd/>
          </a:ln>
        </p:spPr>
        <p:txBody>
          <a:bodyPr/>
          <a:lstStyle/>
          <a:p>
            <a:fld id="{917A14D2-BEC8-4D70-99E9-463B34A412A8}" type="slidenum">
              <a:rPr lang="en-US" smtClean="0">
                <a:latin typeface="Tahoma" pitchFamily="34" charset="0"/>
                <a:cs typeface="Arial" charset="0"/>
              </a:rPr>
              <a:pPr/>
              <a:t>11</a:t>
            </a:fld>
            <a:endParaRPr lang="en-US" smtClean="0">
              <a:latin typeface="Tahoma" pitchFamily="34" charset="0"/>
              <a:cs typeface="Arial" charset="0"/>
            </a:endParaRPr>
          </a:p>
        </p:txBody>
      </p:sp>
      <p:sp>
        <p:nvSpPr>
          <p:cNvPr id="34818" name="Rectangle 2"/>
          <p:cNvSpPr>
            <a:spLocks noGrp="1" noRot="1" noChangeArrowheads="1" noTextEdit="1"/>
          </p:cNvSpPr>
          <p:nvPr>
            <p:ph type="sldImg"/>
          </p:nvPr>
        </p:nvSpPr>
        <p:spPr>
          <a:ln/>
        </p:spPr>
      </p:sp>
      <p:sp>
        <p:nvSpPr>
          <p:cNvPr id="34819" name="Rectangle 3"/>
          <p:cNvSpPr>
            <a:spLocks noGrp="1" noChangeArrowheads="1"/>
          </p:cNvSpPr>
          <p:nvPr>
            <p:ph type="body" idx="1"/>
          </p:nvPr>
        </p:nvSpPr>
        <p:spPr>
          <a:noFill/>
        </p:spPr>
        <p:txBody>
          <a:bodyPr/>
          <a:lstStyle/>
          <a:p>
            <a:pPr eaLnBrk="1" hangingPunct="1"/>
            <a:r>
              <a:rPr lang="en-US" smtClean="0">
                <a:latin typeface="Tahoma" pitchFamily="34" charset="0"/>
              </a:rPr>
              <a:t>You do </a:t>
            </a:r>
            <a:r>
              <a:rPr lang="en-US" b="1" smtClean="0">
                <a:latin typeface="Tahoma" pitchFamily="34" charset="0"/>
              </a:rPr>
              <a:t>not</a:t>
            </a:r>
            <a:r>
              <a:rPr lang="en-US" smtClean="0">
                <a:latin typeface="Tahoma" pitchFamily="34" charset="0"/>
              </a:rPr>
              <a:t> want to hand-wrangle output from multiple sites into a single set of collated output.  You’re a programmer—write a program to do it for you.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miter lim="800000"/>
            <a:headEnd/>
            <a:tailEnd/>
          </a:ln>
        </p:spPr>
        <p:txBody>
          <a:bodyPr/>
          <a:lstStyle/>
          <a:p>
            <a:fld id="{491E77AE-DF69-4FA8-B280-D0781D2F06E6}" type="slidenum">
              <a:rPr lang="en-US" smtClean="0">
                <a:latin typeface="Tahoma" pitchFamily="34" charset="0"/>
                <a:cs typeface="Arial" charset="0"/>
              </a:rPr>
              <a:pPr/>
              <a:t>12</a:t>
            </a:fld>
            <a:endParaRPr lang="en-US" smtClean="0">
              <a:latin typeface="Tahoma" pitchFamily="34" charset="0"/>
              <a:cs typeface="Arial" charset="0"/>
            </a:endParaRPr>
          </a:p>
        </p:txBody>
      </p:sp>
      <p:sp>
        <p:nvSpPr>
          <p:cNvPr id="36866" name="Rectangle 2"/>
          <p:cNvSpPr>
            <a:spLocks noGrp="1" noRot="1" noChangeArrowheads="1" noTextEdit="1"/>
          </p:cNvSpPr>
          <p:nvPr>
            <p:ph type="sldImg"/>
          </p:nvPr>
        </p:nvSpPr>
        <p:spPr>
          <a:ln/>
        </p:spPr>
      </p:sp>
      <p:sp>
        <p:nvSpPr>
          <p:cNvPr id="36867" name="Rectangle 3"/>
          <p:cNvSpPr>
            <a:spLocks noGrp="1" noChangeArrowheads="1"/>
          </p:cNvSpPr>
          <p:nvPr>
            <p:ph type="body" idx="1"/>
          </p:nvPr>
        </p:nvSpPr>
        <p:spPr>
          <a:noFill/>
        </p:spPr>
        <p:txBody>
          <a:bodyPr/>
          <a:lstStyle/>
          <a:p>
            <a:pPr eaLnBrk="1" hangingPunct="1"/>
            <a:r>
              <a:rPr lang="en-US" smtClean="0">
                <a:latin typeface="Tahoma" pitchFamily="34" charset="0"/>
              </a:rPr>
              <a:t>Err on the side of explicitness—so KEEP specific lists of vars you want.  That way you’ll be much less likely to get your sites’ extra, off-spec vars (which you almost certainly don’t want and have in some cases tainted files w/PHI and gotten people in trouble.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miter lim="800000"/>
            <a:headEnd/>
            <a:tailEnd/>
          </a:ln>
        </p:spPr>
        <p:txBody>
          <a:bodyPr/>
          <a:lstStyle/>
          <a:p>
            <a:fld id="{261E805F-F21A-49F2-A5EF-B461C91A2DA7}" type="slidenum">
              <a:rPr lang="en-US" smtClean="0">
                <a:latin typeface="Tahoma" pitchFamily="34" charset="0"/>
                <a:cs typeface="Arial" charset="0"/>
              </a:rPr>
              <a:pPr/>
              <a:t>15</a:t>
            </a:fld>
            <a:endParaRPr lang="en-US" smtClean="0">
              <a:latin typeface="Tahoma" pitchFamily="34" charset="0"/>
              <a:cs typeface="Arial" charset="0"/>
            </a:endParaRPr>
          </a:p>
        </p:txBody>
      </p:sp>
      <p:sp>
        <p:nvSpPr>
          <p:cNvPr id="40962" name="Rectangle 2"/>
          <p:cNvSpPr>
            <a:spLocks noGrp="1" noRot="1" noChangeArrowheads="1" noTextEdit="1"/>
          </p:cNvSpPr>
          <p:nvPr>
            <p:ph type="sldImg"/>
          </p:nvPr>
        </p:nvSpPr>
        <p:spPr>
          <a:ln/>
        </p:spPr>
      </p:sp>
      <p:sp>
        <p:nvSpPr>
          <p:cNvPr id="40963" name="Rectangle 3"/>
          <p:cNvSpPr>
            <a:spLocks noGrp="1" noChangeArrowheads="1"/>
          </p:cNvSpPr>
          <p:nvPr>
            <p:ph type="body" idx="1"/>
          </p:nvPr>
        </p:nvSpPr>
        <p:spPr>
          <a:noFill/>
        </p:spPr>
        <p:txBody>
          <a:bodyPr/>
          <a:lstStyle/>
          <a:p>
            <a:pPr eaLnBrk="1" hangingPunct="1"/>
            <a:r>
              <a:rPr lang="en-US" smtClean="0">
                <a:latin typeface="Tahoma" pitchFamily="34" charset="0"/>
              </a:rPr>
              <a:t>Jeff Brown’s shop has said that they are willing to help generate NDC lists.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ln>
            <a:miter lim="800000"/>
            <a:headEnd/>
            <a:tailEnd/>
          </a:ln>
        </p:spPr>
        <p:txBody>
          <a:bodyPr/>
          <a:lstStyle/>
          <a:p>
            <a:fld id="{B516EB89-444F-4A1A-9A21-168FB01727B7}" type="slidenum">
              <a:rPr lang="en-US" smtClean="0">
                <a:latin typeface="Tahoma" pitchFamily="34" charset="0"/>
                <a:cs typeface="Arial" charset="0"/>
              </a:rPr>
              <a:pPr/>
              <a:t>16</a:t>
            </a:fld>
            <a:endParaRPr lang="en-US" smtClean="0">
              <a:latin typeface="Tahoma" pitchFamily="34" charset="0"/>
              <a:cs typeface="Arial" charset="0"/>
            </a:endParaRPr>
          </a:p>
        </p:txBody>
      </p:sp>
      <p:sp>
        <p:nvSpPr>
          <p:cNvPr id="43010" name="Rectangle 2"/>
          <p:cNvSpPr>
            <a:spLocks noGrp="1" noRot="1" noChangeArrowheads="1" noTextEdit="1"/>
          </p:cNvSpPr>
          <p:nvPr>
            <p:ph type="sldImg"/>
          </p:nvPr>
        </p:nvSpPr>
        <p:spPr>
          <a:ln/>
        </p:spPr>
      </p:sp>
      <p:sp>
        <p:nvSpPr>
          <p:cNvPr id="43011" name="Rectangle 3"/>
          <p:cNvSpPr>
            <a:spLocks noGrp="1" noChangeArrowheads="1"/>
          </p:cNvSpPr>
          <p:nvPr>
            <p:ph type="body" idx="1"/>
          </p:nvPr>
        </p:nvSpPr>
        <p:spPr>
          <a:noFill/>
        </p:spPr>
        <p:txBody>
          <a:bodyPr/>
          <a:lstStyle/>
          <a:p>
            <a:pPr eaLnBrk="1" hangingPunct="1"/>
            <a:r>
              <a:rPr lang="en-US" smtClean="0">
                <a:latin typeface="Tahoma" pitchFamily="34" charset="0"/>
              </a:rPr>
              <a:t>Template workplan:</a:t>
            </a:r>
          </a:p>
          <a:p>
            <a:pPr eaLnBrk="1" hangingPunct="1"/>
            <a:r>
              <a:rPr lang="en-US" smtClean="0">
                <a:latin typeface="Tahoma" pitchFamily="34" charset="0"/>
              </a:rPr>
              <a:t>https://appliedresearch.cancer.gov/crnportal/data-resources/vdw/template-workplan</a:t>
            </a:r>
          </a:p>
          <a:p>
            <a:pPr eaLnBrk="1" hangingPunct="1"/>
            <a:r>
              <a:rPr lang="en-US" smtClean="0">
                <a:latin typeface="Tahoma" pitchFamily="34" charset="0"/>
              </a:rPr>
              <a:t>Sample:</a:t>
            </a:r>
          </a:p>
          <a:p>
            <a:pPr eaLnBrk="1" hangingPunct="1"/>
            <a:r>
              <a:rPr lang="en-US" smtClean="0">
                <a:latin typeface="Tahoma" pitchFamily="34" charset="0"/>
              </a:rPr>
              <a:t>https://appliedresearch.cancer.gov/crnportal/data-resources/vdw/quality-assurance/qa-programs/2012-qa/enroll-demog-workplan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a:miter lim="800000"/>
            <a:headEnd/>
            <a:tailEnd/>
          </a:ln>
        </p:spPr>
        <p:txBody>
          <a:bodyPr/>
          <a:lstStyle/>
          <a:p>
            <a:fld id="{BC203188-741F-4F67-8549-DDDFAEE76546}" type="slidenum">
              <a:rPr lang="en-US" smtClean="0">
                <a:latin typeface="Tahoma" pitchFamily="34" charset="0"/>
                <a:cs typeface="Arial" charset="0"/>
              </a:rPr>
              <a:pPr/>
              <a:t>17</a:t>
            </a:fld>
            <a:endParaRPr lang="en-US" smtClean="0">
              <a:latin typeface="Tahoma" pitchFamily="34" charset="0"/>
              <a:cs typeface="Arial" charset="0"/>
            </a:endParaRPr>
          </a:p>
        </p:txBody>
      </p:sp>
      <p:sp>
        <p:nvSpPr>
          <p:cNvPr id="45058" name="Rectangle 2"/>
          <p:cNvSpPr>
            <a:spLocks noGrp="1" noRot="1" noChangeArrowheads="1" noTextEdit="1"/>
          </p:cNvSpPr>
          <p:nvPr>
            <p:ph type="sldImg"/>
          </p:nvPr>
        </p:nvSpPr>
        <p:spPr>
          <a:ln/>
        </p:spPr>
      </p:sp>
      <p:sp>
        <p:nvSpPr>
          <p:cNvPr id="45059" name="Rectangle 3"/>
          <p:cNvSpPr>
            <a:spLocks noGrp="1" noChangeArrowheads="1"/>
          </p:cNvSpPr>
          <p:nvPr>
            <p:ph type="body" idx="1"/>
          </p:nvPr>
        </p:nvSpPr>
        <p:spPr>
          <a:noFill/>
        </p:spPr>
        <p:txBody>
          <a:bodyPr/>
          <a:lstStyle/>
          <a:p>
            <a:pPr eaLnBrk="1" hangingPunct="1"/>
            <a:r>
              <a:rPr lang="en-US" smtClean="0">
                <a:latin typeface="Tahoma" pitchFamily="34" charset="0"/>
              </a:rPr>
              <a:t>Sample file item:</a:t>
            </a:r>
          </a:p>
          <a:p>
            <a:pPr eaLnBrk="1" hangingPunct="1"/>
            <a:r>
              <a:rPr lang="en-US" smtClean="0">
                <a:latin typeface="Tahoma" pitchFamily="34" charset="0"/>
              </a:rPr>
              <a:t>https://appliedresearch.cancer.gov/crnportal/data-resources/vdw/quality-assurance/qa-programs/2012-qa/vdw_enroll_demog_qa.zip/view</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ln>
            <a:miter lim="800000"/>
            <a:headEnd/>
            <a:tailEnd/>
          </a:ln>
        </p:spPr>
        <p:txBody>
          <a:bodyPr/>
          <a:lstStyle/>
          <a:p>
            <a:fld id="{B64A18D2-2D40-4F6E-9FB0-B78ABCE2CD29}" type="slidenum">
              <a:rPr lang="en-US" smtClean="0">
                <a:latin typeface="Tahoma" pitchFamily="34" charset="0"/>
                <a:cs typeface="Arial" charset="0"/>
              </a:rPr>
              <a:pPr/>
              <a:t>18</a:t>
            </a:fld>
            <a:endParaRPr lang="en-US" smtClean="0">
              <a:latin typeface="Tahoma" pitchFamily="34" charset="0"/>
              <a:cs typeface="Arial" charset="0"/>
            </a:endParaRPr>
          </a:p>
        </p:txBody>
      </p:sp>
      <p:sp>
        <p:nvSpPr>
          <p:cNvPr id="47106" name="Rectangle 2"/>
          <p:cNvSpPr>
            <a:spLocks noGrp="1" noRot="1" noChangeArrowheads="1" noTextEdit="1"/>
          </p:cNvSpPr>
          <p:nvPr>
            <p:ph type="sldImg"/>
          </p:nvPr>
        </p:nvSpPr>
        <p:spPr>
          <a:ln/>
        </p:spPr>
      </p:sp>
      <p:sp>
        <p:nvSpPr>
          <p:cNvPr id="47107" name="Rectangle 3"/>
          <p:cNvSpPr>
            <a:spLocks noGrp="1" noChangeArrowheads="1"/>
          </p:cNvSpPr>
          <p:nvPr>
            <p:ph type="body" idx="1"/>
          </p:nvPr>
        </p:nvSpPr>
        <p:spPr>
          <a:noFill/>
        </p:spPr>
        <p:txBody>
          <a:bodyPr/>
          <a:lstStyle/>
          <a:p>
            <a:pPr eaLnBrk="1" hangingPunct="1"/>
            <a:endParaRPr lang="en-US" smtClean="0">
              <a:latin typeface="Tahoma"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rrowheads="1" noTextEdit="1"/>
          </p:cNvSpPr>
          <p:nvPr>
            <p:ph type="sldImg"/>
          </p:nvPr>
        </p:nvSpPr>
        <p:spPr>
          <a:ln/>
        </p:spPr>
      </p:sp>
      <p:sp>
        <p:nvSpPr>
          <p:cNvPr id="50178" name="Rectangle 3"/>
          <p:cNvSpPr>
            <a:spLocks noGrp="1" noChangeArrowheads="1"/>
          </p:cNvSpPr>
          <p:nvPr>
            <p:ph type="body" idx="1"/>
          </p:nvPr>
        </p:nvSpPr>
        <p:spPr>
          <a:noFill/>
        </p:spPr>
        <p:txBody>
          <a:bodyPr/>
          <a:lstStyle/>
          <a:p>
            <a:r>
              <a:rPr lang="en-US" smtClean="0">
                <a:latin typeface="Tahoma" pitchFamily="34" charset="0"/>
              </a:rPr>
              <a:t>Issue tracker user guide:</a:t>
            </a:r>
          </a:p>
          <a:p>
            <a:r>
              <a:rPr lang="en-US" smtClean="0">
                <a:latin typeface="Tahoma" pitchFamily="34" charset="0"/>
              </a:rPr>
              <a:t>https://appliedresearch.cancer.gov/crnportal/data-resources/vdw/datasets/issue-tracker-user-guide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miter lim="800000"/>
            <a:headEnd/>
            <a:tailEnd/>
          </a:ln>
        </p:spPr>
        <p:txBody>
          <a:bodyPr/>
          <a:lstStyle/>
          <a:p>
            <a:fld id="{18D392D7-4E82-4E77-B70E-832CE4932C9D}" type="slidenum">
              <a:rPr lang="en-US" smtClean="0">
                <a:latin typeface="Tahoma" pitchFamily="34" charset="0"/>
                <a:cs typeface="Arial" charset="0"/>
              </a:rPr>
              <a:pPr/>
              <a:t>21</a:t>
            </a:fld>
            <a:endParaRPr lang="en-US" smtClean="0">
              <a:latin typeface="Tahoma" pitchFamily="34" charset="0"/>
              <a:cs typeface="Arial" charset="0"/>
            </a:endParaRPr>
          </a:p>
        </p:txBody>
      </p:sp>
      <p:sp>
        <p:nvSpPr>
          <p:cNvPr id="52226" name="Rectangle 2"/>
          <p:cNvSpPr>
            <a:spLocks noGrp="1" noRo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pPr eaLnBrk="1" hangingPunct="1"/>
            <a:r>
              <a:rPr lang="en-US" smtClean="0">
                <a:latin typeface="Tahoma" pitchFamily="34" charset="0"/>
              </a:rPr>
              <a:t>Have mercy on the Californias.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a:ln>
            <a:miter lim="800000"/>
            <a:headEnd/>
            <a:tailEnd/>
          </a:ln>
        </p:spPr>
        <p:txBody>
          <a:bodyPr/>
          <a:lstStyle/>
          <a:p>
            <a:fld id="{5CEC5746-4A20-445A-B10D-E710C84E2F3B}" type="slidenum">
              <a:rPr lang="en-US" smtClean="0">
                <a:latin typeface="Tahoma" pitchFamily="34" charset="0"/>
                <a:cs typeface="Arial" charset="0"/>
              </a:rPr>
              <a:pPr/>
              <a:t>22</a:t>
            </a:fld>
            <a:endParaRPr lang="en-US" smtClean="0">
              <a:latin typeface="Tahoma" pitchFamily="34" charset="0"/>
              <a:cs typeface="Arial" charset="0"/>
            </a:endParaRPr>
          </a:p>
        </p:txBody>
      </p:sp>
      <p:sp>
        <p:nvSpPr>
          <p:cNvPr id="54274" name="Rectangle 2"/>
          <p:cNvSpPr>
            <a:spLocks noGrp="1" noRo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pPr eaLnBrk="1" hangingPunct="1"/>
            <a:r>
              <a:rPr lang="en-US" smtClean="0">
                <a:latin typeface="Tahoma" pitchFamily="34" charset="0"/>
              </a:rPr>
              <a:t>Delete output datasets as the first step in your macro/program, so that you don’t get fooled about what’s working &amp; what isn’t by old datasets left over by prior runs.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rrowheads="1" noTextEdit="1"/>
          </p:cNvSpPr>
          <p:nvPr>
            <p:ph type="sldImg"/>
          </p:nvPr>
        </p:nvSpPr>
        <p:spPr>
          <a:ln/>
        </p:spPr>
      </p:sp>
      <p:sp>
        <p:nvSpPr>
          <p:cNvPr id="16386" name="Rectangle 3"/>
          <p:cNvSpPr>
            <a:spLocks noGrp="1" noChangeArrowheads="1"/>
          </p:cNvSpPr>
          <p:nvPr>
            <p:ph type="body" idx="1"/>
          </p:nvPr>
        </p:nvSpPr>
        <p:spPr>
          <a:noFill/>
        </p:spPr>
        <p:txBody>
          <a:bodyPr/>
          <a:lstStyle/>
          <a:p>
            <a:r>
              <a:rPr lang="en-US" smtClean="0">
                <a:latin typeface="Tahoma" pitchFamily="34" charset="0"/>
              </a:rPr>
              <a:t>This is actually a profound concept.</a:t>
            </a:r>
          </a:p>
          <a:p>
            <a:endParaRPr lang="en-US" smtClean="0">
              <a:latin typeface="Tahoma" pitchFamily="34" charset="0"/>
            </a:endParaRPr>
          </a:p>
          <a:p>
            <a:r>
              <a:rPr lang="en-US" smtClean="0">
                <a:latin typeface="Tahoma" pitchFamily="34" charset="0"/>
              </a:rPr>
              <a:t>…and by that I mean our website—the CRN Portal</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ln>
            <a:miter lim="800000"/>
            <a:headEnd/>
            <a:tailEnd/>
          </a:ln>
        </p:spPr>
        <p:txBody>
          <a:bodyPr/>
          <a:lstStyle/>
          <a:p>
            <a:fld id="{FFB78A54-DEC6-4B83-8188-CA8F03325E95}" type="slidenum">
              <a:rPr lang="en-US" smtClean="0">
                <a:latin typeface="Tahoma" pitchFamily="34" charset="0"/>
                <a:cs typeface="Arial" charset="0"/>
              </a:rPr>
              <a:pPr/>
              <a:t>23</a:t>
            </a:fld>
            <a:endParaRPr lang="en-US" smtClean="0">
              <a:latin typeface="Tahoma" pitchFamily="34" charset="0"/>
              <a:cs typeface="Arial" charset="0"/>
            </a:endParaRPr>
          </a:p>
        </p:txBody>
      </p:sp>
      <p:sp>
        <p:nvSpPr>
          <p:cNvPr id="56322" name="Rectangle 2"/>
          <p:cNvSpPr>
            <a:spLocks noGrp="1" noRo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pPr eaLnBrk="1" hangingPunct="1"/>
            <a:endParaRPr lang="en-US" smtClean="0">
              <a:latin typeface="Tahoma"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ln>
            <a:miter lim="800000"/>
            <a:headEnd/>
            <a:tailEnd/>
          </a:ln>
        </p:spPr>
        <p:txBody>
          <a:bodyPr/>
          <a:lstStyle/>
          <a:p>
            <a:fld id="{09963573-B68E-4824-B70F-DBA68F9A2661}" type="slidenum">
              <a:rPr lang="en-US" smtClean="0">
                <a:latin typeface="Tahoma" pitchFamily="34" charset="0"/>
                <a:cs typeface="Arial" charset="0"/>
              </a:rPr>
              <a:pPr/>
              <a:t>24</a:t>
            </a:fld>
            <a:endParaRPr lang="en-US" smtClean="0">
              <a:latin typeface="Tahoma" pitchFamily="34" charset="0"/>
              <a:cs typeface="Arial" charset="0"/>
            </a:endParaRPr>
          </a:p>
        </p:txBody>
      </p:sp>
      <p:sp>
        <p:nvSpPr>
          <p:cNvPr id="58370" name="Rectangle 2"/>
          <p:cNvSpPr>
            <a:spLocks noGrp="1" noRo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pPr eaLnBrk="1" hangingPunct="1"/>
            <a:r>
              <a:rPr lang="en-US" smtClean="0">
                <a:latin typeface="Tahoma" pitchFamily="34" charset="0"/>
              </a:rPr>
              <a:t>Couple of reasons for this.  First, it makes programmatic collation easier (as you’ll see on the next couple of slides).  It should also make it clear which datasets you want from the sites, and make them stand out from any other interim datasets you maybe shouldn’t have.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miter lim="800000"/>
            <a:headEnd/>
            <a:tailEnd/>
          </a:ln>
        </p:spPr>
        <p:txBody>
          <a:bodyPr/>
          <a:lstStyle/>
          <a:p>
            <a:fld id="{D6519B05-BCFD-441A-80DC-BF050BD4B5A1}" type="slidenum">
              <a:rPr lang="en-US" smtClean="0">
                <a:latin typeface="Tahoma" pitchFamily="34" charset="0"/>
                <a:cs typeface="Arial" charset="0"/>
              </a:rPr>
              <a:pPr/>
              <a:t>25</a:t>
            </a:fld>
            <a:endParaRPr lang="en-US" smtClean="0">
              <a:latin typeface="Tahoma" pitchFamily="34" charset="0"/>
              <a:cs typeface="Arial" charset="0"/>
            </a:endParaRPr>
          </a:p>
        </p:txBody>
      </p:sp>
      <p:sp>
        <p:nvSpPr>
          <p:cNvPr id="60418" name="Rectangle 2"/>
          <p:cNvSpPr>
            <a:spLocks noGrp="1" noRo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pPr eaLnBrk="1" hangingPunct="1"/>
            <a:r>
              <a:rPr lang="en-US" smtClean="0">
                <a:latin typeface="Tahoma" pitchFamily="34" charset="0"/>
              </a:rPr>
              <a:t>Because chances are you are going to have to produce that output multiple times as more sites chime in.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a:ln>
            <a:miter lim="800000"/>
            <a:headEnd/>
            <a:tailEnd/>
          </a:ln>
        </p:spPr>
        <p:txBody>
          <a:bodyPr/>
          <a:lstStyle/>
          <a:p>
            <a:fld id="{D8AE1AE3-2DC8-430E-B98F-A3161F5BF365}" type="slidenum">
              <a:rPr lang="en-US" smtClean="0">
                <a:latin typeface="Tahoma" pitchFamily="34" charset="0"/>
                <a:cs typeface="Arial" charset="0"/>
              </a:rPr>
              <a:pPr/>
              <a:t>27</a:t>
            </a:fld>
            <a:endParaRPr lang="en-US" smtClean="0">
              <a:latin typeface="Tahoma" pitchFamily="34" charset="0"/>
              <a:cs typeface="Arial" charset="0"/>
            </a:endParaRPr>
          </a:p>
        </p:txBody>
      </p:sp>
      <p:sp>
        <p:nvSpPr>
          <p:cNvPr id="63490" name="Rectangle 2"/>
          <p:cNvSpPr>
            <a:spLocks noGrp="1" noRot="1" noChangeArrowheads="1" noTextEdit="1"/>
          </p:cNvSpPr>
          <p:nvPr>
            <p:ph type="sldImg"/>
          </p:nvPr>
        </p:nvSpPr>
        <p:spPr>
          <a:ln/>
        </p:spPr>
      </p:sp>
      <p:sp>
        <p:nvSpPr>
          <p:cNvPr id="63491" name="Rectangle 3"/>
          <p:cNvSpPr>
            <a:spLocks noGrp="1" noChangeArrowheads="1"/>
          </p:cNvSpPr>
          <p:nvPr>
            <p:ph type="body" idx="1"/>
          </p:nvPr>
        </p:nvSpPr>
        <p:spPr>
          <a:noFill/>
        </p:spPr>
        <p:txBody>
          <a:bodyPr/>
          <a:lstStyle/>
          <a:p>
            <a:pPr eaLnBrk="1" hangingPunct="1"/>
            <a:endParaRPr lang="en-US" smtClean="0">
              <a:latin typeface="Tahoma"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a:ln>
            <a:miter lim="800000"/>
            <a:headEnd/>
            <a:tailEnd/>
          </a:ln>
        </p:spPr>
        <p:txBody>
          <a:bodyPr/>
          <a:lstStyle/>
          <a:p>
            <a:fld id="{47902FFA-42F2-40DC-9A4E-8F72B9E3FA48}" type="slidenum">
              <a:rPr lang="en-US" smtClean="0">
                <a:latin typeface="Tahoma" pitchFamily="34" charset="0"/>
                <a:cs typeface="Arial" charset="0"/>
              </a:rPr>
              <a:pPr/>
              <a:t>28</a:t>
            </a:fld>
            <a:endParaRPr lang="en-US" smtClean="0">
              <a:latin typeface="Tahoma" pitchFamily="34" charset="0"/>
              <a:cs typeface="Arial" charset="0"/>
            </a:endParaRPr>
          </a:p>
        </p:txBody>
      </p:sp>
      <p:sp>
        <p:nvSpPr>
          <p:cNvPr id="65538" name="Rectangle 2"/>
          <p:cNvSpPr>
            <a:spLocks noGrp="1" noRo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pPr eaLnBrk="1" hangingPunct="1"/>
            <a:endParaRPr lang="en-US" smtClean="0">
              <a:latin typeface="Tahoma"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miter lim="800000"/>
            <a:headEnd/>
            <a:tailEnd/>
          </a:ln>
        </p:spPr>
        <p:txBody>
          <a:bodyPr/>
          <a:lstStyle/>
          <a:p>
            <a:fld id="{92384B8E-778F-4A5A-9330-C1E9CB3F0066}" type="slidenum">
              <a:rPr lang="en-US" smtClean="0">
                <a:latin typeface="Tahoma" pitchFamily="34" charset="0"/>
                <a:cs typeface="Arial" charset="0"/>
              </a:rPr>
              <a:pPr/>
              <a:t>3</a:t>
            </a:fld>
            <a:endParaRPr lang="en-US" smtClean="0">
              <a:latin typeface="Tahoma" pitchFamily="34" charset="0"/>
              <a:cs typeface="Arial" charset="0"/>
            </a:endParaRPr>
          </a:p>
        </p:txBody>
      </p:sp>
      <p:sp>
        <p:nvSpPr>
          <p:cNvPr id="18434" name="Rectangle 2"/>
          <p:cNvSpPr>
            <a:spLocks noGrp="1" noRot="1" noChangeArrowheads="1" noTextEdit="1"/>
          </p:cNvSpPr>
          <p:nvPr>
            <p:ph type="sldImg"/>
          </p:nvPr>
        </p:nvSpPr>
        <p:spPr>
          <a:ln/>
        </p:spPr>
      </p:sp>
      <p:sp>
        <p:nvSpPr>
          <p:cNvPr id="18435" name="Rectangle 3"/>
          <p:cNvSpPr>
            <a:spLocks noGrp="1" noChangeArrowheads="1"/>
          </p:cNvSpPr>
          <p:nvPr>
            <p:ph type="body" idx="1"/>
          </p:nvPr>
        </p:nvSpPr>
        <p:spPr>
          <a:noFill/>
        </p:spPr>
        <p:txBody>
          <a:bodyPr/>
          <a:lstStyle/>
          <a:p>
            <a:pPr eaLnBrk="1" hangingPunct="1"/>
            <a:r>
              <a:rPr lang="en-US" smtClean="0">
                <a:latin typeface="Tahoma" pitchFamily="34" charset="0"/>
              </a:rPr>
              <a:t>Your local SDM enjoys sophisticated coffee and/or alcoholic beverages.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miter lim="800000"/>
            <a:headEnd/>
            <a:tailEnd/>
          </a:ln>
        </p:spPr>
        <p:txBody>
          <a:bodyPr/>
          <a:lstStyle/>
          <a:p>
            <a:fld id="{6D8B3D7E-7405-445A-864B-85228B79066C}" type="slidenum">
              <a:rPr lang="en-US" smtClean="0">
                <a:latin typeface="Tahoma" pitchFamily="34" charset="0"/>
                <a:cs typeface="Arial" charset="0"/>
              </a:rPr>
              <a:pPr/>
              <a:t>4</a:t>
            </a:fld>
            <a:endParaRPr lang="en-US" smtClean="0">
              <a:latin typeface="Tahoma" pitchFamily="34" charset="0"/>
              <a:cs typeface="Arial" charset="0"/>
            </a:endParaRPr>
          </a:p>
        </p:txBody>
      </p:sp>
      <p:sp>
        <p:nvSpPr>
          <p:cNvPr id="20482" name="Rectangle 2"/>
          <p:cNvSpPr>
            <a:spLocks noGrp="1" noRot="1" noChangeArrowheads="1" noTextEdit="1"/>
          </p:cNvSpPr>
          <p:nvPr>
            <p:ph type="sldImg"/>
          </p:nvPr>
        </p:nvSpPr>
        <p:spPr>
          <a:ln/>
        </p:spPr>
      </p:sp>
      <p:sp>
        <p:nvSpPr>
          <p:cNvPr id="20483" name="Rectangle 3"/>
          <p:cNvSpPr>
            <a:spLocks noGrp="1" noChangeArrowheads="1"/>
          </p:cNvSpPr>
          <p:nvPr>
            <p:ph type="body" idx="1"/>
          </p:nvPr>
        </p:nvSpPr>
        <p:spPr>
          <a:noFill/>
        </p:spPr>
        <p:txBody>
          <a:bodyPr/>
          <a:lstStyle/>
          <a:p>
            <a:pPr eaLnBrk="1" hangingPunct="1"/>
            <a:r>
              <a:rPr lang="en-US" smtClean="0">
                <a:latin typeface="Tahoma" pitchFamily="34" charset="0"/>
              </a:rPr>
              <a:t>The simplest VDW program ever.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miter lim="800000"/>
            <a:headEnd/>
            <a:tailEnd/>
          </a:ln>
        </p:spPr>
        <p:txBody>
          <a:bodyPr/>
          <a:lstStyle/>
          <a:p>
            <a:fld id="{6DDC9DAD-57FA-4FB9-9452-6C69100C827A}" type="slidenum">
              <a:rPr lang="en-US" smtClean="0">
                <a:latin typeface="Tahoma" pitchFamily="34" charset="0"/>
                <a:cs typeface="Arial" charset="0"/>
              </a:rPr>
              <a:pPr/>
              <a:t>5</a:t>
            </a:fld>
            <a:endParaRPr lang="en-US" smtClean="0">
              <a:latin typeface="Tahoma" pitchFamily="34" charset="0"/>
              <a:cs typeface="Arial" charset="0"/>
            </a:endParaRPr>
          </a:p>
        </p:txBody>
      </p:sp>
      <p:sp>
        <p:nvSpPr>
          <p:cNvPr id="22530" name="Rectangle 2"/>
          <p:cNvSpPr>
            <a:spLocks noGrp="1" noRot="1" noChangeArrowheads="1" noTextEdit="1"/>
          </p:cNvSpPr>
          <p:nvPr>
            <p:ph type="sldImg"/>
          </p:nvPr>
        </p:nvSpPr>
        <p:spPr>
          <a:ln/>
        </p:spPr>
      </p:sp>
      <p:sp>
        <p:nvSpPr>
          <p:cNvPr id="22531" name="Rectangle 3"/>
          <p:cNvSpPr>
            <a:spLocks noGrp="1" noChangeArrowheads="1"/>
          </p:cNvSpPr>
          <p:nvPr>
            <p:ph type="body" idx="1"/>
          </p:nvPr>
        </p:nvSpPr>
        <p:spPr>
          <a:noFill/>
        </p:spPr>
        <p:txBody>
          <a:bodyPr/>
          <a:lstStyle/>
          <a:p>
            <a:pPr eaLnBrk="1" hangingPunct="1"/>
            <a:r>
              <a:rPr lang="en-US" smtClean="0">
                <a:latin typeface="Tahoma" pitchFamily="34" charset="0"/>
              </a:rPr>
              <a:t>There are a couple of others that are not really end-user-useful.  See this page for details:</a:t>
            </a:r>
          </a:p>
          <a:p>
            <a:pPr eaLnBrk="1" hangingPunct="1"/>
            <a:endParaRPr lang="en-US" smtClean="0">
              <a:latin typeface="Tahoma" pitchFamily="34" charset="0"/>
            </a:endParaRPr>
          </a:p>
          <a:p>
            <a:pPr eaLnBrk="1" hangingPunct="1"/>
            <a:r>
              <a:rPr lang="en-US" smtClean="0">
                <a:latin typeface="Tahoma" pitchFamily="34" charset="0"/>
              </a:rPr>
              <a:t>It should go without saying that you shouldn’t redefine these variables in your VDW program.</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miter lim="800000"/>
            <a:headEnd/>
            <a:tailEnd/>
          </a:ln>
        </p:spPr>
        <p:txBody>
          <a:bodyPr/>
          <a:lstStyle/>
          <a:p>
            <a:fld id="{184FDBD1-4E80-457E-BF14-F8B933309495}" type="slidenum">
              <a:rPr lang="en-US" smtClean="0">
                <a:latin typeface="Tahoma" pitchFamily="34" charset="0"/>
                <a:cs typeface="Arial" charset="0"/>
              </a:rPr>
              <a:pPr/>
              <a:t>6</a:t>
            </a:fld>
            <a:endParaRPr lang="en-US" smtClean="0">
              <a:latin typeface="Tahoma" pitchFamily="34" charset="0"/>
              <a:cs typeface="Arial" charset="0"/>
            </a:endParaRPr>
          </a:p>
        </p:txBody>
      </p:sp>
      <p:sp>
        <p:nvSpPr>
          <p:cNvPr id="24578" name="Rectangle 2"/>
          <p:cNvSpPr>
            <a:spLocks noGrp="1" noRot="1" noChangeArrowheads="1" noTextEdit="1"/>
          </p:cNvSpPr>
          <p:nvPr>
            <p:ph type="sldImg"/>
          </p:nvPr>
        </p:nvSpPr>
        <p:spPr>
          <a:ln/>
        </p:spPr>
      </p:sp>
      <p:sp>
        <p:nvSpPr>
          <p:cNvPr id="24579" name="Rectangle 3"/>
          <p:cNvSpPr>
            <a:spLocks noGrp="1" noChangeArrowheads="1"/>
          </p:cNvSpPr>
          <p:nvPr>
            <p:ph type="body" idx="1"/>
          </p:nvPr>
        </p:nvSpPr>
        <p:spPr>
          <a:noFill/>
        </p:spPr>
        <p:txBody>
          <a:bodyPr/>
          <a:lstStyle/>
          <a:p>
            <a:pPr eaLnBrk="1" hangingPunct="1"/>
            <a:r>
              <a:rPr lang="en-US" smtClean="0">
                <a:latin typeface="Tahoma" pitchFamily="34" charset="0"/>
              </a:rPr>
              <a:t>Click the Dataset name links for the specs.</a:t>
            </a:r>
          </a:p>
          <a:p>
            <a:pPr eaLnBrk="1" hangingPunct="1"/>
            <a:r>
              <a:rPr lang="en-US" smtClean="0">
                <a:latin typeface="Tahoma" pitchFamily="34" charset="0"/>
              </a:rPr>
              <a:t>If the cell contents are a link, the destination page gives details on the implementation at that site.</a:t>
            </a:r>
          </a:p>
          <a:p>
            <a:pPr eaLnBrk="1" hangingPunct="1"/>
            <a:r>
              <a:rPr lang="en-US" smtClean="0">
                <a:latin typeface="Tahoma" pitchFamily="34" charset="0"/>
              </a:rPr>
              <a:t>his is centrally maintained, so each Site Data Manager can update it to reflect changes (this sample material is almost certainly out of date).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miter lim="800000"/>
            <a:headEnd/>
            <a:tailEnd/>
          </a:ln>
        </p:spPr>
        <p:txBody>
          <a:bodyPr/>
          <a:lstStyle/>
          <a:p>
            <a:fld id="{4D47A7DA-F042-44B1-87BA-5EF02BB0A07B}" type="slidenum">
              <a:rPr lang="en-US" smtClean="0">
                <a:latin typeface="Tahoma" pitchFamily="34" charset="0"/>
                <a:cs typeface="Arial" charset="0"/>
              </a:rPr>
              <a:pPr/>
              <a:t>7</a:t>
            </a:fld>
            <a:endParaRPr lang="en-US" smtClean="0">
              <a:latin typeface="Tahoma" pitchFamily="34" charset="0"/>
              <a:cs typeface="Arial" charset="0"/>
            </a:endParaRPr>
          </a:p>
        </p:txBody>
      </p:sp>
      <p:sp>
        <p:nvSpPr>
          <p:cNvPr id="26626" name="Rectangle 2"/>
          <p:cNvSpPr>
            <a:spLocks noGrp="1" noRot="1" noChangeArrowheads="1" noTextEdit="1"/>
          </p:cNvSpPr>
          <p:nvPr>
            <p:ph type="sldImg"/>
          </p:nvPr>
        </p:nvSpPr>
        <p:spPr>
          <a:ln/>
        </p:spPr>
      </p:sp>
      <p:sp>
        <p:nvSpPr>
          <p:cNvPr id="26627" name="Rectangle 3"/>
          <p:cNvSpPr>
            <a:spLocks noGrp="1" noChangeArrowheads="1"/>
          </p:cNvSpPr>
          <p:nvPr>
            <p:ph type="body" idx="1"/>
          </p:nvPr>
        </p:nvSpPr>
        <p:spPr>
          <a:noFill/>
        </p:spPr>
        <p:txBody>
          <a:bodyPr/>
          <a:lstStyle/>
          <a:p>
            <a:pPr eaLnBrk="1" hangingPunct="1"/>
            <a:endParaRPr lang="en-US" smtClean="0">
              <a:latin typeface="Tahoma"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miter lim="800000"/>
            <a:headEnd/>
            <a:tailEnd/>
          </a:ln>
        </p:spPr>
        <p:txBody>
          <a:bodyPr/>
          <a:lstStyle/>
          <a:p>
            <a:fld id="{2D80392F-D8F2-4566-9345-A56DF965D4D3}" type="slidenum">
              <a:rPr lang="en-US" smtClean="0">
                <a:latin typeface="Tahoma" pitchFamily="34" charset="0"/>
                <a:cs typeface="Arial" charset="0"/>
              </a:rPr>
              <a:pPr/>
              <a:t>8</a:t>
            </a:fld>
            <a:endParaRPr lang="en-US" smtClean="0">
              <a:latin typeface="Tahoma" pitchFamily="34" charset="0"/>
              <a:cs typeface="Arial" charset="0"/>
            </a:endParaRPr>
          </a:p>
        </p:txBody>
      </p:sp>
      <p:sp>
        <p:nvSpPr>
          <p:cNvPr id="28674" name="Rectangle 2"/>
          <p:cNvSpPr>
            <a:spLocks noGrp="1" noRot="1" noChangeArrowheads="1" noTextEdit="1"/>
          </p:cNvSpPr>
          <p:nvPr>
            <p:ph type="sldImg"/>
          </p:nvPr>
        </p:nvSpPr>
        <p:spPr>
          <a:ln/>
        </p:spPr>
      </p:sp>
      <p:sp>
        <p:nvSpPr>
          <p:cNvPr id="28675" name="Rectangle 3"/>
          <p:cNvSpPr>
            <a:spLocks noGrp="1" noChangeArrowheads="1"/>
          </p:cNvSpPr>
          <p:nvPr>
            <p:ph type="body" idx="1"/>
          </p:nvPr>
        </p:nvSpPr>
        <p:spPr>
          <a:noFill/>
        </p:spPr>
        <p:txBody>
          <a:bodyPr/>
          <a:lstStyle/>
          <a:p>
            <a:pPr eaLnBrk="1" hangingPunct="1"/>
            <a:r>
              <a:rPr lang="en-US" smtClean="0">
                <a:latin typeface="Tahoma" pitchFamily="34" charset="0"/>
              </a:rPr>
              <a:t>Your local SDM can set you up with access if you don’t already have it.</a:t>
            </a:r>
          </a:p>
          <a:p>
            <a:pPr eaLnBrk="1" hangingPunct="1"/>
            <a:endParaRPr lang="en-US" smtClean="0">
              <a:latin typeface="Tahoma" pitchFamily="34" charset="0"/>
            </a:endParaRPr>
          </a:p>
          <a:p>
            <a:pPr eaLnBrk="1" hangingPunct="1"/>
            <a:r>
              <a:rPr lang="en-US" smtClean="0">
                <a:latin typeface="Tahoma" pitchFamily="34" charset="0"/>
              </a:rPr>
              <a:t>Now that leadership of the VDW has moved from CRN to HMORN, we would like to transition off the CRN website, but for the foreseeable future that’s where we are.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miter lim="800000"/>
            <a:headEnd/>
            <a:tailEnd/>
          </a:ln>
        </p:spPr>
        <p:txBody>
          <a:bodyPr/>
          <a:lstStyle/>
          <a:p>
            <a:fld id="{59928BD5-648D-4F20-8BA7-8A3641E3E15F}" type="slidenum">
              <a:rPr lang="en-US" smtClean="0">
                <a:latin typeface="Tahoma" pitchFamily="34" charset="0"/>
                <a:cs typeface="Arial" charset="0"/>
              </a:rPr>
              <a:pPr/>
              <a:t>9</a:t>
            </a:fld>
            <a:endParaRPr lang="en-US" smtClean="0">
              <a:latin typeface="Tahoma" pitchFamily="34" charset="0"/>
              <a:cs typeface="Arial" charset="0"/>
            </a:endParaRPr>
          </a:p>
        </p:txBody>
      </p:sp>
      <p:sp>
        <p:nvSpPr>
          <p:cNvPr id="30722" name="Rectangle 2"/>
          <p:cNvSpPr>
            <a:spLocks noGrp="1" noRot="1" noChangeArrowheads="1" noTextEdit="1"/>
          </p:cNvSpPr>
          <p:nvPr>
            <p:ph type="sldImg"/>
          </p:nvPr>
        </p:nvSpPr>
        <p:spPr>
          <a:ln/>
        </p:spPr>
      </p:sp>
      <p:sp>
        <p:nvSpPr>
          <p:cNvPr id="30723" name="Rectangle 3"/>
          <p:cNvSpPr>
            <a:spLocks noGrp="1" noChangeArrowheads="1"/>
          </p:cNvSpPr>
          <p:nvPr>
            <p:ph type="body" idx="1"/>
          </p:nvPr>
        </p:nvSpPr>
        <p:spPr>
          <a:noFill/>
        </p:spPr>
        <p:txBody>
          <a:bodyPr/>
          <a:lstStyle/>
          <a:p>
            <a:pPr eaLnBrk="1" hangingPunct="1"/>
            <a:r>
              <a:rPr lang="en-US" smtClean="0">
                <a:latin typeface="Tahoma" pitchFamily="34" charset="0"/>
              </a:rPr>
              <a:t>And these are people it would be tough to buy beer for…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en-US" smtClean="0"/>
              <a:t>Click to edit Master title style</a:t>
            </a:r>
            <a:endParaRPr lang="en-US"/>
          </a:p>
        </p:txBody>
      </p:sp>
      <p:sp>
        <p:nvSpPr>
          <p:cNvPr id="3" name="Subtitle 2"/>
          <p:cNvSpPr>
            <a:spLocks noGrp="1"/>
          </p:cNvSpPr>
          <p:nvPr>
            <p:ph type="subTitle" idx="1"/>
          </p:nvPr>
        </p:nvSpPr>
        <p:spPr>
          <a:xfrm>
            <a:off x="1009442" y="4777380"/>
            <a:ext cx="7117180" cy="861420"/>
          </a:xfrm>
        </p:spPr>
        <p:txBody>
          <a:bodyPr>
            <a:normAutofit/>
          </a:bodyPr>
          <a:lstStyle>
            <a:lvl1pPr marL="0" indent="0" algn="l">
              <a:buNone/>
              <a:defRPr sz="2000">
                <a:solidFill>
                  <a:schemeClr val="tx2">
                    <a:lumMod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7F3AD94-E1AA-4E0A-A9EF-B8976A32D66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C37A5C5-FC0B-4495-8209-97FABEEA6E3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5FF480C-2D23-4478-A255-46EACE73844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1009443" y="4777381"/>
            <a:ext cx="7117178" cy="860400"/>
          </a:xfrm>
        </p:spPr>
        <p:txBody>
          <a:bodyPr>
            <a:normAutofit/>
          </a:bodyPr>
          <a:lstStyle>
            <a:lvl1pPr marL="0" indent="0" algn="r">
              <a:buNone/>
              <a:defRPr sz="1800">
                <a:solidFill>
                  <a:schemeClr val="tx2">
                    <a:lumMod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4AA4D75-1395-46F6-B7C1-0E1B63D1C03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E1BEB25-A7B4-4960-AC91-04B04E70A9B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48224" y="1812927"/>
            <a:ext cx="313249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01474" y="1812927"/>
            <a:ext cx="31330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5C44C79-1190-413A-BE9A-F8F279E9CE0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04DF66C-2CA9-4C9C-9E14-C5A0A2C492C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E29C989-6F9F-47F5-9CA4-7DAFCE71004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09442" y="1631949"/>
            <a:ext cx="2660650" cy="4229099"/>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DE260A3-5F17-42D2-984B-B6E85E8A8A4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BCF5DDB-10DE-42DC-AC15-9FAC06AECDE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1026" name="Group 218"/>
          <p:cNvGrpSpPr>
            <a:grpSpLocks/>
          </p:cNvGrpSpPr>
          <p:nvPr/>
        </p:nvGrpSpPr>
        <p:grpSpPr bwMode="auto">
          <a:xfrm>
            <a:off x="6557963" y="66675"/>
            <a:ext cx="2574925" cy="6796088"/>
            <a:chOff x="6558164" y="66319"/>
            <a:chExt cx="2575511" cy="6797067"/>
          </a:xfrm>
        </p:grpSpPr>
        <p:grpSp>
          <p:nvGrpSpPr>
            <p:cNvPr id="1032" name="Group 62"/>
            <p:cNvGrpSpPr>
              <a:grpSpLocks/>
            </p:cNvGrpSpPr>
            <p:nvPr/>
          </p:nvGrpSpPr>
          <p:grpSpPr bwMode="auto">
            <a:xfrm>
              <a:off x="6924386" y="66319"/>
              <a:ext cx="2173634" cy="6673398"/>
              <a:chOff x="6924386" y="66319"/>
              <a:chExt cx="2173634" cy="6673398"/>
            </a:xfrm>
          </p:grpSpPr>
          <p:grpSp>
            <p:nvGrpSpPr>
              <p:cNvPr id="1040" name="Group 44"/>
              <p:cNvGrpSpPr>
                <a:grpSpLocks/>
              </p:cNvGrpSpPr>
              <p:nvPr/>
            </p:nvGrpSpPr>
            <p:grpSpPr bwMode="auto">
              <a:xfrm>
                <a:off x="6924386" y="66319"/>
                <a:ext cx="2066032" cy="6673398"/>
                <a:chOff x="6924386" y="66319"/>
                <a:chExt cx="2066032" cy="6673398"/>
              </a:xfrm>
            </p:grpSpPr>
            <p:sp>
              <p:nvSpPr>
                <p:cNvPr id="234" name="Freeform 233"/>
                <p:cNvSpPr>
                  <a:spLocks noChangeAspect="1" noEditPoints="1"/>
                </p:cNvSpPr>
                <p:nvPr/>
              </p:nvSpPr>
              <p:spPr bwMode="auto">
                <a:xfrm rot="879737">
                  <a:off x="7130233" y="66319"/>
                  <a:ext cx="609204" cy="662248"/>
                </a:xfrm>
                <a:custGeom>
                  <a:avLst/>
                  <a:gdLst>
                    <a:gd name="T0" fmla="*/ 748 w 758"/>
                    <a:gd name="T1" fmla="*/ 508 h 824"/>
                    <a:gd name="T2" fmla="*/ 550 w 758"/>
                    <a:gd name="T3" fmla="*/ 490 h 824"/>
                    <a:gd name="T4" fmla="*/ 512 w 758"/>
                    <a:gd name="T5" fmla="*/ 448 h 824"/>
                    <a:gd name="T6" fmla="*/ 500 w 758"/>
                    <a:gd name="T7" fmla="*/ 408 h 824"/>
                    <a:gd name="T8" fmla="*/ 550 w 758"/>
                    <a:gd name="T9" fmla="*/ 334 h 824"/>
                    <a:gd name="T10" fmla="*/ 744 w 758"/>
                    <a:gd name="T11" fmla="*/ 324 h 824"/>
                    <a:gd name="T12" fmla="*/ 700 w 758"/>
                    <a:gd name="T13" fmla="*/ 246 h 824"/>
                    <a:gd name="T14" fmla="*/ 728 w 758"/>
                    <a:gd name="T15" fmla="*/ 196 h 824"/>
                    <a:gd name="T16" fmla="*/ 620 w 758"/>
                    <a:gd name="T17" fmla="*/ 248 h 824"/>
                    <a:gd name="T18" fmla="*/ 534 w 758"/>
                    <a:gd name="T19" fmla="*/ 306 h 824"/>
                    <a:gd name="T20" fmla="*/ 482 w 758"/>
                    <a:gd name="T21" fmla="*/ 314 h 824"/>
                    <a:gd name="T22" fmla="*/ 456 w 758"/>
                    <a:gd name="T23" fmla="*/ 310 h 824"/>
                    <a:gd name="T24" fmla="*/ 410 w 758"/>
                    <a:gd name="T25" fmla="*/ 268 h 824"/>
                    <a:gd name="T26" fmla="*/ 396 w 758"/>
                    <a:gd name="T27" fmla="*/ 202 h 824"/>
                    <a:gd name="T28" fmla="*/ 396 w 758"/>
                    <a:gd name="T29" fmla="*/ 66 h 824"/>
                    <a:gd name="T30" fmla="*/ 388 w 758"/>
                    <a:gd name="T31" fmla="*/ 0 h 824"/>
                    <a:gd name="T32" fmla="*/ 310 w 758"/>
                    <a:gd name="T33" fmla="*/ 16 h 824"/>
                    <a:gd name="T34" fmla="*/ 360 w 758"/>
                    <a:gd name="T35" fmla="*/ 144 h 824"/>
                    <a:gd name="T36" fmla="*/ 358 w 758"/>
                    <a:gd name="T37" fmla="*/ 230 h 824"/>
                    <a:gd name="T38" fmla="*/ 320 w 758"/>
                    <a:gd name="T39" fmla="*/ 306 h 824"/>
                    <a:gd name="T40" fmla="*/ 280 w 758"/>
                    <a:gd name="T41" fmla="*/ 314 h 824"/>
                    <a:gd name="T42" fmla="*/ 224 w 758"/>
                    <a:gd name="T43" fmla="*/ 304 h 824"/>
                    <a:gd name="T44" fmla="*/ 136 w 758"/>
                    <a:gd name="T45" fmla="*/ 250 h 824"/>
                    <a:gd name="T46" fmla="*/ 30 w 758"/>
                    <a:gd name="T47" fmla="*/ 198 h 824"/>
                    <a:gd name="T48" fmla="*/ 0 w 758"/>
                    <a:gd name="T49" fmla="*/ 264 h 824"/>
                    <a:gd name="T50" fmla="*/ 138 w 758"/>
                    <a:gd name="T51" fmla="*/ 296 h 824"/>
                    <a:gd name="T52" fmla="*/ 208 w 758"/>
                    <a:gd name="T53" fmla="*/ 334 h 824"/>
                    <a:gd name="T54" fmla="*/ 258 w 758"/>
                    <a:gd name="T55" fmla="*/ 408 h 824"/>
                    <a:gd name="T56" fmla="*/ 246 w 758"/>
                    <a:gd name="T57" fmla="*/ 448 h 824"/>
                    <a:gd name="T58" fmla="*/ 210 w 758"/>
                    <a:gd name="T59" fmla="*/ 492 h 824"/>
                    <a:gd name="T60" fmla="*/ 118 w 758"/>
                    <a:gd name="T61" fmla="*/ 540 h 824"/>
                    <a:gd name="T62" fmla="*/ 38 w 758"/>
                    <a:gd name="T63" fmla="*/ 592 h 824"/>
                    <a:gd name="T64" fmla="*/ 76 w 758"/>
                    <a:gd name="T65" fmla="*/ 608 h 824"/>
                    <a:gd name="T66" fmla="*/ 122 w 758"/>
                    <a:gd name="T67" fmla="*/ 686 h 824"/>
                    <a:gd name="T68" fmla="*/ 228 w 758"/>
                    <a:gd name="T69" fmla="*/ 520 h 824"/>
                    <a:gd name="T70" fmla="*/ 282 w 758"/>
                    <a:gd name="T71" fmla="*/ 508 h 824"/>
                    <a:gd name="T72" fmla="*/ 334 w 758"/>
                    <a:gd name="T73" fmla="*/ 528 h 824"/>
                    <a:gd name="T74" fmla="*/ 362 w 758"/>
                    <a:gd name="T75" fmla="*/ 598 h 824"/>
                    <a:gd name="T76" fmla="*/ 280 w 758"/>
                    <a:gd name="T77" fmla="*/ 778 h 824"/>
                    <a:gd name="T78" fmla="*/ 362 w 758"/>
                    <a:gd name="T79" fmla="*/ 772 h 824"/>
                    <a:gd name="T80" fmla="*/ 396 w 758"/>
                    <a:gd name="T81" fmla="*/ 796 h 824"/>
                    <a:gd name="T82" fmla="*/ 480 w 758"/>
                    <a:gd name="T83" fmla="*/ 778 h 824"/>
                    <a:gd name="T84" fmla="*/ 396 w 758"/>
                    <a:gd name="T85" fmla="*/ 600 h 824"/>
                    <a:gd name="T86" fmla="*/ 414 w 758"/>
                    <a:gd name="T87" fmla="*/ 546 h 824"/>
                    <a:gd name="T88" fmla="*/ 466 w 758"/>
                    <a:gd name="T89" fmla="*/ 508 h 824"/>
                    <a:gd name="T90" fmla="*/ 522 w 758"/>
                    <a:gd name="T91" fmla="*/ 520 h 824"/>
                    <a:gd name="T92" fmla="*/ 602 w 758"/>
                    <a:gd name="T93" fmla="*/ 562 h 824"/>
                    <a:gd name="T94" fmla="*/ 698 w 758"/>
                    <a:gd name="T95" fmla="*/ 664 h 824"/>
                    <a:gd name="T96" fmla="*/ 740 w 758"/>
                    <a:gd name="T97" fmla="*/ 606 h 824"/>
                    <a:gd name="T98" fmla="*/ 324 w 758"/>
                    <a:gd name="T99" fmla="*/ 398 h 824"/>
                    <a:gd name="T100" fmla="*/ 340 w 758"/>
                    <a:gd name="T101" fmla="*/ 452 h 824"/>
                    <a:gd name="T102" fmla="*/ 360 w 758"/>
                    <a:gd name="T103" fmla="*/ 380 h 824"/>
                    <a:gd name="T104" fmla="*/ 414 w 758"/>
                    <a:gd name="T105" fmla="*/ 352 h 824"/>
                    <a:gd name="T106" fmla="*/ 414 w 758"/>
                    <a:gd name="T107" fmla="*/ 472 h 824"/>
                    <a:gd name="T108" fmla="*/ 434 w 758"/>
                    <a:gd name="T109" fmla="*/ 424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8" h="824">
                      <a:moveTo>
                        <a:pt x="700" y="576"/>
                      </a:moveTo>
                      <a:lnTo>
                        <a:pt x="758" y="558"/>
                      </a:lnTo>
                      <a:lnTo>
                        <a:pt x="756" y="548"/>
                      </a:lnTo>
                      <a:lnTo>
                        <a:pt x="686" y="566"/>
                      </a:lnTo>
                      <a:lnTo>
                        <a:pt x="686" y="566"/>
                      </a:lnTo>
                      <a:lnTo>
                        <a:pt x="640" y="538"/>
                      </a:lnTo>
                      <a:lnTo>
                        <a:pt x="748" y="508"/>
                      </a:lnTo>
                      <a:lnTo>
                        <a:pt x="746" y="496"/>
                      </a:lnTo>
                      <a:lnTo>
                        <a:pt x="620" y="528"/>
                      </a:lnTo>
                      <a:lnTo>
                        <a:pt x="620" y="528"/>
                      </a:lnTo>
                      <a:lnTo>
                        <a:pt x="568" y="502"/>
                      </a:lnTo>
                      <a:lnTo>
                        <a:pt x="568" y="502"/>
                      </a:lnTo>
                      <a:lnTo>
                        <a:pt x="550" y="492"/>
                      </a:lnTo>
                      <a:lnTo>
                        <a:pt x="550" y="490"/>
                      </a:lnTo>
                      <a:lnTo>
                        <a:pt x="550" y="490"/>
                      </a:lnTo>
                      <a:lnTo>
                        <a:pt x="550" y="488"/>
                      </a:lnTo>
                      <a:lnTo>
                        <a:pt x="546" y="484"/>
                      </a:lnTo>
                      <a:lnTo>
                        <a:pt x="518" y="456"/>
                      </a:lnTo>
                      <a:lnTo>
                        <a:pt x="518" y="456"/>
                      </a:lnTo>
                      <a:lnTo>
                        <a:pt x="512" y="448"/>
                      </a:lnTo>
                      <a:lnTo>
                        <a:pt x="512" y="448"/>
                      </a:lnTo>
                      <a:lnTo>
                        <a:pt x="504" y="432"/>
                      </a:lnTo>
                      <a:lnTo>
                        <a:pt x="500" y="414"/>
                      </a:lnTo>
                      <a:lnTo>
                        <a:pt x="500" y="414"/>
                      </a:lnTo>
                      <a:lnTo>
                        <a:pt x="500" y="412"/>
                      </a:lnTo>
                      <a:lnTo>
                        <a:pt x="500" y="412"/>
                      </a:lnTo>
                      <a:lnTo>
                        <a:pt x="500" y="408"/>
                      </a:lnTo>
                      <a:lnTo>
                        <a:pt x="500" y="408"/>
                      </a:lnTo>
                      <a:lnTo>
                        <a:pt x="504" y="392"/>
                      </a:lnTo>
                      <a:lnTo>
                        <a:pt x="512" y="374"/>
                      </a:lnTo>
                      <a:lnTo>
                        <a:pt x="512" y="374"/>
                      </a:lnTo>
                      <a:lnTo>
                        <a:pt x="518" y="366"/>
                      </a:lnTo>
                      <a:lnTo>
                        <a:pt x="518" y="366"/>
                      </a:lnTo>
                      <a:lnTo>
                        <a:pt x="546" y="340"/>
                      </a:lnTo>
                      <a:lnTo>
                        <a:pt x="550" y="334"/>
                      </a:lnTo>
                      <a:lnTo>
                        <a:pt x="550" y="332"/>
                      </a:lnTo>
                      <a:lnTo>
                        <a:pt x="548" y="330"/>
                      </a:lnTo>
                      <a:lnTo>
                        <a:pt x="548" y="330"/>
                      </a:lnTo>
                      <a:lnTo>
                        <a:pt x="568" y="320"/>
                      </a:lnTo>
                      <a:lnTo>
                        <a:pt x="568" y="320"/>
                      </a:lnTo>
                      <a:lnTo>
                        <a:pt x="620" y="294"/>
                      </a:lnTo>
                      <a:lnTo>
                        <a:pt x="744" y="324"/>
                      </a:lnTo>
                      <a:lnTo>
                        <a:pt x="746" y="312"/>
                      </a:lnTo>
                      <a:lnTo>
                        <a:pt x="640" y="282"/>
                      </a:lnTo>
                      <a:lnTo>
                        <a:pt x="640" y="282"/>
                      </a:lnTo>
                      <a:lnTo>
                        <a:pt x="686" y="254"/>
                      </a:lnTo>
                      <a:lnTo>
                        <a:pt x="754" y="272"/>
                      </a:lnTo>
                      <a:lnTo>
                        <a:pt x="758" y="262"/>
                      </a:lnTo>
                      <a:lnTo>
                        <a:pt x="700" y="246"/>
                      </a:lnTo>
                      <a:lnTo>
                        <a:pt x="700" y="246"/>
                      </a:lnTo>
                      <a:lnTo>
                        <a:pt x="720" y="230"/>
                      </a:lnTo>
                      <a:lnTo>
                        <a:pt x="740" y="216"/>
                      </a:lnTo>
                      <a:lnTo>
                        <a:pt x="742" y="214"/>
                      </a:lnTo>
                      <a:lnTo>
                        <a:pt x="732" y="196"/>
                      </a:lnTo>
                      <a:lnTo>
                        <a:pt x="728" y="196"/>
                      </a:lnTo>
                      <a:lnTo>
                        <a:pt x="728" y="196"/>
                      </a:lnTo>
                      <a:lnTo>
                        <a:pt x="704" y="206"/>
                      </a:lnTo>
                      <a:lnTo>
                        <a:pt x="682" y="216"/>
                      </a:lnTo>
                      <a:lnTo>
                        <a:pt x="696" y="156"/>
                      </a:lnTo>
                      <a:lnTo>
                        <a:pt x="686" y="154"/>
                      </a:lnTo>
                      <a:lnTo>
                        <a:pt x="666" y="222"/>
                      </a:lnTo>
                      <a:lnTo>
                        <a:pt x="666" y="222"/>
                      </a:lnTo>
                      <a:lnTo>
                        <a:pt x="620" y="248"/>
                      </a:lnTo>
                      <a:lnTo>
                        <a:pt x="646" y="140"/>
                      </a:lnTo>
                      <a:lnTo>
                        <a:pt x="636" y="136"/>
                      </a:lnTo>
                      <a:lnTo>
                        <a:pt x="600" y="260"/>
                      </a:lnTo>
                      <a:lnTo>
                        <a:pt x="600" y="260"/>
                      </a:lnTo>
                      <a:lnTo>
                        <a:pt x="552" y="292"/>
                      </a:lnTo>
                      <a:lnTo>
                        <a:pt x="552" y="292"/>
                      </a:lnTo>
                      <a:lnTo>
                        <a:pt x="534" y="306"/>
                      </a:lnTo>
                      <a:lnTo>
                        <a:pt x="532" y="304"/>
                      </a:lnTo>
                      <a:lnTo>
                        <a:pt x="530" y="304"/>
                      </a:lnTo>
                      <a:lnTo>
                        <a:pt x="530" y="304"/>
                      </a:lnTo>
                      <a:lnTo>
                        <a:pt x="522" y="304"/>
                      </a:lnTo>
                      <a:lnTo>
                        <a:pt x="488" y="314"/>
                      </a:lnTo>
                      <a:lnTo>
                        <a:pt x="488" y="314"/>
                      </a:lnTo>
                      <a:lnTo>
                        <a:pt x="482" y="314"/>
                      </a:lnTo>
                      <a:lnTo>
                        <a:pt x="478" y="314"/>
                      </a:lnTo>
                      <a:lnTo>
                        <a:pt x="478" y="314"/>
                      </a:lnTo>
                      <a:lnTo>
                        <a:pt x="476" y="312"/>
                      </a:lnTo>
                      <a:lnTo>
                        <a:pt x="476" y="312"/>
                      </a:lnTo>
                      <a:lnTo>
                        <a:pt x="476" y="312"/>
                      </a:lnTo>
                      <a:lnTo>
                        <a:pt x="476" y="312"/>
                      </a:lnTo>
                      <a:lnTo>
                        <a:pt x="456" y="310"/>
                      </a:lnTo>
                      <a:lnTo>
                        <a:pt x="446" y="308"/>
                      </a:lnTo>
                      <a:lnTo>
                        <a:pt x="438" y="304"/>
                      </a:lnTo>
                      <a:lnTo>
                        <a:pt x="438" y="304"/>
                      </a:lnTo>
                      <a:lnTo>
                        <a:pt x="424" y="292"/>
                      </a:lnTo>
                      <a:lnTo>
                        <a:pt x="414" y="278"/>
                      </a:lnTo>
                      <a:lnTo>
                        <a:pt x="414" y="278"/>
                      </a:lnTo>
                      <a:lnTo>
                        <a:pt x="410" y="268"/>
                      </a:lnTo>
                      <a:lnTo>
                        <a:pt x="410" y="268"/>
                      </a:lnTo>
                      <a:lnTo>
                        <a:pt x="400" y="230"/>
                      </a:lnTo>
                      <a:lnTo>
                        <a:pt x="398" y="224"/>
                      </a:lnTo>
                      <a:lnTo>
                        <a:pt x="396" y="224"/>
                      </a:lnTo>
                      <a:lnTo>
                        <a:pt x="394" y="224"/>
                      </a:lnTo>
                      <a:lnTo>
                        <a:pt x="394" y="224"/>
                      </a:lnTo>
                      <a:lnTo>
                        <a:pt x="396" y="202"/>
                      </a:lnTo>
                      <a:lnTo>
                        <a:pt x="396" y="202"/>
                      </a:lnTo>
                      <a:lnTo>
                        <a:pt x="398" y="142"/>
                      </a:lnTo>
                      <a:lnTo>
                        <a:pt x="486" y="52"/>
                      </a:lnTo>
                      <a:lnTo>
                        <a:pt x="478" y="44"/>
                      </a:lnTo>
                      <a:lnTo>
                        <a:pt x="398" y="120"/>
                      </a:lnTo>
                      <a:lnTo>
                        <a:pt x="398" y="120"/>
                      </a:lnTo>
                      <a:lnTo>
                        <a:pt x="396" y="66"/>
                      </a:lnTo>
                      <a:lnTo>
                        <a:pt x="446" y="16"/>
                      </a:lnTo>
                      <a:lnTo>
                        <a:pt x="438" y="8"/>
                      </a:lnTo>
                      <a:lnTo>
                        <a:pt x="396" y="50"/>
                      </a:lnTo>
                      <a:lnTo>
                        <a:pt x="396" y="50"/>
                      </a:lnTo>
                      <a:lnTo>
                        <a:pt x="394" y="26"/>
                      </a:lnTo>
                      <a:lnTo>
                        <a:pt x="390" y="2"/>
                      </a:lnTo>
                      <a:lnTo>
                        <a:pt x="388" y="0"/>
                      </a:lnTo>
                      <a:lnTo>
                        <a:pt x="368" y="0"/>
                      </a:lnTo>
                      <a:lnTo>
                        <a:pt x="368" y="2"/>
                      </a:lnTo>
                      <a:lnTo>
                        <a:pt x="368" y="2"/>
                      </a:lnTo>
                      <a:lnTo>
                        <a:pt x="364" y="28"/>
                      </a:lnTo>
                      <a:lnTo>
                        <a:pt x="360" y="52"/>
                      </a:lnTo>
                      <a:lnTo>
                        <a:pt x="316" y="10"/>
                      </a:lnTo>
                      <a:lnTo>
                        <a:pt x="310" y="16"/>
                      </a:lnTo>
                      <a:lnTo>
                        <a:pt x="360" y="68"/>
                      </a:lnTo>
                      <a:lnTo>
                        <a:pt x="360" y="68"/>
                      </a:lnTo>
                      <a:lnTo>
                        <a:pt x="358" y="122"/>
                      </a:lnTo>
                      <a:lnTo>
                        <a:pt x="278" y="44"/>
                      </a:lnTo>
                      <a:lnTo>
                        <a:pt x="270" y="52"/>
                      </a:lnTo>
                      <a:lnTo>
                        <a:pt x="360" y="144"/>
                      </a:lnTo>
                      <a:lnTo>
                        <a:pt x="360" y="144"/>
                      </a:lnTo>
                      <a:lnTo>
                        <a:pt x="362" y="202"/>
                      </a:lnTo>
                      <a:lnTo>
                        <a:pt x="362" y="202"/>
                      </a:lnTo>
                      <a:lnTo>
                        <a:pt x="364" y="224"/>
                      </a:lnTo>
                      <a:lnTo>
                        <a:pt x="362" y="224"/>
                      </a:lnTo>
                      <a:lnTo>
                        <a:pt x="362" y="224"/>
                      </a:lnTo>
                      <a:lnTo>
                        <a:pt x="360" y="224"/>
                      </a:lnTo>
                      <a:lnTo>
                        <a:pt x="358" y="230"/>
                      </a:lnTo>
                      <a:lnTo>
                        <a:pt x="348" y="268"/>
                      </a:lnTo>
                      <a:lnTo>
                        <a:pt x="348" y="268"/>
                      </a:lnTo>
                      <a:lnTo>
                        <a:pt x="344" y="278"/>
                      </a:lnTo>
                      <a:lnTo>
                        <a:pt x="344" y="278"/>
                      </a:lnTo>
                      <a:lnTo>
                        <a:pt x="334" y="294"/>
                      </a:lnTo>
                      <a:lnTo>
                        <a:pt x="320" y="306"/>
                      </a:lnTo>
                      <a:lnTo>
                        <a:pt x="320" y="306"/>
                      </a:lnTo>
                      <a:lnTo>
                        <a:pt x="312" y="310"/>
                      </a:lnTo>
                      <a:lnTo>
                        <a:pt x="302" y="312"/>
                      </a:lnTo>
                      <a:lnTo>
                        <a:pt x="292" y="314"/>
                      </a:lnTo>
                      <a:lnTo>
                        <a:pt x="282" y="314"/>
                      </a:lnTo>
                      <a:lnTo>
                        <a:pt x="282" y="314"/>
                      </a:lnTo>
                      <a:lnTo>
                        <a:pt x="280" y="314"/>
                      </a:lnTo>
                      <a:lnTo>
                        <a:pt x="280" y="314"/>
                      </a:lnTo>
                      <a:lnTo>
                        <a:pt x="270" y="312"/>
                      </a:lnTo>
                      <a:lnTo>
                        <a:pt x="270" y="312"/>
                      </a:lnTo>
                      <a:lnTo>
                        <a:pt x="236" y="302"/>
                      </a:lnTo>
                      <a:lnTo>
                        <a:pt x="228" y="302"/>
                      </a:lnTo>
                      <a:lnTo>
                        <a:pt x="224" y="302"/>
                      </a:lnTo>
                      <a:lnTo>
                        <a:pt x="224" y="304"/>
                      </a:lnTo>
                      <a:lnTo>
                        <a:pt x="224" y="304"/>
                      </a:lnTo>
                      <a:lnTo>
                        <a:pt x="206" y="292"/>
                      </a:lnTo>
                      <a:lnTo>
                        <a:pt x="206" y="292"/>
                      </a:lnTo>
                      <a:lnTo>
                        <a:pt x="156" y="260"/>
                      </a:lnTo>
                      <a:lnTo>
                        <a:pt x="120" y="140"/>
                      </a:lnTo>
                      <a:lnTo>
                        <a:pt x="110" y="142"/>
                      </a:lnTo>
                      <a:lnTo>
                        <a:pt x="136" y="250"/>
                      </a:lnTo>
                      <a:lnTo>
                        <a:pt x="136" y="250"/>
                      </a:lnTo>
                      <a:lnTo>
                        <a:pt x="90" y="224"/>
                      </a:lnTo>
                      <a:lnTo>
                        <a:pt x="70" y="156"/>
                      </a:lnTo>
                      <a:lnTo>
                        <a:pt x="60" y="158"/>
                      </a:lnTo>
                      <a:lnTo>
                        <a:pt x="74" y="216"/>
                      </a:lnTo>
                      <a:lnTo>
                        <a:pt x="74" y="216"/>
                      </a:lnTo>
                      <a:lnTo>
                        <a:pt x="52" y="206"/>
                      </a:lnTo>
                      <a:lnTo>
                        <a:pt x="30" y="198"/>
                      </a:lnTo>
                      <a:lnTo>
                        <a:pt x="26" y="196"/>
                      </a:lnTo>
                      <a:lnTo>
                        <a:pt x="16" y="214"/>
                      </a:lnTo>
                      <a:lnTo>
                        <a:pt x="18" y="216"/>
                      </a:lnTo>
                      <a:lnTo>
                        <a:pt x="18" y="216"/>
                      </a:lnTo>
                      <a:lnTo>
                        <a:pt x="38" y="232"/>
                      </a:lnTo>
                      <a:lnTo>
                        <a:pt x="58" y="248"/>
                      </a:lnTo>
                      <a:lnTo>
                        <a:pt x="0" y="264"/>
                      </a:lnTo>
                      <a:lnTo>
                        <a:pt x="2" y="274"/>
                      </a:lnTo>
                      <a:lnTo>
                        <a:pt x="72" y="256"/>
                      </a:lnTo>
                      <a:lnTo>
                        <a:pt x="72" y="256"/>
                      </a:lnTo>
                      <a:lnTo>
                        <a:pt x="118" y="284"/>
                      </a:lnTo>
                      <a:lnTo>
                        <a:pt x="10" y="316"/>
                      </a:lnTo>
                      <a:lnTo>
                        <a:pt x="12" y="326"/>
                      </a:lnTo>
                      <a:lnTo>
                        <a:pt x="138" y="296"/>
                      </a:lnTo>
                      <a:lnTo>
                        <a:pt x="138" y="296"/>
                      </a:lnTo>
                      <a:lnTo>
                        <a:pt x="190" y="322"/>
                      </a:lnTo>
                      <a:lnTo>
                        <a:pt x="190" y="322"/>
                      </a:lnTo>
                      <a:lnTo>
                        <a:pt x="208" y="332"/>
                      </a:lnTo>
                      <a:lnTo>
                        <a:pt x="208" y="332"/>
                      </a:lnTo>
                      <a:lnTo>
                        <a:pt x="208" y="332"/>
                      </a:lnTo>
                      <a:lnTo>
                        <a:pt x="208" y="334"/>
                      </a:lnTo>
                      <a:lnTo>
                        <a:pt x="212" y="340"/>
                      </a:lnTo>
                      <a:lnTo>
                        <a:pt x="240" y="366"/>
                      </a:lnTo>
                      <a:lnTo>
                        <a:pt x="240" y="366"/>
                      </a:lnTo>
                      <a:lnTo>
                        <a:pt x="246" y="374"/>
                      </a:lnTo>
                      <a:lnTo>
                        <a:pt x="246" y="374"/>
                      </a:lnTo>
                      <a:lnTo>
                        <a:pt x="254" y="392"/>
                      </a:lnTo>
                      <a:lnTo>
                        <a:pt x="258" y="408"/>
                      </a:lnTo>
                      <a:lnTo>
                        <a:pt x="258" y="408"/>
                      </a:lnTo>
                      <a:lnTo>
                        <a:pt x="258" y="412"/>
                      </a:lnTo>
                      <a:lnTo>
                        <a:pt x="258" y="412"/>
                      </a:lnTo>
                      <a:lnTo>
                        <a:pt x="258" y="414"/>
                      </a:lnTo>
                      <a:lnTo>
                        <a:pt x="258" y="414"/>
                      </a:lnTo>
                      <a:lnTo>
                        <a:pt x="254" y="432"/>
                      </a:lnTo>
                      <a:lnTo>
                        <a:pt x="246" y="448"/>
                      </a:lnTo>
                      <a:lnTo>
                        <a:pt x="246" y="448"/>
                      </a:lnTo>
                      <a:lnTo>
                        <a:pt x="240" y="456"/>
                      </a:lnTo>
                      <a:lnTo>
                        <a:pt x="240" y="456"/>
                      </a:lnTo>
                      <a:lnTo>
                        <a:pt x="212" y="484"/>
                      </a:lnTo>
                      <a:lnTo>
                        <a:pt x="208" y="488"/>
                      </a:lnTo>
                      <a:lnTo>
                        <a:pt x="208" y="490"/>
                      </a:lnTo>
                      <a:lnTo>
                        <a:pt x="210" y="492"/>
                      </a:lnTo>
                      <a:lnTo>
                        <a:pt x="210" y="492"/>
                      </a:lnTo>
                      <a:lnTo>
                        <a:pt x="190" y="502"/>
                      </a:lnTo>
                      <a:lnTo>
                        <a:pt x="190" y="502"/>
                      </a:lnTo>
                      <a:lnTo>
                        <a:pt x="138" y="530"/>
                      </a:lnTo>
                      <a:lnTo>
                        <a:pt x="14" y="500"/>
                      </a:lnTo>
                      <a:lnTo>
                        <a:pt x="12" y="510"/>
                      </a:lnTo>
                      <a:lnTo>
                        <a:pt x="118" y="540"/>
                      </a:lnTo>
                      <a:lnTo>
                        <a:pt x="118" y="540"/>
                      </a:lnTo>
                      <a:lnTo>
                        <a:pt x="72" y="568"/>
                      </a:lnTo>
                      <a:lnTo>
                        <a:pt x="4" y="552"/>
                      </a:lnTo>
                      <a:lnTo>
                        <a:pt x="0" y="560"/>
                      </a:lnTo>
                      <a:lnTo>
                        <a:pt x="58" y="578"/>
                      </a:lnTo>
                      <a:lnTo>
                        <a:pt x="58" y="578"/>
                      </a:lnTo>
                      <a:lnTo>
                        <a:pt x="38" y="592"/>
                      </a:lnTo>
                      <a:lnTo>
                        <a:pt x="18" y="608"/>
                      </a:lnTo>
                      <a:lnTo>
                        <a:pt x="16" y="610"/>
                      </a:lnTo>
                      <a:lnTo>
                        <a:pt x="26" y="628"/>
                      </a:lnTo>
                      <a:lnTo>
                        <a:pt x="30" y="626"/>
                      </a:lnTo>
                      <a:lnTo>
                        <a:pt x="30" y="626"/>
                      </a:lnTo>
                      <a:lnTo>
                        <a:pt x="54" y="618"/>
                      </a:lnTo>
                      <a:lnTo>
                        <a:pt x="76" y="608"/>
                      </a:lnTo>
                      <a:lnTo>
                        <a:pt x="62" y="666"/>
                      </a:lnTo>
                      <a:lnTo>
                        <a:pt x="72" y="670"/>
                      </a:lnTo>
                      <a:lnTo>
                        <a:pt x="92" y="600"/>
                      </a:lnTo>
                      <a:lnTo>
                        <a:pt x="92" y="600"/>
                      </a:lnTo>
                      <a:lnTo>
                        <a:pt x="138" y="574"/>
                      </a:lnTo>
                      <a:lnTo>
                        <a:pt x="112" y="682"/>
                      </a:lnTo>
                      <a:lnTo>
                        <a:pt x="122" y="686"/>
                      </a:lnTo>
                      <a:lnTo>
                        <a:pt x="158" y="562"/>
                      </a:lnTo>
                      <a:lnTo>
                        <a:pt x="158" y="562"/>
                      </a:lnTo>
                      <a:lnTo>
                        <a:pt x="206" y="530"/>
                      </a:lnTo>
                      <a:lnTo>
                        <a:pt x="206" y="530"/>
                      </a:lnTo>
                      <a:lnTo>
                        <a:pt x="224" y="518"/>
                      </a:lnTo>
                      <a:lnTo>
                        <a:pt x="226" y="520"/>
                      </a:lnTo>
                      <a:lnTo>
                        <a:pt x="228" y="520"/>
                      </a:lnTo>
                      <a:lnTo>
                        <a:pt x="228" y="520"/>
                      </a:lnTo>
                      <a:lnTo>
                        <a:pt x="236" y="518"/>
                      </a:lnTo>
                      <a:lnTo>
                        <a:pt x="270" y="510"/>
                      </a:lnTo>
                      <a:lnTo>
                        <a:pt x="270" y="510"/>
                      </a:lnTo>
                      <a:lnTo>
                        <a:pt x="280" y="508"/>
                      </a:lnTo>
                      <a:lnTo>
                        <a:pt x="280" y="508"/>
                      </a:lnTo>
                      <a:lnTo>
                        <a:pt x="282" y="508"/>
                      </a:lnTo>
                      <a:lnTo>
                        <a:pt x="282" y="508"/>
                      </a:lnTo>
                      <a:lnTo>
                        <a:pt x="292" y="508"/>
                      </a:lnTo>
                      <a:lnTo>
                        <a:pt x="302" y="510"/>
                      </a:lnTo>
                      <a:lnTo>
                        <a:pt x="312" y="512"/>
                      </a:lnTo>
                      <a:lnTo>
                        <a:pt x="320" y="516"/>
                      </a:lnTo>
                      <a:lnTo>
                        <a:pt x="320" y="516"/>
                      </a:lnTo>
                      <a:lnTo>
                        <a:pt x="334" y="528"/>
                      </a:lnTo>
                      <a:lnTo>
                        <a:pt x="344" y="544"/>
                      </a:lnTo>
                      <a:lnTo>
                        <a:pt x="344" y="544"/>
                      </a:lnTo>
                      <a:lnTo>
                        <a:pt x="348" y="554"/>
                      </a:lnTo>
                      <a:lnTo>
                        <a:pt x="348" y="554"/>
                      </a:lnTo>
                      <a:lnTo>
                        <a:pt x="358" y="594"/>
                      </a:lnTo>
                      <a:lnTo>
                        <a:pt x="360" y="598"/>
                      </a:lnTo>
                      <a:lnTo>
                        <a:pt x="362" y="598"/>
                      </a:lnTo>
                      <a:lnTo>
                        <a:pt x="364" y="598"/>
                      </a:lnTo>
                      <a:lnTo>
                        <a:pt x="364" y="598"/>
                      </a:lnTo>
                      <a:lnTo>
                        <a:pt x="362" y="622"/>
                      </a:lnTo>
                      <a:lnTo>
                        <a:pt x="362" y="622"/>
                      </a:lnTo>
                      <a:lnTo>
                        <a:pt x="360" y="680"/>
                      </a:lnTo>
                      <a:lnTo>
                        <a:pt x="272" y="772"/>
                      </a:lnTo>
                      <a:lnTo>
                        <a:pt x="280" y="778"/>
                      </a:lnTo>
                      <a:lnTo>
                        <a:pt x="360" y="702"/>
                      </a:lnTo>
                      <a:lnTo>
                        <a:pt x="360" y="702"/>
                      </a:lnTo>
                      <a:lnTo>
                        <a:pt x="362" y="756"/>
                      </a:lnTo>
                      <a:lnTo>
                        <a:pt x="312" y="806"/>
                      </a:lnTo>
                      <a:lnTo>
                        <a:pt x="320" y="814"/>
                      </a:lnTo>
                      <a:lnTo>
                        <a:pt x="362" y="772"/>
                      </a:lnTo>
                      <a:lnTo>
                        <a:pt x="362" y="772"/>
                      </a:lnTo>
                      <a:lnTo>
                        <a:pt x="364" y="796"/>
                      </a:lnTo>
                      <a:lnTo>
                        <a:pt x="368" y="822"/>
                      </a:lnTo>
                      <a:lnTo>
                        <a:pt x="370" y="824"/>
                      </a:lnTo>
                      <a:lnTo>
                        <a:pt x="390" y="824"/>
                      </a:lnTo>
                      <a:lnTo>
                        <a:pt x="390" y="822"/>
                      </a:lnTo>
                      <a:lnTo>
                        <a:pt x="390" y="822"/>
                      </a:lnTo>
                      <a:lnTo>
                        <a:pt x="396" y="796"/>
                      </a:lnTo>
                      <a:lnTo>
                        <a:pt x="398" y="772"/>
                      </a:lnTo>
                      <a:lnTo>
                        <a:pt x="442" y="814"/>
                      </a:lnTo>
                      <a:lnTo>
                        <a:pt x="448" y="806"/>
                      </a:lnTo>
                      <a:lnTo>
                        <a:pt x="398" y="754"/>
                      </a:lnTo>
                      <a:lnTo>
                        <a:pt x="398" y="754"/>
                      </a:lnTo>
                      <a:lnTo>
                        <a:pt x="400" y="702"/>
                      </a:lnTo>
                      <a:lnTo>
                        <a:pt x="480" y="778"/>
                      </a:lnTo>
                      <a:lnTo>
                        <a:pt x="488" y="770"/>
                      </a:lnTo>
                      <a:lnTo>
                        <a:pt x="400" y="678"/>
                      </a:lnTo>
                      <a:lnTo>
                        <a:pt x="400" y="678"/>
                      </a:lnTo>
                      <a:lnTo>
                        <a:pt x="396" y="620"/>
                      </a:lnTo>
                      <a:lnTo>
                        <a:pt x="396" y="620"/>
                      </a:lnTo>
                      <a:lnTo>
                        <a:pt x="394" y="600"/>
                      </a:lnTo>
                      <a:lnTo>
                        <a:pt x="396" y="600"/>
                      </a:lnTo>
                      <a:lnTo>
                        <a:pt x="396" y="600"/>
                      </a:lnTo>
                      <a:lnTo>
                        <a:pt x="398" y="600"/>
                      </a:lnTo>
                      <a:lnTo>
                        <a:pt x="400" y="594"/>
                      </a:lnTo>
                      <a:lnTo>
                        <a:pt x="410" y="556"/>
                      </a:lnTo>
                      <a:lnTo>
                        <a:pt x="410" y="556"/>
                      </a:lnTo>
                      <a:lnTo>
                        <a:pt x="414" y="546"/>
                      </a:lnTo>
                      <a:lnTo>
                        <a:pt x="414" y="546"/>
                      </a:lnTo>
                      <a:lnTo>
                        <a:pt x="424" y="530"/>
                      </a:lnTo>
                      <a:lnTo>
                        <a:pt x="430" y="522"/>
                      </a:lnTo>
                      <a:lnTo>
                        <a:pt x="438" y="518"/>
                      </a:lnTo>
                      <a:lnTo>
                        <a:pt x="438" y="518"/>
                      </a:lnTo>
                      <a:lnTo>
                        <a:pt x="446" y="514"/>
                      </a:lnTo>
                      <a:lnTo>
                        <a:pt x="456" y="510"/>
                      </a:lnTo>
                      <a:lnTo>
                        <a:pt x="466" y="508"/>
                      </a:lnTo>
                      <a:lnTo>
                        <a:pt x="476" y="508"/>
                      </a:lnTo>
                      <a:lnTo>
                        <a:pt x="476" y="508"/>
                      </a:lnTo>
                      <a:lnTo>
                        <a:pt x="478" y="508"/>
                      </a:lnTo>
                      <a:lnTo>
                        <a:pt x="478" y="508"/>
                      </a:lnTo>
                      <a:lnTo>
                        <a:pt x="488" y="510"/>
                      </a:lnTo>
                      <a:lnTo>
                        <a:pt x="488" y="510"/>
                      </a:lnTo>
                      <a:lnTo>
                        <a:pt x="522" y="520"/>
                      </a:lnTo>
                      <a:lnTo>
                        <a:pt x="530" y="522"/>
                      </a:lnTo>
                      <a:lnTo>
                        <a:pt x="534" y="520"/>
                      </a:lnTo>
                      <a:lnTo>
                        <a:pt x="534" y="518"/>
                      </a:lnTo>
                      <a:lnTo>
                        <a:pt x="534" y="518"/>
                      </a:lnTo>
                      <a:lnTo>
                        <a:pt x="552" y="530"/>
                      </a:lnTo>
                      <a:lnTo>
                        <a:pt x="552" y="530"/>
                      </a:lnTo>
                      <a:lnTo>
                        <a:pt x="602" y="562"/>
                      </a:lnTo>
                      <a:lnTo>
                        <a:pt x="638" y="684"/>
                      </a:lnTo>
                      <a:lnTo>
                        <a:pt x="648" y="680"/>
                      </a:lnTo>
                      <a:lnTo>
                        <a:pt x="622" y="574"/>
                      </a:lnTo>
                      <a:lnTo>
                        <a:pt x="622" y="574"/>
                      </a:lnTo>
                      <a:lnTo>
                        <a:pt x="668" y="600"/>
                      </a:lnTo>
                      <a:lnTo>
                        <a:pt x="688" y="666"/>
                      </a:lnTo>
                      <a:lnTo>
                        <a:pt x="698" y="664"/>
                      </a:lnTo>
                      <a:lnTo>
                        <a:pt x="684" y="606"/>
                      </a:lnTo>
                      <a:lnTo>
                        <a:pt x="684" y="606"/>
                      </a:lnTo>
                      <a:lnTo>
                        <a:pt x="706" y="616"/>
                      </a:lnTo>
                      <a:lnTo>
                        <a:pt x="728" y="626"/>
                      </a:lnTo>
                      <a:lnTo>
                        <a:pt x="732" y="626"/>
                      </a:lnTo>
                      <a:lnTo>
                        <a:pt x="742" y="608"/>
                      </a:lnTo>
                      <a:lnTo>
                        <a:pt x="740" y="606"/>
                      </a:lnTo>
                      <a:lnTo>
                        <a:pt x="740" y="606"/>
                      </a:lnTo>
                      <a:lnTo>
                        <a:pt x="720" y="590"/>
                      </a:lnTo>
                      <a:lnTo>
                        <a:pt x="700" y="576"/>
                      </a:lnTo>
                      <a:lnTo>
                        <a:pt x="700" y="576"/>
                      </a:lnTo>
                      <a:close/>
                      <a:moveTo>
                        <a:pt x="324" y="424"/>
                      </a:moveTo>
                      <a:lnTo>
                        <a:pt x="310" y="412"/>
                      </a:lnTo>
                      <a:lnTo>
                        <a:pt x="324" y="398"/>
                      </a:lnTo>
                      <a:lnTo>
                        <a:pt x="324" y="398"/>
                      </a:lnTo>
                      <a:lnTo>
                        <a:pt x="342" y="412"/>
                      </a:lnTo>
                      <a:lnTo>
                        <a:pt x="342" y="412"/>
                      </a:lnTo>
                      <a:lnTo>
                        <a:pt x="324" y="424"/>
                      </a:lnTo>
                      <a:lnTo>
                        <a:pt x="324" y="424"/>
                      </a:lnTo>
                      <a:close/>
                      <a:moveTo>
                        <a:pt x="344" y="472"/>
                      </a:moveTo>
                      <a:lnTo>
                        <a:pt x="340" y="452"/>
                      </a:lnTo>
                      <a:lnTo>
                        <a:pt x="340" y="452"/>
                      </a:lnTo>
                      <a:lnTo>
                        <a:pt x="360" y="444"/>
                      </a:lnTo>
                      <a:lnTo>
                        <a:pt x="360" y="444"/>
                      </a:lnTo>
                      <a:lnTo>
                        <a:pt x="362" y="466"/>
                      </a:lnTo>
                      <a:lnTo>
                        <a:pt x="344" y="472"/>
                      </a:lnTo>
                      <a:close/>
                      <a:moveTo>
                        <a:pt x="360" y="380"/>
                      </a:moveTo>
                      <a:lnTo>
                        <a:pt x="360" y="380"/>
                      </a:lnTo>
                      <a:lnTo>
                        <a:pt x="340" y="370"/>
                      </a:lnTo>
                      <a:lnTo>
                        <a:pt x="344" y="352"/>
                      </a:lnTo>
                      <a:lnTo>
                        <a:pt x="364" y="358"/>
                      </a:lnTo>
                      <a:lnTo>
                        <a:pt x="364" y="358"/>
                      </a:lnTo>
                      <a:lnTo>
                        <a:pt x="360" y="380"/>
                      </a:lnTo>
                      <a:lnTo>
                        <a:pt x="360" y="380"/>
                      </a:lnTo>
                      <a:close/>
                      <a:moveTo>
                        <a:pt x="414" y="352"/>
                      </a:moveTo>
                      <a:lnTo>
                        <a:pt x="418" y="370"/>
                      </a:lnTo>
                      <a:lnTo>
                        <a:pt x="418" y="370"/>
                      </a:lnTo>
                      <a:lnTo>
                        <a:pt x="398" y="380"/>
                      </a:lnTo>
                      <a:lnTo>
                        <a:pt x="398" y="380"/>
                      </a:lnTo>
                      <a:lnTo>
                        <a:pt x="396" y="358"/>
                      </a:lnTo>
                      <a:lnTo>
                        <a:pt x="414" y="352"/>
                      </a:lnTo>
                      <a:close/>
                      <a:moveTo>
                        <a:pt x="414" y="472"/>
                      </a:moveTo>
                      <a:lnTo>
                        <a:pt x="394" y="466"/>
                      </a:lnTo>
                      <a:lnTo>
                        <a:pt x="394" y="466"/>
                      </a:lnTo>
                      <a:lnTo>
                        <a:pt x="398" y="444"/>
                      </a:lnTo>
                      <a:lnTo>
                        <a:pt x="398" y="444"/>
                      </a:lnTo>
                      <a:lnTo>
                        <a:pt x="418" y="452"/>
                      </a:lnTo>
                      <a:lnTo>
                        <a:pt x="414" y="472"/>
                      </a:lnTo>
                      <a:close/>
                      <a:moveTo>
                        <a:pt x="434" y="424"/>
                      </a:moveTo>
                      <a:lnTo>
                        <a:pt x="434" y="424"/>
                      </a:lnTo>
                      <a:lnTo>
                        <a:pt x="416" y="412"/>
                      </a:lnTo>
                      <a:lnTo>
                        <a:pt x="416" y="412"/>
                      </a:lnTo>
                      <a:lnTo>
                        <a:pt x="434" y="398"/>
                      </a:lnTo>
                      <a:lnTo>
                        <a:pt x="448" y="412"/>
                      </a:lnTo>
                      <a:lnTo>
                        <a:pt x="434" y="424"/>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a:lstStyle/>
                <a:p>
                  <a:pPr defTabSz="457200">
                    <a:defRPr/>
                  </a:pPr>
                  <a:endParaRPr lang="en-US">
                    <a:latin typeface="+mn-lt"/>
                    <a:cs typeface="+mn-cs"/>
                  </a:endParaRPr>
                </a:p>
              </p:txBody>
            </p:sp>
            <p:sp>
              <p:nvSpPr>
                <p:cNvPr id="235" name="Freeform 25"/>
                <p:cNvSpPr>
                  <a:spLocks noChangeAspect="1" noEditPoints="1"/>
                </p:cNvSpPr>
                <p:nvPr/>
              </p:nvSpPr>
              <p:spPr bwMode="auto">
                <a:xfrm rot="20016556">
                  <a:off x="7678235" y="2380703"/>
                  <a:ext cx="824672" cy="946846"/>
                </a:xfrm>
                <a:custGeom>
                  <a:avLst/>
                  <a:gdLst>
                    <a:gd name="T0" fmla="*/ 702 w 756"/>
                    <a:gd name="T1" fmla="*/ 598 h 868"/>
                    <a:gd name="T2" fmla="*/ 720 w 756"/>
                    <a:gd name="T3" fmla="*/ 502 h 868"/>
                    <a:gd name="T4" fmla="*/ 606 w 756"/>
                    <a:gd name="T5" fmla="*/ 484 h 868"/>
                    <a:gd name="T6" fmla="*/ 586 w 756"/>
                    <a:gd name="T7" fmla="*/ 454 h 868"/>
                    <a:gd name="T8" fmla="*/ 626 w 756"/>
                    <a:gd name="T9" fmla="*/ 378 h 868"/>
                    <a:gd name="T10" fmla="*/ 578 w 756"/>
                    <a:gd name="T11" fmla="*/ 376 h 868"/>
                    <a:gd name="T12" fmla="*/ 656 w 756"/>
                    <a:gd name="T13" fmla="*/ 298 h 868"/>
                    <a:gd name="T14" fmla="*/ 734 w 756"/>
                    <a:gd name="T15" fmla="*/ 238 h 868"/>
                    <a:gd name="T16" fmla="*/ 752 w 756"/>
                    <a:gd name="T17" fmla="*/ 214 h 868"/>
                    <a:gd name="T18" fmla="*/ 724 w 756"/>
                    <a:gd name="T19" fmla="*/ 220 h 868"/>
                    <a:gd name="T20" fmla="*/ 608 w 756"/>
                    <a:gd name="T21" fmla="*/ 274 h 868"/>
                    <a:gd name="T22" fmla="*/ 528 w 756"/>
                    <a:gd name="T23" fmla="*/ 290 h 868"/>
                    <a:gd name="T24" fmla="*/ 548 w 756"/>
                    <a:gd name="T25" fmla="*/ 246 h 868"/>
                    <a:gd name="T26" fmla="*/ 474 w 756"/>
                    <a:gd name="T27" fmla="*/ 268 h 868"/>
                    <a:gd name="T28" fmla="*/ 450 w 756"/>
                    <a:gd name="T29" fmla="*/ 192 h 868"/>
                    <a:gd name="T30" fmla="*/ 496 w 756"/>
                    <a:gd name="T31" fmla="*/ 112 h 868"/>
                    <a:gd name="T32" fmla="*/ 398 w 756"/>
                    <a:gd name="T33" fmla="*/ 108 h 868"/>
                    <a:gd name="T34" fmla="*/ 382 w 756"/>
                    <a:gd name="T35" fmla="*/ 0 h 868"/>
                    <a:gd name="T36" fmla="*/ 374 w 756"/>
                    <a:gd name="T37" fmla="*/ 10 h 868"/>
                    <a:gd name="T38" fmla="*/ 310 w 756"/>
                    <a:gd name="T39" fmla="*/ 64 h 868"/>
                    <a:gd name="T40" fmla="*/ 342 w 756"/>
                    <a:gd name="T41" fmla="*/ 200 h 868"/>
                    <a:gd name="T42" fmla="*/ 308 w 756"/>
                    <a:gd name="T43" fmla="*/ 192 h 868"/>
                    <a:gd name="T44" fmla="*/ 282 w 756"/>
                    <a:gd name="T45" fmla="*/ 268 h 868"/>
                    <a:gd name="T46" fmla="*/ 206 w 756"/>
                    <a:gd name="T47" fmla="*/ 246 h 868"/>
                    <a:gd name="T48" fmla="*/ 228 w 756"/>
                    <a:gd name="T49" fmla="*/ 290 h 868"/>
                    <a:gd name="T50" fmla="*/ 140 w 756"/>
                    <a:gd name="T51" fmla="*/ 272 h 868"/>
                    <a:gd name="T52" fmla="*/ 30 w 756"/>
                    <a:gd name="T53" fmla="*/ 226 h 868"/>
                    <a:gd name="T54" fmla="*/ 0 w 756"/>
                    <a:gd name="T55" fmla="*/ 220 h 868"/>
                    <a:gd name="T56" fmla="*/ 24 w 756"/>
                    <a:gd name="T57" fmla="*/ 244 h 868"/>
                    <a:gd name="T58" fmla="*/ 126 w 756"/>
                    <a:gd name="T59" fmla="*/ 314 h 868"/>
                    <a:gd name="T60" fmla="*/ 190 w 756"/>
                    <a:gd name="T61" fmla="*/ 408 h 868"/>
                    <a:gd name="T62" fmla="*/ 134 w 756"/>
                    <a:gd name="T63" fmla="*/ 386 h 868"/>
                    <a:gd name="T64" fmla="*/ 134 w 756"/>
                    <a:gd name="T65" fmla="*/ 482 h 868"/>
                    <a:gd name="T66" fmla="*/ 152 w 756"/>
                    <a:gd name="T67" fmla="*/ 484 h 868"/>
                    <a:gd name="T68" fmla="*/ 144 w 756"/>
                    <a:gd name="T69" fmla="*/ 536 h 868"/>
                    <a:gd name="T70" fmla="*/ 54 w 756"/>
                    <a:gd name="T71" fmla="*/ 600 h 868"/>
                    <a:gd name="T72" fmla="*/ 0 w 756"/>
                    <a:gd name="T73" fmla="*/ 648 h 868"/>
                    <a:gd name="T74" fmla="*/ 32 w 756"/>
                    <a:gd name="T75" fmla="*/ 646 h 868"/>
                    <a:gd name="T76" fmla="*/ 148 w 756"/>
                    <a:gd name="T77" fmla="*/ 592 h 868"/>
                    <a:gd name="T78" fmla="*/ 228 w 756"/>
                    <a:gd name="T79" fmla="*/ 578 h 868"/>
                    <a:gd name="T80" fmla="*/ 210 w 756"/>
                    <a:gd name="T81" fmla="*/ 622 h 868"/>
                    <a:gd name="T82" fmla="*/ 282 w 756"/>
                    <a:gd name="T83" fmla="*/ 600 h 868"/>
                    <a:gd name="T84" fmla="*/ 308 w 756"/>
                    <a:gd name="T85" fmla="*/ 674 h 868"/>
                    <a:gd name="T86" fmla="*/ 262 w 756"/>
                    <a:gd name="T87" fmla="*/ 756 h 868"/>
                    <a:gd name="T88" fmla="*/ 358 w 756"/>
                    <a:gd name="T89" fmla="*/ 758 h 868"/>
                    <a:gd name="T90" fmla="*/ 374 w 756"/>
                    <a:gd name="T91" fmla="*/ 868 h 868"/>
                    <a:gd name="T92" fmla="*/ 384 w 756"/>
                    <a:gd name="T93" fmla="*/ 840 h 868"/>
                    <a:gd name="T94" fmla="*/ 402 w 756"/>
                    <a:gd name="T95" fmla="*/ 740 h 868"/>
                    <a:gd name="T96" fmla="*/ 422 w 756"/>
                    <a:gd name="T97" fmla="*/ 650 h 868"/>
                    <a:gd name="T98" fmla="*/ 452 w 756"/>
                    <a:gd name="T99" fmla="*/ 676 h 868"/>
                    <a:gd name="T100" fmla="*/ 478 w 756"/>
                    <a:gd name="T101" fmla="*/ 600 h 868"/>
                    <a:gd name="T102" fmla="*/ 552 w 756"/>
                    <a:gd name="T103" fmla="*/ 618 h 868"/>
                    <a:gd name="T104" fmla="*/ 546 w 756"/>
                    <a:gd name="T105" fmla="*/ 580 h 868"/>
                    <a:gd name="T106" fmla="*/ 656 w 756"/>
                    <a:gd name="T107" fmla="*/ 678 h 868"/>
                    <a:gd name="T108" fmla="*/ 728 w 756"/>
                    <a:gd name="T109" fmla="*/ 642 h 868"/>
                    <a:gd name="T110" fmla="*/ 756 w 756"/>
                    <a:gd name="T111" fmla="*/ 648 h 868"/>
                    <a:gd name="T112" fmla="*/ 474 w 756"/>
                    <a:gd name="T113" fmla="*/ 472 h 868"/>
                    <a:gd name="T114" fmla="*/ 454 w 756"/>
                    <a:gd name="T115" fmla="*/ 304 h 868"/>
                    <a:gd name="T116" fmla="*/ 298 w 756"/>
                    <a:gd name="T117" fmla="*/ 370 h 868"/>
                    <a:gd name="T118" fmla="*/ 312 w 756"/>
                    <a:gd name="T119" fmla="*/ 454 h 868"/>
                    <a:gd name="T120" fmla="*/ 358 w 756"/>
                    <a:gd name="T121" fmla="*/ 468 h 868"/>
                    <a:gd name="T122" fmla="*/ 398 w 756"/>
                    <a:gd name="T123" fmla="*/ 468 h 868"/>
                    <a:gd name="T124" fmla="*/ 398 w 756"/>
                    <a:gd name="T125" fmla="*/ 4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6" h="868">
                      <a:moveTo>
                        <a:pt x="748" y="642"/>
                      </a:moveTo>
                      <a:lnTo>
                        <a:pt x="748" y="642"/>
                      </a:lnTo>
                      <a:lnTo>
                        <a:pt x="732" y="632"/>
                      </a:lnTo>
                      <a:lnTo>
                        <a:pt x="734" y="630"/>
                      </a:lnTo>
                      <a:lnTo>
                        <a:pt x="734" y="630"/>
                      </a:lnTo>
                      <a:lnTo>
                        <a:pt x="736" y="626"/>
                      </a:lnTo>
                      <a:lnTo>
                        <a:pt x="734" y="624"/>
                      </a:lnTo>
                      <a:lnTo>
                        <a:pt x="734" y="624"/>
                      </a:lnTo>
                      <a:lnTo>
                        <a:pt x="702" y="598"/>
                      </a:lnTo>
                      <a:lnTo>
                        <a:pt x="670" y="576"/>
                      </a:lnTo>
                      <a:lnTo>
                        <a:pt x="732" y="558"/>
                      </a:lnTo>
                      <a:lnTo>
                        <a:pt x="730" y="548"/>
                      </a:lnTo>
                      <a:lnTo>
                        <a:pt x="654" y="566"/>
                      </a:lnTo>
                      <a:lnTo>
                        <a:pt x="654" y="566"/>
                      </a:lnTo>
                      <a:lnTo>
                        <a:pt x="632" y="554"/>
                      </a:lnTo>
                      <a:lnTo>
                        <a:pt x="632" y="554"/>
                      </a:lnTo>
                      <a:lnTo>
                        <a:pt x="610" y="534"/>
                      </a:lnTo>
                      <a:lnTo>
                        <a:pt x="720" y="502"/>
                      </a:lnTo>
                      <a:lnTo>
                        <a:pt x="718" y="490"/>
                      </a:lnTo>
                      <a:lnTo>
                        <a:pt x="598" y="520"/>
                      </a:lnTo>
                      <a:lnTo>
                        <a:pt x="598" y="520"/>
                      </a:lnTo>
                      <a:lnTo>
                        <a:pt x="588" y="504"/>
                      </a:lnTo>
                      <a:lnTo>
                        <a:pt x="578" y="490"/>
                      </a:lnTo>
                      <a:lnTo>
                        <a:pt x="570" y="474"/>
                      </a:lnTo>
                      <a:lnTo>
                        <a:pt x="566" y="460"/>
                      </a:lnTo>
                      <a:lnTo>
                        <a:pt x="566" y="460"/>
                      </a:lnTo>
                      <a:lnTo>
                        <a:pt x="606" y="484"/>
                      </a:lnTo>
                      <a:lnTo>
                        <a:pt x="616" y="490"/>
                      </a:lnTo>
                      <a:lnTo>
                        <a:pt x="622" y="492"/>
                      </a:lnTo>
                      <a:lnTo>
                        <a:pt x="624" y="492"/>
                      </a:lnTo>
                      <a:lnTo>
                        <a:pt x="626" y="490"/>
                      </a:lnTo>
                      <a:lnTo>
                        <a:pt x="626" y="490"/>
                      </a:lnTo>
                      <a:lnTo>
                        <a:pt x="626" y="488"/>
                      </a:lnTo>
                      <a:lnTo>
                        <a:pt x="622" y="482"/>
                      </a:lnTo>
                      <a:lnTo>
                        <a:pt x="586" y="454"/>
                      </a:lnTo>
                      <a:lnTo>
                        <a:pt x="586" y="454"/>
                      </a:lnTo>
                      <a:lnTo>
                        <a:pt x="576" y="444"/>
                      </a:lnTo>
                      <a:lnTo>
                        <a:pt x="570" y="434"/>
                      </a:lnTo>
                      <a:lnTo>
                        <a:pt x="570" y="434"/>
                      </a:lnTo>
                      <a:lnTo>
                        <a:pt x="576" y="424"/>
                      </a:lnTo>
                      <a:lnTo>
                        <a:pt x="586" y="414"/>
                      </a:lnTo>
                      <a:lnTo>
                        <a:pt x="586" y="414"/>
                      </a:lnTo>
                      <a:lnTo>
                        <a:pt x="622" y="386"/>
                      </a:lnTo>
                      <a:lnTo>
                        <a:pt x="626" y="380"/>
                      </a:lnTo>
                      <a:lnTo>
                        <a:pt x="626" y="378"/>
                      </a:lnTo>
                      <a:lnTo>
                        <a:pt x="624" y="374"/>
                      </a:lnTo>
                      <a:lnTo>
                        <a:pt x="622" y="374"/>
                      </a:lnTo>
                      <a:lnTo>
                        <a:pt x="622" y="374"/>
                      </a:lnTo>
                      <a:lnTo>
                        <a:pt x="616" y="376"/>
                      </a:lnTo>
                      <a:lnTo>
                        <a:pt x="606" y="382"/>
                      </a:lnTo>
                      <a:lnTo>
                        <a:pt x="566" y="408"/>
                      </a:lnTo>
                      <a:lnTo>
                        <a:pt x="566" y="408"/>
                      </a:lnTo>
                      <a:lnTo>
                        <a:pt x="570" y="392"/>
                      </a:lnTo>
                      <a:lnTo>
                        <a:pt x="578" y="376"/>
                      </a:lnTo>
                      <a:lnTo>
                        <a:pt x="588" y="362"/>
                      </a:lnTo>
                      <a:lnTo>
                        <a:pt x="600" y="346"/>
                      </a:lnTo>
                      <a:lnTo>
                        <a:pt x="716" y="374"/>
                      </a:lnTo>
                      <a:lnTo>
                        <a:pt x="718" y="362"/>
                      </a:lnTo>
                      <a:lnTo>
                        <a:pt x="612" y="332"/>
                      </a:lnTo>
                      <a:lnTo>
                        <a:pt x="612" y="332"/>
                      </a:lnTo>
                      <a:lnTo>
                        <a:pt x="636" y="308"/>
                      </a:lnTo>
                      <a:lnTo>
                        <a:pt x="636" y="308"/>
                      </a:lnTo>
                      <a:lnTo>
                        <a:pt x="656" y="298"/>
                      </a:lnTo>
                      <a:lnTo>
                        <a:pt x="728" y="316"/>
                      </a:lnTo>
                      <a:lnTo>
                        <a:pt x="730" y="306"/>
                      </a:lnTo>
                      <a:lnTo>
                        <a:pt x="670" y="288"/>
                      </a:lnTo>
                      <a:lnTo>
                        <a:pt x="670" y="288"/>
                      </a:lnTo>
                      <a:lnTo>
                        <a:pt x="702" y="266"/>
                      </a:lnTo>
                      <a:lnTo>
                        <a:pt x="732" y="242"/>
                      </a:lnTo>
                      <a:lnTo>
                        <a:pt x="734" y="240"/>
                      </a:lnTo>
                      <a:lnTo>
                        <a:pt x="734" y="238"/>
                      </a:lnTo>
                      <a:lnTo>
                        <a:pt x="734" y="238"/>
                      </a:lnTo>
                      <a:lnTo>
                        <a:pt x="732" y="236"/>
                      </a:lnTo>
                      <a:lnTo>
                        <a:pt x="732" y="236"/>
                      </a:lnTo>
                      <a:lnTo>
                        <a:pt x="748" y="226"/>
                      </a:lnTo>
                      <a:lnTo>
                        <a:pt x="756" y="220"/>
                      </a:lnTo>
                      <a:lnTo>
                        <a:pt x="756" y="220"/>
                      </a:lnTo>
                      <a:lnTo>
                        <a:pt x="756" y="220"/>
                      </a:lnTo>
                      <a:lnTo>
                        <a:pt x="756" y="220"/>
                      </a:lnTo>
                      <a:lnTo>
                        <a:pt x="754" y="216"/>
                      </a:lnTo>
                      <a:lnTo>
                        <a:pt x="752" y="214"/>
                      </a:lnTo>
                      <a:lnTo>
                        <a:pt x="752" y="214"/>
                      </a:lnTo>
                      <a:lnTo>
                        <a:pt x="752" y="214"/>
                      </a:lnTo>
                      <a:lnTo>
                        <a:pt x="752" y="212"/>
                      </a:lnTo>
                      <a:lnTo>
                        <a:pt x="744" y="218"/>
                      </a:lnTo>
                      <a:lnTo>
                        <a:pt x="744" y="218"/>
                      </a:lnTo>
                      <a:lnTo>
                        <a:pt x="728" y="226"/>
                      </a:lnTo>
                      <a:lnTo>
                        <a:pt x="726" y="224"/>
                      </a:lnTo>
                      <a:lnTo>
                        <a:pt x="726" y="224"/>
                      </a:lnTo>
                      <a:lnTo>
                        <a:pt x="724" y="220"/>
                      </a:lnTo>
                      <a:lnTo>
                        <a:pt x="720" y="222"/>
                      </a:lnTo>
                      <a:lnTo>
                        <a:pt x="720" y="222"/>
                      </a:lnTo>
                      <a:lnTo>
                        <a:pt x="684" y="236"/>
                      </a:lnTo>
                      <a:lnTo>
                        <a:pt x="648" y="252"/>
                      </a:lnTo>
                      <a:lnTo>
                        <a:pt x="664" y="190"/>
                      </a:lnTo>
                      <a:lnTo>
                        <a:pt x="654" y="186"/>
                      </a:lnTo>
                      <a:lnTo>
                        <a:pt x="632" y="260"/>
                      </a:lnTo>
                      <a:lnTo>
                        <a:pt x="632" y="260"/>
                      </a:lnTo>
                      <a:lnTo>
                        <a:pt x="608" y="274"/>
                      </a:lnTo>
                      <a:lnTo>
                        <a:pt x="608" y="274"/>
                      </a:lnTo>
                      <a:lnTo>
                        <a:pt x="580" y="282"/>
                      </a:lnTo>
                      <a:lnTo>
                        <a:pt x="608" y="172"/>
                      </a:lnTo>
                      <a:lnTo>
                        <a:pt x="598" y="168"/>
                      </a:lnTo>
                      <a:lnTo>
                        <a:pt x="564" y="286"/>
                      </a:lnTo>
                      <a:lnTo>
                        <a:pt x="564" y="286"/>
                      </a:lnTo>
                      <a:lnTo>
                        <a:pt x="546" y="288"/>
                      </a:lnTo>
                      <a:lnTo>
                        <a:pt x="528" y="290"/>
                      </a:lnTo>
                      <a:lnTo>
                        <a:pt x="528" y="290"/>
                      </a:lnTo>
                      <a:lnTo>
                        <a:pt x="510" y="288"/>
                      </a:lnTo>
                      <a:lnTo>
                        <a:pt x="496" y="284"/>
                      </a:lnTo>
                      <a:lnTo>
                        <a:pt x="496" y="284"/>
                      </a:lnTo>
                      <a:lnTo>
                        <a:pt x="528" y="266"/>
                      </a:lnTo>
                      <a:lnTo>
                        <a:pt x="546" y="258"/>
                      </a:lnTo>
                      <a:lnTo>
                        <a:pt x="552" y="252"/>
                      </a:lnTo>
                      <a:lnTo>
                        <a:pt x="552" y="250"/>
                      </a:lnTo>
                      <a:lnTo>
                        <a:pt x="550" y="246"/>
                      </a:lnTo>
                      <a:lnTo>
                        <a:pt x="548" y="246"/>
                      </a:lnTo>
                      <a:lnTo>
                        <a:pt x="548" y="246"/>
                      </a:lnTo>
                      <a:lnTo>
                        <a:pt x="538" y="248"/>
                      </a:lnTo>
                      <a:lnTo>
                        <a:pt x="500" y="264"/>
                      </a:lnTo>
                      <a:lnTo>
                        <a:pt x="500" y="264"/>
                      </a:lnTo>
                      <a:lnTo>
                        <a:pt x="488" y="266"/>
                      </a:lnTo>
                      <a:lnTo>
                        <a:pt x="478" y="268"/>
                      </a:lnTo>
                      <a:lnTo>
                        <a:pt x="478" y="268"/>
                      </a:lnTo>
                      <a:lnTo>
                        <a:pt x="474" y="268"/>
                      </a:lnTo>
                      <a:lnTo>
                        <a:pt x="474" y="268"/>
                      </a:lnTo>
                      <a:lnTo>
                        <a:pt x="468" y="256"/>
                      </a:lnTo>
                      <a:lnTo>
                        <a:pt x="466" y="244"/>
                      </a:lnTo>
                      <a:lnTo>
                        <a:pt x="466" y="244"/>
                      </a:lnTo>
                      <a:lnTo>
                        <a:pt x="458" y="198"/>
                      </a:lnTo>
                      <a:lnTo>
                        <a:pt x="456" y="192"/>
                      </a:lnTo>
                      <a:lnTo>
                        <a:pt x="452" y="192"/>
                      </a:lnTo>
                      <a:lnTo>
                        <a:pt x="450" y="192"/>
                      </a:lnTo>
                      <a:lnTo>
                        <a:pt x="450" y="192"/>
                      </a:lnTo>
                      <a:lnTo>
                        <a:pt x="450" y="192"/>
                      </a:lnTo>
                      <a:lnTo>
                        <a:pt x="448" y="194"/>
                      </a:lnTo>
                      <a:lnTo>
                        <a:pt x="448" y="202"/>
                      </a:lnTo>
                      <a:lnTo>
                        <a:pt x="450" y="258"/>
                      </a:lnTo>
                      <a:lnTo>
                        <a:pt x="450" y="258"/>
                      </a:lnTo>
                      <a:lnTo>
                        <a:pt x="438" y="246"/>
                      </a:lnTo>
                      <a:lnTo>
                        <a:pt x="428" y="232"/>
                      </a:lnTo>
                      <a:lnTo>
                        <a:pt x="420" y="216"/>
                      </a:lnTo>
                      <a:lnTo>
                        <a:pt x="412" y="198"/>
                      </a:lnTo>
                      <a:lnTo>
                        <a:pt x="496" y="112"/>
                      </a:lnTo>
                      <a:lnTo>
                        <a:pt x="486" y="104"/>
                      </a:lnTo>
                      <a:lnTo>
                        <a:pt x="408" y="180"/>
                      </a:lnTo>
                      <a:lnTo>
                        <a:pt x="408" y="180"/>
                      </a:lnTo>
                      <a:lnTo>
                        <a:pt x="400" y="148"/>
                      </a:lnTo>
                      <a:lnTo>
                        <a:pt x="400" y="148"/>
                      </a:lnTo>
                      <a:lnTo>
                        <a:pt x="400" y="126"/>
                      </a:lnTo>
                      <a:lnTo>
                        <a:pt x="452" y="72"/>
                      </a:lnTo>
                      <a:lnTo>
                        <a:pt x="444" y="64"/>
                      </a:lnTo>
                      <a:lnTo>
                        <a:pt x="398" y="108"/>
                      </a:lnTo>
                      <a:lnTo>
                        <a:pt x="398" y="108"/>
                      </a:lnTo>
                      <a:lnTo>
                        <a:pt x="396" y="70"/>
                      </a:lnTo>
                      <a:lnTo>
                        <a:pt x="390" y="30"/>
                      </a:lnTo>
                      <a:lnTo>
                        <a:pt x="388" y="28"/>
                      </a:lnTo>
                      <a:lnTo>
                        <a:pt x="386" y="28"/>
                      </a:lnTo>
                      <a:lnTo>
                        <a:pt x="384" y="28"/>
                      </a:lnTo>
                      <a:lnTo>
                        <a:pt x="384" y="28"/>
                      </a:lnTo>
                      <a:lnTo>
                        <a:pt x="382" y="10"/>
                      </a:lnTo>
                      <a:lnTo>
                        <a:pt x="382" y="0"/>
                      </a:lnTo>
                      <a:lnTo>
                        <a:pt x="382" y="0"/>
                      </a:lnTo>
                      <a:lnTo>
                        <a:pt x="382" y="0"/>
                      </a:lnTo>
                      <a:lnTo>
                        <a:pt x="382" y="0"/>
                      </a:lnTo>
                      <a:lnTo>
                        <a:pt x="378" y="0"/>
                      </a:lnTo>
                      <a:lnTo>
                        <a:pt x="374" y="0"/>
                      </a:lnTo>
                      <a:lnTo>
                        <a:pt x="374" y="0"/>
                      </a:lnTo>
                      <a:lnTo>
                        <a:pt x="374" y="0"/>
                      </a:lnTo>
                      <a:lnTo>
                        <a:pt x="374" y="0"/>
                      </a:lnTo>
                      <a:lnTo>
                        <a:pt x="374" y="10"/>
                      </a:lnTo>
                      <a:lnTo>
                        <a:pt x="374" y="10"/>
                      </a:lnTo>
                      <a:lnTo>
                        <a:pt x="374" y="28"/>
                      </a:lnTo>
                      <a:lnTo>
                        <a:pt x="370" y="28"/>
                      </a:lnTo>
                      <a:lnTo>
                        <a:pt x="366" y="28"/>
                      </a:lnTo>
                      <a:lnTo>
                        <a:pt x="366" y="30"/>
                      </a:lnTo>
                      <a:lnTo>
                        <a:pt x="366" y="30"/>
                      </a:lnTo>
                      <a:lnTo>
                        <a:pt x="358" y="70"/>
                      </a:lnTo>
                      <a:lnTo>
                        <a:pt x="356" y="110"/>
                      </a:lnTo>
                      <a:lnTo>
                        <a:pt x="310" y="64"/>
                      </a:lnTo>
                      <a:lnTo>
                        <a:pt x="302" y="72"/>
                      </a:lnTo>
                      <a:lnTo>
                        <a:pt x="356" y="128"/>
                      </a:lnTo>
                      <a:lnTo>
                        <a:pt x="356" y="128"/>
                      </a:lnTo>
                      <a:lnTo>
                        <a:pt x="356" y="154"/>
                      </a:lnTo>
                      <a:lnTo>
                        <a:pt x="356" y="154"/>
                      </a:lnTo>
                      <a:lnTo>
                        <a:pt x="348" y="182"/>
                      </a:lnTo>
                      <a:lnTo>
                        <a:pt x="266" y="104"/>
                      </a:lnTo>
                      <a:lnTo>
                        <a:pt x="258" y="112"/>
                      </a:lnTo>
                      <a:lnTo>
                        <a:pt x="342" y="200"/>
                      </a:lnTo>
                      <a:lnTo>
                        <a:pt x="342" y="200"/>
                      </a:lnTo>
                      <a:lnTo>
                        <a:pt x="336" y="218"/>
                      </a:lnTo>
                      <a:lnTo>
                        <a:pt x="328" y="234"/>
                      </a:lnTo>
                      <a:lnTo>
                        <a:pt x="318" y="246"/>
                      </a:lnTo>
                      <a:lnTo>
                        <a:pt x="308" y="258"/>
                      </a:lnTo>
                      <a:lnTo>
                        <a:pt x="308" y="258"/>
                      </a:lnTo>
                      <a:lnTo>
                        <a:pt x="308" y="202"/>
                      </a:lnTo>
                      <a:lnTo>
                        <a:pt x="308" y="194"/>
                      </a:lnTo>
                      <a:lnTo>
                        <a:pt x="308" y="192"/>
                      </a:lnTo>
                      <a:lnTo>
                        <a:pt x="306" y="192"/>
                      </a:lnTo>
                      <a:lnTo>
                        <a:pt x="304" y="192"/>
                      </a:lnTo>
                      <a:lnTo>
                        <a:pt x="304" y="192"/>
                      </a:lnTo>
                      <a:lnTo>
                        <a:pt x="302" y="192"/>
                      </a:lnTo>
                      <a:lnTo>
                        <a:pt x="298" y="198"/>
                      </a:lnTo>
                      <a:lnTo>
                        <a:pt x="292" y="244"/>
                      </a:lnTo>
                      <a:lnTo>
                        <a:pt x="292" y="244"/>
                      </a:lnTo>
                      <a:lnTo>
                        <a:pt x="288" y="256"/>
                      </a:lnTo>
                      <a:lnTo>
                        <a:pt x="282" y="268"/>
                      </a:lnTo>
                      <a:lnTo>
                        <a:pt x="282" y="268"/>
                      </a:lnTo>
                      <a:lnTo>
                        <a:pt x="278" y="268"/>
                      </a:lnTo>
                      <a:lnTo>
                        <a:pt x="278" y="268"/>
                      </a:lnTo>
                      <a:lnTo>
                        <a:pt x="268" y="266"/>
                      </a:lnTo>
                      <a:lnTo>
                        <a:pt x="256" y="264"/>
                      </a:lnTo>
                      <a:lnTo>
                        <a:pt x="256" y="264"/>
                      </a:lnTo>
                      <a:lnTo>
                        <a:pt x="218" y="248"/>
                      </a:lnTo>
                      <a:lnTo>
                        <a:pt x="210" y="246"/>
                      </a:lnTo>
                      <a:lnTo>
                        <a:pt x="206" y="246"/>
                      </a:lnTo>
                      <a:lnTo>
                        <a:pt x="206" y="250"/>
                      </a:lnTo>
                      <a:lnTo>
                        <a:pt x="206" y="250"/>
                      </a:lnTo>
                      <a:lnTo>
                        <a:pt x="206" y="252"/>
                      </a:lnTo>
                      <a:lnTo>
                        <a:pt x="212" y="258"/>
                      </a:lnTo>
                      <a:lnTo>
                        <a:pt x="228" y="266"/>
                      </a:lnTo>
                      <a:lnTo>
                        <a:pt x="262" y="284"/>
                      </a:lnTo>
                      <a:lnTo>
                        <a:pt x="262" y="284"/>
                      </a:lnTo>
                      <a:lnTo>
                        <a:pt x="246" y="288"/>
                      </a:lnTo>
                      <a:lnTo>
                        <a:pt x="228" y="290"/>
                      </a:lnTo>
                      <a:lnTo>
                        <a:pt x="228" y="290"/>
                      </a:lnTo>
                      <a:lnTo>
                        <a:pt x="210" y="288"/>
                      </a:lnTo>
                      <a:lnTo>
                        <a:pt x="190" y="286"/>
                      </a:lnTo>
                      <a:lnTo>
                        <a:pt x="158" y="172"/>
                      </a:lnTo>
                      <a:lnTo>
                        <a:pt x="146" y="174"/>
                      </a:lnTo>
                      <a:lnTo>
                        <a:pt x="174" y="282"/>
                      </a:lnTo>
                      <a:lnTo>
                        <a:pt x="174" y="282"/>
                      </a:lnTo>
                      <a:lnTo>
                        <a:pt x="140" y="272"/>
                      </a:lnTo>
                      <a:lnTo>
                        <a:pt x="140" y="272"/>
                      </a:lnTo>
                      <a:lnTo>
                        <a:pt x="122" y="262"/>
                      </a:lnTo>
                      <a:lnTo>
                        <a:pt x="102" y="190"/>
                      </a:lnTo>
                      <a:lnTo>
                        <a:pt x="92" y="192"/>
                      </a:lnTo>
                      <a:lnTo>
                        <a:pt x="106" y="254"/>
                      </a:lnTo>
                      <a:lnTo>
                        <a:pt x="106" y="254"/>
                      </a:lnTo>
                      <a:lnTo>
                        <a:pt x="72" y="236"/>
                      </a:lnTo>
                      <a:lnTo>
                        <a:pt x="36" y="222"/>
                      </a:lnTo>
                      <a:lnTo>
                        <a:pt x="32" y="222"/>
                      </a:lnTo>
                      <a:lnTo>
                        <a:pt x="30" y="226"/>
                      </a:lnTo>
                      <a:lnTo>
                        <a:pt x="30" y="226"/>
                      </a:lnTo>
                      <a:lnTo>
                        <a:pt x="14" y="218"/>
                      </a:lnTo>
                      <a:lnTo>
                        <a:pt x="4" y="212"/>
                      </a:lnTo>
                      <a:lnTo>
                        <a:pt x="4" y="214"/>
                      </a:lnTo>
                      <a:lnTo>
                        <a:pt x="4" y="214"/>
                      </a:lnTo>
                      <a:lnTo>
                        <a:pt x="4" y="214"/>
                      </a:lnTo>
                      <a:lnTo>
                        <a:pt x="2" y="216"/>
                      </a:lnTo>
                      <a:lnTo>
                        <a:pt x="0" y="220"/>
                      </a:lnTo>
                      <a:lnTo>
                        <a:pt x="0" y="220"/>
                      </a:lnTo>
                      <a:lnTo>
                        <a:pt x="0" y="220"/>
                      </a:lnTo>
                      <a:lnTo>
                        <a:pt x="0" y="220"/>
                      </a:lnTo>
                      <a:lnTo>
                        <a:pt x="10" y="226"/>
                      </a:lnTo>
                      <a:lnTo>
                        <a:pt x="10" y="226"/>
                      </a:lnTo>
                      <a:lnTo>
                        <a:pt x="24" y="236"/>
                      </a:lnTo>
                      <a:lnTo>
                        <a:pt x="22" y="238"/>
                      </a:lnTo>
                      <a:lnTo>
                        <a:pt x="22" y="238"/>
                      </a:lnTo>
                      <a:lnTo>
                        <a:pt x="20" y="242"/>
                      </a:lnTo>
                      <a:lnTo>
                        <a:pt x="24" y="244"/>
                      </a:lnTo>
                      <a:lnTo>
                        <a:pt x="24" y="244"/>
                      </a:lnTo>
                      <a:lnTo>
                        <a:pt x="54" y="268"/>
                      </a:lnTo>
                      <a:lnTo>
                        <a:pt x="86" y="292"/>
                      </a:lnTo>
                      <a:lnTo>
                        <a:pt x="24" y="310"/>
                      </a:lnTo>
                      <a:lnTo>
                        <a:pt x="26" y="318"/>
                      </a:lnTo>
                      <a:lnTo>
                        <a:pt x="102" y="300"/>
                      </a:lnTo>
                      <a:lnTo>
                        <a:pt x="102" y="300"/>
                      </a:lnTo>
                      <a:lnTo>
                        <a:pt x="126" y="314"/>
                      </a:lnTo>
                      <a:lnTo>
                        <a:pt x="126" y="314"/>
                      </a:lnTo>
                      <a:lnTo>
                        <a:pt x="146" y="334"/>
                      </a:lnTo>
                      <a:lnTo>
                        <a:pt x="36" y="366"/>
                      </a:lnTo>
                      <a:lnTo>
                        <a:pt x="40" y="376"/>
                      </a:lnTo>
                      <a:lnTo>
                        <a:pt x="158" y="348"/>
                      </a:lnTo>
                      <a:lnTo>
                        <a:pt x="158" y="348"/>
                      </a:lnTo>
                      <a:lnTo>
                        <a:pt x="170" y="362"/>
                      </a:lnTo>
                      <a:lnTo>
                        <a:pt x="180" y="378"/>
                      </a:lnTo>
                      <a:lnTo>
                        <a:pt x="186" y="392"/>
                      </a:lnTo>
                      <a:lnTo>
                        <a:pt x="190" y="408"/>
                      </a:lnTo>
                      <a:lnTo>
                        <a:pt x="190" y="408"/>
                      </a:lnTo>
                      <a:lnTo>
                        <a:pt x="152" y="382"/>
                      </a:lnTo>
                      <a:lnTo>
                        <a:pt x="140" y="376"/>
                      </a:lnTo>
                      <a:lnTo>
                        <a:pt x="136" y="374"/>
                      </a:lnTo>
                      <a:lnTo>
                        <a:pt x="132" y="374"/>
                      </a:lnTo>
                      <a:lnTo>
                        <a:pt x="132" y="378"/>
                      </a:lnTo>
                      <a:lnTo>
                        <a:pt x="132" y="378"/>
                      </a:lnTo>
                      <a:lnTo>
                        <a:pt x="130" y="380"/>
                      </a:lnTo>
                      <a:lnTo>
                        <a:pt x="134" y="386"/>
                      </a:lnTo>
                      <a:lnTo>
                        <a:pt x="170" y="414"/>
                      </a:lnTo>
                      <a:lnTo>
                        <a:pt x="170" y="414"/>
                      </a:lnTo>
                      <a:lnTo>
                        <a:pt x="180" y="424"/>
                      </a:lnTo>
                      <a:lnTo>
                        <a:pt x="186" y="434"/>
                      </a:lnTo>
                      <a:lnTo>
                        <a:pt x="186" y="434"/>
                      </a:lnTo>
                      <a:lnTo>
                        <a:pt x="180" y="444"/>
                      </a:lnTo>
                      <a:lnTo>
                        <a:pt x="170" y="454"/>
                      </a:lnTo>
                      <a:lnTo>
                        <a:pt x="170" y="454"/>
                      </a:lnTo>
                      <a:lnTo>
                        <a:pt x="134" y="482"/>
                      </a:lnTo>
                      <a:lnTo>
                        <a:pt x="130" y="488"/>
                      </a:lnTo>
                      <a:lnTo>
                        <a:pt x="132" y="490"/>
                      </a:lnTo>
                      <a:lnTo>
                        <a:pt x="132" y="492"/>
                      </a:lnTo>
                      <a:lnTo>
                        <a:pt x="136" y="492"/>
                      </a:lnTo>
                      <a:lnTo>
                        <a:pt x="136" y="492"/>
                      </a:lnTo>
                      <a:lnTo>
                        <a:pt x="136" y="492"/>
                      </a:lnTo>
                      <a:lnTo>
                        <a:pt x="136" y="492"/>
                      </a:lnTo>
                      <a:lnTo>
                        <a:pt x="140" y="490"/>
                      </a:lnTo>
                      <a:lnTo>
                        <a:pt x="152" y="484"/>
                      </a:lnTo>
                      <a:lnTo>
                        <a:pt x="190" y="460"/>
                      </a:lnTo>
                      <a:lnTo>
                        <a:pt x="190" y="460"/>
                      </a:lnTo>
                      <a:lnTo>
                        <a:pt x="186" y="476"/>
                      </a:lnTo>
                      <a:lnTo>
                        <a:pt x="178" y="490"/>
                      </a:lnTo>
                      <a:lnTo>
                        <a:pt x="168" y="506"/>
                      </a:lnTo>
                      <a:lnTo>
                        <a:pt x="156" y="522"/>
                      </a:lnTo>
                      <a:lnTo>
                        <a:pt x="40" y="494"/>
                      </a:lnTo>
                      <a:lnTo>
                        <a:pt x="38" y="504"/>
                      </a:lnTo>
                      <a:lnTo>
                        <a:pt x="144" y="536"/>
                      </a:lnTo>
                      <a:lnTo>
                        <a:pt x="144" y="536"/>
                      </a:lnTo>
                      <a:lnTo>
                        <a:pt x="120" y="558"/>
                      </a:lnTo>
                      <a:lnTo>
                        <a:pt x="120" y="558"/>
                      </a:lnTo>
                      <a:lnTo>
                        <a:pt x="102" y="570"/>
                      </a:lnTo>
                      <a:lnTo>
                        <a:pt x="28" y="552"/>
                      </a:lnTo>
                      <a:lnTo>
                        <a:pt x="26" y="562"/>
                      </a:lnTo>
                      <a:lnTo>
                        <a:pt x="86" y="578"/>
                      </a:lnTo>
                      <a:lnTo>
                        <a:pt x="86" y="578"/>
                      </a:lnTo>
                      <a:lnTo>
                        <a:pt x="54" y="600"/>
                      </a:lnTo>
                      <a:lnTo>
                        <a:pt x="24" y="626"/>
                      </a:lnTo>
                      <a:lnTo>
                        <a:pt x="22" y="628"/>
                      </a:lnTo>
                      <a:lnTo>
                        <a:pt x="24" y="632"/>
                      </a:lnTo>
                      <a:lnTo>
                        <a:pt x="24" y="632"/>
                      </a:lnTo>
                      <a:lnTo>
                        <a:pt x="10" y="642"/>
                      </a:lnTo>
                      <a:lnTo>
                        <a:pt x="0" y="648"/>
                      </a:lnTo>
                      <a:lnTo>
                        <a:pt x="0" y="648"/>
                      </a:lnTo>
                      <a:lnTo>
                        <a:pt x="0" y="648"/>
                      </a:lnTo>
                      <a:lnTo>
                        <a:pt x="0" y="648"/>
                      </a:lnTo>
                      <a:lnTo>
                        <a:pt x="2" y="650"/>
                      </a:lnTo>
                      <a:lnTo>
                        <a:pt x="4" y="654"/>
                      </a:lnTo>
                      <a:lnTo>
                        <a:pt x="4" y="654"/>
                      </a:lnTo>
                      <a:lnTo>
                        <a:pt x="4" y="654"/>
                      </a:lnTo>
                      <a:lnTo>
                        <a:pt x="4" y="654"/>
                      </a:lnTo>
                      <a:lnTo>
                        <a:pt x="14" y="650"/>
                      </a:lnTo>
                      <a:lnTo>
                        <a:pt x="14" y="650"/>
                      </a:lnTo>
                      <a:lnTo>
                        <a:pt x="30" y="642"/>
                      </a:lnTo>
                      <a:lnTo>
                        <a:pt x="32" y="646"/>
                      </a:lnTo>
                      <a:lnTo>
                        <a:pt x="36" y="646"/>
                      </a:lnTo>
                      <a:lnTo>
                        <a:pt x="36" y="646"/>
                      </a:lnTo>
                      <a:lnTo>
                        <a:pt x="74" y="632"/>
                      </a:lnTo>
                      <a:lnTo>
                        <a:pt x="110" y="616"/>
                      </a:lnTo>
                      <a:lnTo>
                        <a:pt x="94" y="678"/>
                      </a:lnTo>
                      <a:lnTo>
                        <a:pt x="104" y="680"/>
                      </a:lnTo>
                      <a:lnTo>
                        <a:pt x="124" y="606"/>
                      </a:lnTo>
                      <a:lnTo>
                        <a:pt x="124" y="606"/>
                      </a:lnTo>
                      <a:lnTo>
                        <a:pt x="148" y="592"/>
                      </a:lnTo>
                      <a:lnTo>
                        <a:pt x="148" y="592"/>
                      </a:lnTo>
                      <a:lnTo>
                        <a:pt x="176" y="586"/>
                      </a:lnTo>
                      <a:lnTo>
                        <a:pt x="148" y="696"/>
                      </a:lnTo>
                      <a:lnTo>
                        <a:pt x="160" y="698"/>
                      </a:lnTo>
                      <a:lnTo>
                        <a:pt x="194" y="582"/>
                      </a:lnTo>
                      <a:lnTo>
                        <a:pt x="194" y="582"/>
                      </a:lnTo>
                      <a:lnTo>
                        <a:pt x="212" y="580"/>
                      </a:lnTo>
                      <a:lnTo>
                        <a:pt x="228" y="578"/>
                      </a:lnTo>
                      <a:lnTo>
                        <a:pt x="228" y="578"/>
                      </a:lnTo>
                      <a:lnTo>
                        <a:pt x="246" y="580"/>
                      </a:lnTo>
                      <a:lnTo>
                        <a:pt x="262" y="584"/>
                      </a:lnTo>
                      <a:lnTo>
                        <a:pt x="262" y="584"/>
                      </a:lnTo>
                      <a:lnTo>
                        <a:pt x="228" y="600"/>
                      </a:lnTo>
                      <a:lnTo>
                        <a:pt x="212" y="610"/>
                      </a:lnTo>
                      <a:lnTo>
                        <a:pt x="206" y="616"/>
                      </a:lnTo>
                      <a:lnTo>
                        <a:pt x="206" y="618"/>
                      </a:lnTo>
                      <a:lnTo>
                        <a:pt x="206" y="622"/>
                      </a:lnTo>
                      <a:lnTo>
                        <a:pt x="210" y="622"/>
                      </a:lnTo>
                      <a:lnTo>
                        <a:pt x="210" y="622"/>
                      </a:lnTo>
                      <a:lnTo>
                        <a:pt x="218" y="620"/>
                      </a:lnTo>
                      <a:lnTo>
                        <a:pt x="256" y="604"/>
                      </a:lnTo>
                      <a:lnTo>
                        <a:pt x="256" y="604"/>
                      </a:lnTo>
                      <a:lnTo>
                        <a:pt x="268" y="600"/>
                      </a:lnTo>
                      <a:lnTo>
                        <a:pt x="278" y="600"/>
                      </a:lnTo>
                      <a:lnTo>
                        <a:pt x="278" y="600"/>
                      </a:lnTo>
                      <a:lnTo>
                        <a:pt x="282" y="600"/>
                      </a:lnTo>
                      <a:lnTo>
                        <a:pt x="282" y="600"/>
                      </a:lnTo>
                      <a:lnTo>
                        <a:pt x="288" y="610"/>
                      </a:lnTo>
                      <a:lnTo>
                        <a:pt x="292" y="624"/>
                      </a:lnTo>
                      <a:lnTo>
                        <a:pt x="292" y="624"/>
                      </a:lnTo>
                      <a:lnTo>
                        <a:pt x="298" y="670"/>
                      </a:lnTo>
                      <a:lnTo>
                        <a:pt x="302" y="676"/>
                      </a:lnTo>
                      <a:lnTo>
                        <a:pt x="304" y="676"/>
                      </a:lnTo>
                      <a:lnTo>
                        <a:pt x="306" y="676"/>
                      </a:lnTo>
                      <a:lnTo>
                        <a:pt x="308" y="674"/>
                      </a:lnTo>
                      <a:lnTo>
                        <a:pt x="308" y="674"/>
                      </a:lnTo>
                      <a:lnTo>
                        <a:pt x="308" y="672"/>
                      </a:lnTo>
                      <a:lnTo>
                        <a:pt x="308" y="664"/>
                      </a:lnTo>
                      <a:lnTo>
                        <a:pt x="308" y="610"/>
                      </a:lnTo>
                      <a:lnTo>
                        <a:pt x="308" y="610"/>
                      </a:lnTo>
                      <a:lnTo>
                        <a:pt x="318" y="620"/>
                      </a:lnTo>
                      <a:lnTo>
                        <a:pt x="328" y="634"/>
                      </a:lnTo>
                      <a:lnTo>
                        <a:pt x="336" y="652"/>
                      </a:lnTo>
                      <a:lnTo>
                        <a:pt x="344" y="670"/>
                      </a:lnTo>
                      <a:lnTo>
                        <a:pt x="262" y="756"/>
                      </a:lnTo>
                      <a:lnTo>
                        <a:pt x="270" y="764"/>
                      </a:lnTo>
                      <a:lnTo>
                        <a:pt x="350" y="688"/>
                      </a:lnTo>
                      <a:lnTo>
                        <a:pt x="350" y="688"/>
                      </a:lnTo>
                      <a:lnTo>
                        <a:pt x="358" y="720"/>
                      </a:lnTo>
                      <a:lnTo>
                        <a:pt x="358" y="720"/>
                      </a:lnTo>
                      <a:lnTo>
                        <a:pt x="358" y="742"/>
                      </a:lnTo>
                      <a:lnTo>
                        <a:pt x="306" y="796"/>
                      </a:lnTo>
                      <a:lnTo>
                        <a:pt x="312" y="802"/>
                      </a:lnTo>
                      <a:lnTo>
                        <a:pt x="358" y="758"/>
                      </a:lnTo>
                      <a:lnTo>
                        <a:pt x="358" y="758"/>
                      </a:lnTo>
                      <a:lnTo>
                        <a:pt x="362" y="798"/>
                      </a:lnTo>
                      <a:lnTo>
                        <a:pt x="368" y="836"/>
                      </a:lnTo>
                      <a:lnTo>
                        <a:pt x="368" y="840"/>
                      </a:lnTo>
                      <a:lnTo>
                        <a:pt x="372" y="840"/>
                      </a:lnTo>
                      <a:lnTo>
                        <a:pt x="374" y="840"/>
                      </a:lnTo>
                      <a:lnTo>
                        <a:pt x="374" y="840"/>
                      </a:lnTo>
                      <a:lnTo>
                        <a:pt x="374" y="858"/>
                      </a:lnTo>
                      <a:lnTo>
                        <a:pt x="374" y="868"/>
                      </a:lnTo>
                      <a:lnTo>
                        <a:pt x="374" y="868"/>
                      </a:lnTo>
                      <a:lnTo>
                        <a:pt x="374" y="868"/>
                      </a:lnTo>
                      <a:lnTo>
                        <a:pt x="378" y="868"/>
                      </a:lnTo>
                      <a:lnTo>
                        <a:pt x="382" y="868"/>
                      </a:lnTo>
                      <a:lnTo>
                        <a:pt x="382" y="868"/>
                      </a:lnTo>
                      <a:lnTo>
                        <a:pt x="382" y="868"/>
                      </a:lnTo>
                      <a:lnTo>
                        <a:pt x="382" y="858"/>
                      </a:lnTo>
                      <a:lnTo>
                        <a:pt x="382" y="858"/>
                      </a:lnTo>
                      <a:lnTo>
                        <a:pt x="384" y="840"/>
                      </a:lnTo>
                      <a:lnTo>
                        <a:pt x="386" y="840"/>
                      </a:lnTo>
                      <a:lnTo>
                        <a:pt x="390" y="840"/>
                      </a:lnTo>
                      <a:lnTo>
                        <a:pt x="392" y="836"/>
                      </a:lnTo>
                      <a:lnTo>
                        <a:pt x="392" y="836"/>
                      </a:lnTo>
                      <a:lnTo>
                        <a:pt x="398" y="798"/>
                      </a:lnTo>
                      <a:lnTo>
                        <a:pt x="400" y="758"/>
                      </a:lnTo>
                      <a:lnTo>
                        <a:pt x="448" y="802"/>
                      </a:lnTo>
                      <a:lnTo>
                        <a:pt x="454" y="796"/>
                      </a:lnTo>
                      <a:lnTo>
                        <a:pt x="402" y="740"/>
                      </a:lnTo>
                      <a:lnTo>
                        <a:pt x="402" y="740"/>
                      </a:lnTo>
                      <a:lnTo>
                        <a:pt x="402" y="712"/>
                      </a:lnTo>
                      <a:lnTo>
                        <a:pt x="402" y="712"/>
                      </a:lnTo>
                      <a:lnTo>
                        <a:pt x="408" y="684"/>
                      </a:lnTo>
                      <a:lnTo>
                        <a:pt x="490" y="764"/>
                      </a:lnTo>
                      <a:lnTo>
                        <a:pt x="498" y="756"/>
                      </a:lnTo>
                      <a:lnTo>
                        <a:pt x="414" y="668"/>
                      </a:lnTo>
                      <a:lnTo>
                        <a:pt x="414" y="668"/>
                      </a:lnTo>
                      <a:lnTo>
                        <a:pt x="422" y="650"/>
                      </a:lnTo>
                      <a:lnTo>
                        <a:pt x="430" y="634"/>
                      </a:lnTo>
                      <a:lnTo>
                        <a:pt x="438" y="620"/>
                      </a:lnTo>
                      <a:lnTo>
                        <a:pt x="450" y="610"/>
                      </a:lnTo>
                      <a:lnTo>
                        <a:pt x="450" y="610"/>
                      </a:lnTo>
                      <a:lnTo>
                        <a:pt x="448" y="664"/>
                      </a:lnTo>
                      <a:lnTo>
                        <a:pt x="448" y="672"/>
                      </a:lnTo>
                      <a:lnTo>
                        <a:pt x="450" y="674"/>
                      </a:lnTo>
                      <a:lnTo>
                        <a:pt x="450" y="676"/>
                      </a:lnTo>
                      <a:lnTo>
                        <a:pt x="452" y="676"/>
                      </a:lnTo>
                      <a:lnTo>
                        <a:pt x="452" y="676"/>
                      </a:lnTo>
                      <a:lnTo>
                        <a:pt x="456" y="676"/>
                      </a:lnTo>
                      <a:lnTo>
                        <a:pt x="458" y="670"/>
                      </a:lnTo>
                      <a:lnTo>
                        <a:pt x="466" y="624"/>
                      </a:lnTo>
                      <a:lnTo>
                        <a:pt x="466" y="624"/>
                      </a:lnTo>
                      <a:lnTo>
                        <a:pt x="468" y="610"/>
                      </a:lnTo>
                      <a:lnTo>
                        <a:pt x="474" y="600"/>
                      </a:lnTo>
                      <a:lnTo>
                        <a:pt x="474" y="600"/>
                      </a:lnTo>
                      <a:lnTo>
                        <a:pt x="478" y="600"/>
                      </a:lnTo>
                      <a:lnTo>
                        <a:pt x="478" y="600"/>
                      </a:lnTo>
                      <a:lnTo>
                        <a:pt x="488" y="600"/>
                      </a:lnTo>
                      <a:lnTo>
                        <a:pt x="500" y="604"/>
                      </a:lnTo>
                      <a:lnTo>
                        <a:pt x="500" y="604"/>
                      </a:lnTo>
                      <a:lnTo>
                        <a:pt x="538" y="620"/>
                      </a:lnTo>
                      <a:lnTo>
                        <a:pt x="548" y="622"/>
                      </a:lnTo>
                      <a:lnTo>
                        <a:pt x="550" y="622"/>
                      </a:lnTo>
                      <a:lnTo>
                        <a:pt x="552" y="618"/>
                      </a:lnTo>
                      <a:lnTo>
                        <a:pt x="552" y="618"/>
                      </a:lnTo>
                      <a:lnTo>
                        <a:pt x="552" y="616"/>
                      </a:lnTo>
                      <a:lnTo>
                        <a:pt x="546" y="610"/>
                      </a:lnTo>
                      <a:lnTo>
                        <a:pt x="528" y="600"/>
                      </a:lnTo>
                      <a:lnTo>
                        <a:pt x="496" y="584"/>
                      </a:lnTo>
                      <a:lnTo>
                        <a:pt x="496" y="584"/>
                      </a:lnTo>
                      <a:lnTo>
                        <a:pt x="510" y="580"/>
                      </a:lnTo>
                      <a:lnTo>
                        <a:pt x="528" y="578"/>
                      </a:lnTo>
                      <a:lnTo>
                        <a:pt x="528" y="578"/>
                      </a:lnTo>
                      <a:lnTo>
                        <a:pt x="546" y="580"/>
                      </a:lnTo>
                      <a:lnTo>
                        <a:pt x="566" y="582"/>
                      </a:lnTo>
                      <a:lnTo>
                        <a:pt x="600" y="696"/>
                      </a:lnTo>
                      <a:lnTo>
                        <a:pt x="610" y="692"/>
                      </a:lnTo>
                      <a:lnTo>
                        <a:pt x="584" y="586"/>
                      </a:lnTo>
                      <a:lnTo>
                        <a:pt x="584" y="586"/>
                      </a:lnTo>
                      <a:lnTo>
                        <a:pt x="616" y="594"/>
                      </a:lnTo>
                      <a:lnTo>
                        <a:pt x="616" y="594"/>
                      </a:lnTo>
                      <a:lnTo>
                        <a:pt x="634" y="606"/>
                      </a:lnTo>
                      <a:lnTo>
                        <a:pt x="656" y="678"/>
                      </a:lnTo>
                      <a:lnTo>
                        <a:pt x="666" y="676"/>
                      </a:lnTo>
                      <a:lnTo>
                        <a:pt x="650" y="614"/>
                      </a:lnTo>
                      <a:lnTo>
                        <a:pt x="650" y="614"/>
                      </a:lnTo>
                      <a:lnTo>
                        <a:pt x="684" y="630"/>
                      </a:lnTo>
                      <a:lnTo>
                        <a:pt x="722" y="644"/>
                      </a:lnTo>
                      <a:lnTo>
                        <a:pt x="724" y="646"/>
                      </a:lnTo>
                      <a:lnTo>
                        <a:pt x="726" y="642"/>
                      </a:lnTo>
                      <a:lnTo>
                        <a:pt x="726" y="642"/>
                      </a:lnTo>
                      <a:lnTo>
                        <a:pt x="728" y="642"/>
                      </a:lnTo>
                      <a:lnTo>
                        <a:pt x="728" y="642"/>
                      </a:lnTo>
                      <a:lnTo>
                        <a:pt x="744" y="650"/>
                      </a:lnTo>
                      <a:lnTo>
                        <a:pt x="752" y="654"/>
                      </a:lnTo>
                      <a:lnTo>
                        <a:pt x="752" y="654"/>
                      </a:lnTo>
                      <a:lnTo>
                        <a:pt x="752" y="654"/>
                      </a:lnTo>
                      <a:lnTo>
                        <a:pt x="752" y="654"/>
                      </a:lnTo>
                      <a:lnTo>
                        <a:pt x="754" y="650"/>
                      </a:lnTo>
                      <a:lnTo>
                        <a:pt x="756" y="648"/>
                      </a:lnTo>
                      <a:lnTo>
                        <a:pt x="756" y="648"/>
                      </a:lnTo>
                      <a:lnTo>
                        <a:pt x="756" y="648"/>
                      </a:lnTo>
                      <a:lnTo>
                        <a:pt x="756" y="648"/>
                      </a:lnTo>
                      <a:lnTo>
                        <a:pt x="748" y="642"/>
                      </a:lnTo>
                      <a:close/>
                      <a:moveTo>
                        <a:pt x="418" y="434"/>
                      </a:moveTo>
                      <a:lnTo>
                        <a:pt x="418" y="434"/>
                      </a:lnTo>
                      <a:lnTo>
                        <a:pt x="446" y="414"/>
                      </a:lnTo>
                      <a:lnTo>
                        <a:pt x="474" y="396"/>
                      </a:lnTo>
                      <a:lnTo>
                        <a:pt x="528" y="434"/>
                      </a:lnTo>
                      <a:lnTo>
                        <a:pt x="474" y="472"/>
                      </a:lnTo>
                      <a:lnTo>
                        <a:pt x="474" y="472"/>
                      </a:lnTo>
                      <a:lnTo>
                        <a:pt x="446" y="454"/>
                      </a:lnTo>
                      <a:lnTo>
                        <a:pt x="418" y="434"/>
                      </a:lnTo>
                      <a:lnTo>
                        <a:pt x="418" y="434"/>
                      </a:lnTo>
                      <a:close/>
                      <a:moveTo>
                        <a:pt x="398" y="400"/>
                      </a:moveTo>
                      <a:lnTo>
                        <a:pt x="398" y="400"/>
                      </a:lnTo>
                      <a:lnTo>
                        <a:pt x="394" y="366"/>
                      </a:lnTo>
                      <a:lnTo>
                        <a:pt x="392" y="332"/>
                      </a:lnTo>
                      <a:lnTo>
                        <a:pt x="454" y="304"/>
                      </a:lnTo>
                      <a:lnTo>
                        <a:pt x="460" y="370"/>
                      </a:lnTo>
                      <a:lnTo>
                        <a:pt x="460" y="370"/>
                      </a:lnTo>
                      <a:lnTo>
                        <a:pt x="430" y="386"/>
                      </a:lnTo>
                      <a:lnTo>
                        <a:pt x="398" y="400"/>
                      </a:lnTo>
                      <a:lnTo>
                        <a:pt x="398" y="400"/>
                      </a:lnTo>
                      <a:close/>
                      <a:moveTo>
                        <a:pt x="358" y="400"/>
                      </a:moveTo>
                      <a:lnTo>
                        <a:pt x="358" y="400"/>
                      </a:lnTo>
                      <a:lnTo>
                        <a:pt x="328" y="386"/>
                      </a:lnTo>
                      <a:lnTo>
                        <a:pt x="298" y="370"/>
                      </a:lnTo>
                      <a:lnTo>
                        <a:pt x="304" y="304"/>
                      </a:lnTo>
                      <a:lnTo>
                        <a:pt x="364" y="332"/>
                      </a:lnTo>
                      <a:lnTo>
                        <a:pt x="364" y="332"/>
                      </a:lnTo>
                      <a:lnTo>
                        <a:pt x="362" y="366"/>
                      </a:lnTo>
                      <a:lnTo>
                        <a:pt x="358" y="400"/>
                      </a:lnTo>
                      <a:lnTo>
                        <a:pt x="358" y="400"/>
                      </a:lnTo>
                      <a:close/>
                      <a:moveTo>
                        <a:pt x="338" y="434"/>
                      </a:moveTo>
                      <a:lnTo>
                        <a:pt x="338" y="434"/>
                      </a:lnTo>
                      <a:lnTo>
                        <a:pt x="312" y="454"/>
                      </a:lnTo>
                      <a:lnTo>
                        <a:pt x="284" y="472"/>
                      </a:lnTo>
                      <a:lnTo>
                        <a:pt x="228" y="434"/>
                      </a:lnTo>
                      <a:lnTo>
                        <a:pt x="284" y="396"/>
                      </a:lnTo>
                      <a:lnTo>
                        <a:pt x="284" y="396"/>
                      </a:lnTo>
                      <a:lnTo>
                        <a:pt x="312" y="414"/>
                      </a:lnTo>
                      <a:lnTo>
                        <a:pt x="338" y="434"/>
                      </a:lnTo>
                      <a:lnTo>
                        <a:pt x="338" y="434"/>
                      </a:lnTo>
                      <a:close/>
                      <a:moveTo>
                        <a:pt x="358" y="468"/>
                      </a:moveTo>
                      <a:lnTo>
                        <a:pt x="358" y="468"/>
                      </a:lnTo>
                      <a:lnTo>
                        <a:pt x="362" y="502"/>
                      </a:lnTo>
                      <a:lnTo>
                        <a:pt x="364" y="536"/>
                      </a:lnTo>
                      <a:lnTo>
                        <a:pt x="304" y="564"/>
                      </a:lnTo>
                      <a:lnTo>
                        <a:pt x="298" y="496"/>
                      </a:lnTo>
                      <a:lnTo>
                        <a:pt x="298" y="496"/>
                      </a:lnTo>
                      <a:lnTo>
                        <a:pt x="328" y="482"/>
                      </a:lnTo>
                      <a:lnTo>
                        <a:pt x="358" y="468"/>
                      </a:lnTo>
                      <a:lnTo>
                        <a:pt x="358" y="468"/>
                      </a:lnTo>
                      <a:close/>
                      <a:moveTo>
                        <a:pt x="398" y="468"/>
                      </a:moveTo>
                      <a:lnTo>
                        <a:pt x="398" y="468"/>
                      </a:lnTo>
                      <a:lnTo>
                        <a:pt x="430" y="482"/>
                      </a:lnTo>
                      <a:lnTo>
                        <a:pt x="460" y="498"/>
                      </a:lnTo>
                      <a:lnTo>
                        <a:pt x="454" y="564"/>
                      </a:lnTo>
                      <a:lnTo>
                        <a:pt x="392" y="536"/>
                      </a:lnTo>
                      <a:lnTo>
                        <a:pt x="392" y="536"/>
                      </a:lnTo>
                      <a:lnTo>
                        <a:pt x="394" y="502"/>
                      </a:lnTo>
                      <a:lnTo>
                        <a:pt x="398" y="468"/>
                      </a:lnTo>
                      <a:lnTo>
                        <a:pt x="398" y="468"/>
                      </a:lnTo>
                      <a:close/>
                    </a:path>
                  </a:pathLst>
                </a:custGeom>
                <a:solidFill>
                  <a:srgbClr val="FEFFFF">
                    <a:alpha val="3000"/>
                  </a:srgbClr>
                </a:solidFill>
                <a:ln>
                  <a:solidFill>
                    <a:srgbClr val="FEFFFF">
                      <a:alpha val="5000"/>
                    </a:srgbClr>
                  </a:solidFill>
                </a:ln>
                <a:effectLst>
                  <a:glow rad="101600">
                    <a:srgbClr val="FEFEFE">
                      <a:alpha val="6000"/>
                    </a:srgbClr>
                  </a:glow>
                </a:effectLst>
                <a:extLst/>
              </p:spPr>
              <p:txBody>
                <a:bodyPr/>
                <a:lstStyle/>
                <a:p>
                  <a:pPr eaLnBrk="0" hangingPunct="0">
                    <a:defRPr/>
                  </a:pPr>
                  <a:endParaRPr lang="en-US">
                    <a:cs typeface="+mn-cs"/>
                  </a:endParaRPr>
                </a:p>
              </p:txBody>
            </p:sp>
            <p:sp>
              <p:nvSpPr>
                <p:cNvPr id="236" name="Freeform 29"/>
                <p:cNvSpPr>
                  <a:spLocks noChangeAspect="1"/>
                </p:cNvSpPr>
                <p:nvPr/>
              </p:nvSpPr>
              <p:spPr bwMode="auto">
                <a:xfrm rot="18879730">
                  <a:off x="8304829" y="977901"/>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extLst>
              </p:spPr>
              <p:txBody>
                <a:bodyPr/>
                <a:lstStyle/>
                <a:p>
                  <a:pPr eaLnBrk="0" hangingPunct="0">
                    <a:defRPr/>
                  </a:pPr>
                  <a:endParaRPr lang="en-US">
                    <a:cs typeface="+mn-cs"/>
                  </a:endParaRPr>
                </a:p>
              </p:txBody>
            </p:sp>
            <p:sp>
              <p:nvSpPr>
                <p:cNvPr id="237" name="Freeform 33"/>
                <p:cNvSpPr>
                  <a:spLocks noChangeAspect="1"/>
                </p:cNvSpPr>
                <p:nvPr/>
              </p:nvSpPr>
              <p:spPr bwMode="auto">
                <a:xfrm rot="21141884">
                  <a:off x="7350347" y="4152407"/>
                  <a:ext cx="911585" cy="1033130"/>
                </a:xfrm>
                <a:custGeom>
                  <a:avLst/>
                  <a:gdLst>
                    <a:gd name="T0" fmla="*/ 646 w 660"/>
                    <a:gd name="T1" fmla="*/ 570 h 748"/>
                    <a:gd name="T2" fmla="*/ 518 w 660"/>
                    <a:gd name="T3" fmla="*/ 506 h 748"/>
                    <a:gd name="T4" fmla="*/ 430 w 660"/>
                    <a:gd name="T5" fmla="*/ 450 h 748"/>
                    <a:gd name="T6" fmla="*/ 404 w 660"/>
                    <a:gd name="T7" fmla="*/ 468 h 748"/>
                    <a:gd name="T8" fmla="*/ 446 w 660"/>
                    <a:gd name="T9" fmla="*/ 582 h 748"/>
                    <a:gd name="T10" fmla="*/ 372 w 660"/>
                    <a:gd name="T11" fmla="*/ 462 h 748"/>
                    <a:gd name="T12" fmla="*/ 344 w 660"/>
                    <a:gd name="T13" fmla="*/ 526 h 748"/>
                    <a:gd name="T14" fmla="*/ 348 w 660"/>
                    <a:gd name="T15" fmla="*/ 598 h 748"/>
                    <a:gd name="T16" fmla="*/ 342 w 660"/>
                    <a:gd name="T17" fmla="*/ 746 h 748"/>
                    <a:gd name="T18" fmla="*/ 314 w 660"/>
                    <a:gd name="T19" fmla="*/ 710 h 748"/>
                    <a:gd name="T20" fmla="*/ 230 w 660"/>
                    <a:gd name="T21" fmla="*/ 680 h 748"/>
                    <a:gd name="T22" fmla="*/ 316 w 660"/>
                    <a:gd name="T23" fmla="*/ 460 h 748"/>
                    <a:gd name="T24" fmla="*/ 270 w 660"/>
                    <a:gd name="T25" fmla="*/ 510 h 748"/>
                    <a:gd name="T26" fmla="*/ 208 w 660"/>
                    <a:gd name="T27" fmla="*/ 576 h 748"/>
                    <a:gd name="T28" fmla="*/ 276 w 660"/>
                    <a:gd name="T29" fmla="*/ 450 h 748"/>
                    <a:gd name="T30" fmla="*/ 174 w 660"/>
                    <a:gd name="T31" fmla="*/ 482 h 748"/>
                    <a:gd name="T32" fmla="*/ 76 w 660"/>
                    <a:gd name="T33" fmla="*/ 602 h 748"/>
                    <a:gd name="T34" fmla="*/ 10 w 660"/>
                    <a:gd name="T35" fmla="*/ 566 h 748"/>
                    <a:gd name="T36" fmla="*/ 60 w 660"/>
                    <a:gd name="T37" fmla="*/ 506 h 748"/>
                    <a:gd name="T38" fmla="*/ 18 w 660"/>
                    <a:gd name="T39" fmla="*/ 428 h 748"/>
                    <a:gd name="T40" fmla="*/ 280 w 660"/>
                    <a:gd name="T41" fmla="*/ 382 h 748"/>
                    <a:gd name="T42" fmla="*/ 214 w 660"/>
                    <a:gd name="T43" fmla="*/ 386 h 748"/>
                    <a:gd name="T44" fmla="*/ 90 w 660"/>
                    <a:gd name="T45" fmla="*/ 366 h 748"/>
                    <a:gd name="T46" fmla="*/ 212 w 660"/>
                    <a:gd name="T47" fmla="*/ 360 h 748"/>
                    <a:gd name="T48" fmla="*/ 252 w 660"/>
                    <a:gd name="T49" fmla="*/ 342 h 748"/>
                    <a:gd name="T50" fmla="*/ 128 w 660"/>
                    <a:gd name="T51" fmla="*/ 278 h 748"/>
                    <a:gd name="T52" fmla="*/ 32 w 660"/>
                    <a:gd name="T53" fmla="*/ 220 h 748"/>
                    <a:gd name="T54" fmla="*/ 16 w 660"/>
                    <a:gd name="T55" fmla="*/ 178 h 748"/>
                    <a:gd name="T56" fmla="*/ 96 w 660"/>
                    <a:gd name="T57" fmla="*/ 214 h 748"/>
                    <a:gd name="T58" fmla="*/ 176 w 660"/>
                    <a:gd name="T59" fmla="*/ 264 h 748"/>
                    <a:gd name="T60" fmla="*/ 272 w 660"/>
                    <a:gd name="T61" fmla="*/ 292 h 748"/>
                    <a:gd name="T62" fmla="*/ 202 w 660"/>
                    <a:gd name="T63" fmla="*/ 168 h 748"/>
                    <a:gd name="T64" fmla="*/ 282 w 660"/>
                    <a:gd name="T65" fmla="*/ 262 h 748"/>
                    <a:gd name="T66" fmla="*/ 318 w 660"/>
                    <a:gd name="T67" fmla="*/ 290 h 748"/>
                    <a:gd name="T68" fmla="*/ 312 w 660"/>
                    <a:gd name="T69" fmla="*/ 150 h 748"/>
                    <a:gd name="T70" fmla="*/ 314 w 660"/>
                    <a:gd name="T71" fmla="*/ 38 h 748"/>
                    <a:gd name="T72" fmla="*/ 342 w 660"/>
                    <a:gd name="T73" fmla="*/ 2 h 748"/>
                    <a:gd name="T74" fmla="*/ 352 w 660"/>
                    <a:gd name="T75" fmla="*/ 148 h 748"/>
                    <a:gd name="T76" fmla="*/ 346 w 660"/>
                    <a:gd name="T77" fmla="*/ 254 h 748"/>
                    <a:gd name="T78" fmla="*/ 380 w 660"/>
                    <a:gd name="T79" fmla="*/ 262 h 748"/>
                    <a:gd name="T80" fmla="*/ 460 w 660"/>
                    <a:gd name="T81" fmla="*/ 164 h 748"/>
                    <a:gd name="T82" fmla="*/ 402 w 660"/>
                    <a:gd name="T83" fmla="*/ 274 h 748"/>
                    <a:gd name="T84" fmla="*/ 428 w 660"/>
                    <a:gd name="T85" fmla="*/ 304 h 748"/>
                    <a:gd name="T86" fmla="*/ 516 w 660"/>
                    <a:gd name="T87" fmla="*/ 246 h 748"/>
                    <a:gd name="T88" fmla="*/ 648 w 660"/>
                    <a:gd name="T89" fmla="*/ 180 h 748"/>
                    <a:gd name="T90" fmla="*/ 658 w 660"/>
                    <a:gd name="T91" fmla="*/ 198 h 748"/>
                    <a:gd name="T92" fmla="*/ 538 w 660"/>
                    <a:gd name="T93" fmla="*/ 278 h 748"/>
                    <a:gd name="T94" fmla="*/ 444 w 660"/>
                    <a:gd name="T95" fmla="*/ 326 h 748"/>
                    <a:gd name="T96" fmla="*/ 432 w 660"/>
                    <a:gd name="T97" fmla="*/ 360 h 748"/>
                    <a:gd name="T98" fmla="*/ 572 w 660"/>
                    <a:gd name="T99" fmla="*/ 362 h 748"/>
                    <a:gd name="T100" fmla="*/ 488 w 660"/>
                    <a:gd name="T101" fmla="*/ 384 h 748"/>
                    <a:gd name="T102" fmla="*/ 392 w 660"/>
                    <a:gd name="T103" fmla="*/ 382 h 748"/>
                    <a:gd name="T104" fmla="*/ 502 w 660"/>
                    <a:gd name="T105" fmla="*/ 456 h 748"/>
                    <a:gd name="T106" fmla="*/ 586 w 660"/>
                    <a:gd name="T107" fmla="*/ 498 h 748"/>
                    <a:gd name="T108" fmla="*/ 660 w 660"/>
                    <a:gd name="T109" fmla="*/ 554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0" h="748">
                      <a:moveTo>
                        <a:pt x="660" y="554"/>
                      </a:moveTo>
                      <a:lnTo>
                        <a:pt x="658" y="556"/>
                      </a:lnTo>
                      <a:lnTo>
                        <a:pt x="658" y="556"/>
                      </a:lnTo>
                      <a:lnTo>
                        <a:pt x="652" y="568"/>
                      </a:lnTo>
                      <a:lnTo>
                        <a:pt x="650" y="572"/>
                      </a:lnTo>
                      <a:lnTo>
                        <a:pt x="646" y="570"/>
                      </a:lnTo>
                      <a:lnTo>
                        <a:pt x="646" y="570"/>
                      </a:lnTo>
                      <a:lnTo>
                        <a:pt x="614" y="558"/>
                      </a:lnTo>
                      <a:lnTo>
                        <a:pt x="580" y="542"/>
                      </a:lnTo>
                      <a:lnTo>
                        <a:pt x="594" y="598"/>
                      </a:lnTo>
                      <a:lnTo>
                        <a:pt x="586" y="602"/>
                      </a:lnTo>
                      <a:lnTo>
                        <a:pt x="566" y="534"/>
                      </a:lnTo>
                      <a:lnTo>
                        <a:pt x="566" y="534"/>
                      </a:lnTo>
                      <a:lnTo>
                        <a:pt x="518" y="506"/>
                      </a:lnTo>
                      <a:lnTo>
                        <a:pt x="544" y="614"/>
                      </a:lnTo>
                      <a:lnTo>
                        <a:pt x="534" y="618"/>
                      </a:lnTo>
                      <a:lnTo>
                        <a:pt x="496" y="492"/>
                      </a:lnTo>
                      <a:lnTo>
                        <a:pt x="496" y="492"/>
                      </a:lnTo>
                      <a:lnTo>
                        <a:pt x="486" y="486"/>
                      </a:lnTo>
                      <a:lnTo>
                        <a:pt x="486" y="486"/>
                      </a:lnTo>
                      <a:lnTo>
                        <a:pt x="430" y="450"/>
                      </a:lnTo>
                      <a:lnTo>
                        <a:pt x="400" y="432"/>
                      </a:lnTo>
                      <a:lnTo>
                        <a:pt x="370" y="418"/>
                      </a:lnTo>
                      <a:lnTo>
                        <a:pt x="370" y="418"/>
                      </a:lnTo>
                      <a:lnTo>
                        <a:pt x="394" y="452"/>
                      </a:lnTo>
                      <a:lnTo>
                        <a:pt x="394" y="452"/>
                      </a:lnTo>
                      <a:lnTo>
                        <a:pt x="404" y="468"/>
                      </a:lnTo>
                      <a:lnTo>
                        <a:pt x="404" y="468"/>
                      </a:lnTo>
                      <a:lnTo>
                        <a:pt x="422" y="496"/>
                      </a:lnTo>
                      <a:lnTo>
                        <a:pt x="438" y="522"/>
                      </a:lnTo>
                      <a:lnTo>
                        <a:pt x="450" y="548"/>
                      </a:lnTo>
                      <a:lnTo>
                        <a:pt x="462" y="574"/>
                      </a:lnTo>
                      <a:lnTo>
                        <a:pt x="462" y="578"/>
                      </a:lnTo>
                      <a:lnTo>
                        <a:pt x="448" y="586"/>
                      </a:lnTo>
                      <a:lnTo>
                        <a:pt x="446" y="582"/>
                      </a:lnTo>
                      <a:lnTo>
                        <a:pt x="446" y="582"/>
                      </a:lnTo>
                      <a:lnTo>
                        <a:pt x="428" y="558"/>
                      </a:lnTo>
                      <a:lnTo>
                        <a:pt x="412" y="534"/>
                      </a:lnTo>
                      <a:lnTo>
                        <a:pt x="396" y="508"/>
                      </a:lnTo>
                      <a:lnTo>
                        <a:pt x="382" y="482"/>
                      </a:lnTo>
                      <a:lnTo>
                        <a:pt x="382" y="482"/>
                      </a:lnTo>
                      <a:lnTo>
                        <a:pt x="372" y="462"/>
                      </a:lnTo>
                      <a:lnTo>
                        <a:pt x="372" y="462"/>
                      </a:lnTo>
                      <a:lnTo>
                        <a:pt x="360" y="438"/>
                      </a:lnTo>
                      <a:lnTo>
                        <a:pt x="346" y="414"/>
                      </a:lnTo>
                      <a:lnTo>
                        <a:pt x="346" y="414"/>
                      </a:lnTo>
                      <a:lnTo>
                        <a:pt x="344" y="452"/>
                      </a:lnTo>
                      <a:lnTo>
                        <a:pt x="342" y="490"/>
                      </a:lnTo>
                      <a:lnTo>
                        <a:pt x="344" y="526"/>
                      </a:lnTo>
                      <a:lnTo>
                        <a:pt x="346" y="564"/>
                      </a:lnTo>
                      <a:lnTo>
                        <a:pt x="346" y="564"/>
                      </a:lnTo>
                      <a:lnTo>
                        <a:pt x="348" y="574"/>
                      </a:lnTo>
                      <a:lnTo>
                        <a:pt x="440" y="672"/>
                      </a:lnTo>
                      <a:lnTo>
                        <a:pt x="432" y="680"/>
                      </a:lnTo>
                      <a:lnTo>
                        <a:pt x="348" y="598"/>
                      </a:lnTo>
                      <a:lnTo>
                        <a:pt x="348" y="598"/>
                      </a:lnTo>
                      <a:lnTo>
                        <a:pt x="350" y="656"/>
                      </a:lnTo>
                      <a:lnTo>
                        <a:pt x="400" y="708"/>
                      </a:lnTo>
                      <a:lnTo>
                        <a:pt x="394" y="716"/>
                      </a:lnTo>
                      <a:lnTo>
                        <a:pt x="350" y="674"/>
                      </a:lnTo>
                      <a:lnTo>
                        <a:pt x="350" y="674"/>
                      </a:lnTo>
                      <a:lnTo>
                        <a:pt x="348" y="710"/>
                      </a:lnTo>
                      <a:lnTo>
                        <a:pt x="342" y="746"/>
                      </a:lnTo>
                      <a:lnTo>
                        <a:pt x="340" y="748"/>
                      </a:lnTo>
                      <a:lnTo>
                        <a:pt x="336" y="748"/>
                      </a:lnTo>
                      <a:lnTo>
                        <a:pt x="322" y="748"/>
                      </a:lnTo>
                      <a:lnTo>
                        <a:pt x="320" y="748"/>
                      </a:lnTo>
                      <a:lnTo>
                        <a:pt x="318" y="746"/>
                      </a:lnTo>
                      <a:lnTo>
                        <a:pt x="318" y="746"/>
                      </a:lnTo>
                      <a:lnTo>
                        <a:pt x="314" y="710"/>
                      </a:lnTo>
                      <a:lnTo>
                        <a:pt x="310" y="674"/>
                      </a:lnTo>
                      <a:lnTo>
                        <a:pt x="268" y="714"/>
                      </a:lnTo>
                      <a:lnTo>
                        <a:pt x="262" y="708"/>
                      </a:lnTo>
                      <a:lnTo>
                        <a:pt x="310" y="658"/>
                      </a:lnTo>
                      <a:lnTo>
                        <a:pt x="310" y="658"/>
                      </a:lnTo>
                      <a:lnTo>
                        <a:pt x="310" y="600"/>
                      </a:lnTo>
                      <a:lnTo>
                        <a:pt x="230" y="680"/>
                      </a:lnTo>
                      <a:lnTo>
                        <a:pt x="222" y="672"/>
                      </a:lnTo>
                      <a:lnTo>
                        <a:pt x="312" y="576"/>
                      </a:lnTo>
                      <a:lnTo>
                        <a:pt x="312" y="576"/>
                      </a:lnTo>
                      <a:lnTo>
                        <a:pt x="312" y="564"/>
                      </a:lnTo>
                      <a:lnTo>
                        <a:pt x="312" y="564"/>
                      </a:lnTo>
                      <a:lnTo>
                        <a:pt x="316" y="496"/>
                      </a:lnTo>
                      <a:lnTo>
                        <a:pt x="316" y="460"/>
                      </a:lnTo>
                      <a:lnTo>
                        <a:pt x="314" y="426"/>
                      </a:lnTo>
                      <a:lnTo>
                        <a:pt x="314" y="426"/>
                      </a:lnTo>
                      <a:lnTo>
                        <a:pt x="294" y="464"/>
                      </a:lnTo>
                      <a:lnTo>
                        <a:pt x="294" y="464"/>
                      </a:lnTo>
                      <a:lnTo>
                        <a:pt x="284" y="482"/>
                      </a:lnTo>
                      <a:lnTo>
                        <a:pt x="284" y="482"/>
                      </a:lnTo>
                      <a:lnTo>
                        <a:pt x="270" y="510"/>
                      </a:lnTo>
                      <a:lnTo>
                        <a:pt x="256" y="538"/>
                      </a:lnTo>
                      <a:lnTo>
                        <a:pt x="240" y="562"/>
                      </a:lnTo>
                      <a:lnTo>
                        <a:pt x="222" y="584"/>
                      </a:lnTo>
                      <a:lnTo>
                        <a:pt x="220" y="588"/>
                      </a:lnTo>
                      <a:lnTo>
                        <a:pt x="206" y="580"/>
                      </a:lnTo>
                      <a:lnTo>
                        <a:pt x="208" y="576"/>
                      </a:lnTo>
                      <a:lnTo>
                        <a:pt x="208" y="576"/>
                      </a:lnTo>
                      <a:lnTo>
                        <a:pt x="220" y="548"/>
                      </a:lnTo>
                      <a:lnTo>
                        <a:pt x="232" y="520"/>
                      </a:lnTo>
                      <a:lnTo>
                        <a:pt x="248" y="494"/>
                      </a:lnTo>
                      <a:lnTo>
                        <a:pt x="262" y="470"/>
                      </a:lnTo>
                      <a:lnTo>
                        <a:pt x="262" y="470"/>
                      </a:lnTo>
                      <a:lnTo>
                        <a:pt x="276" y="450"/>
                      </a:lnTo>
                      <a:lnTo>
                        <a:pt x="276" y="450"/>
                      </a:lnTo>
                      <a:lnTo>
                        <a:pt x="288" y="430"/>
                      </a:lnTo>
                      <a:lnTo>
                        <a:pt x="300" y="410"/>
                      </a:lnTo>
                      <a:lnTo>
                        <a:pt x="300" y="410"/>
                      </a:lnTo>
                      <a:lnTo>
                        <a:pt x="268" y="426"/>
                      </a:lnTo>
                      <a:lnTo>
                        <a:pt x="236" y="444"/>
                      </a:lnTo>
                      <a:lnTo>
                        <a:pt x="174" y="482"/>
                      </a:lnTo>
                      <a:lnTo>
                        <a:pt x="174" y="482"/>
                      </a:lnTo>
                      <a:lnTo>
                        <a:pt x="166" y="488"/>
                      </a:lnTo>
                      <a:lnTo>
                        <a:pt x="128" y="618"/>
                      </a:lnTo>
                      <a:lnTo>
                        <a:pt x="118" y="614"/>
                      </a:lnTo>
                      <a:lnTo>
                        <a:pt x="146" y="502"/>
                      </a:lnTo>
                      <a:lnTo>
                        <a:pt x="146" y="502"/>
                      </a:lnTo>
                      <a:lnTo>
                        <a:pt x="96" y="532"/>
                      </a:lnTo>
                      <a:lnTo>
                        <a:pt x="76" y="602"/>
                      </a:lnTo>
                      <a:lnTo>
                        <a:pt x="66" y="598"/>
                      </a:lnTo>
                      <a:lnTo>
                        <a:pt x="82" y="540"/>
                      </a:lnTo>
                      <a:lnTo>
                        <a:pt x="82" y="540"/>
                      </a:lnTo>
                      <a:lnTo>
                        <a:pt x="48" y="556"/>
                      </a:lnTo>
                      <a:lnTo>
                        <a:pt x="14" y="568"/>
                      </a:lnTo>
                      <a:lnTo>
                        <a:pt x="12" y="570"/>
                      </a:lnTo>
                      <a:lnTo>
                        <a:pt x="10" y="566"/>
                      </a:lnTo>
                      <a:lnTo>
                        <a:pt x="10" y="566"/>
                      </a:lnTo>
                      <a:lnTo>
                        <a:pt x="6" y="562"/>
                      </a:lnTo>
                      <a:lnTo>
                        <a:pt x="0" y="552"/>
                      </a:lnTo>
                      <a:lnTo>
                        <a:pt x="4" y="550"/>
                      </a:lnTo>
                      <a:lnTo>
                        <a:pt x="4" y="550"/>
                      </a:lnTo>
                      <a:lnTo>
                        <a:pt x="30" y="526"/>
                      </a:lnTo>
                      <a:lnTo>
                        <a:pt x="60" y="506"/>
                      </a:lnTo>
                      <a:lnTo>
                        <a:pt x="4" y="490"/>
                      </a:lnTo>
                      <a:lnTo>
                        <a:pt x="8" y="482"/>
                      </a:lnTo>
                      <a:lnTo>
                        <a:pt x="74" y="498"/>
                      </a:lnTo>
                      <a:lnTo>
                        <a:pt x="74" y="498"/>
                      </a:lnTo>
                      <a:lnTo>
                        <a:pt x="124" y="470"/>
                      </a:lnTo>
                      <a:lnTo>
                        <a:pt x="16" y="438"/>
                      </a:lnTo>
                      <a:lnTo>
                        <a:pt x="18" y="428"/>
                      </a:lnTo>
                      <a:lnTo>
                        <a:pt x="146" y="460"/>
                      </a:lnTo>
                      <a:lnTo>
                        <a:pt x="146" y="460"/>
                      </a:lnTo>
                      <a:lnTo>
                        <a:pt x="158" y="454"/>
                      </a:lnTo>
                      <a:lnTo>
                        <a:pt x="158" y="454"/>
                      </a:lnTo>
                      <a:lnTo>
                        <a:pt x="220" y="420"/>
                      </a:lnTo>
                      <a:lnTo>
                        <a:pt x="250" y="402"/>
                      </a:lnTo>
                      <a:lnTo>
                        <a:pt x="280" y="382"/>
                      </a:lnTo>
                      <a:lnTo>
                        <a:pt x="280" y="382"/>
                      </a:lnTo>
                      <a:lnTo>
                        <a:pt x="278" y="382"/>
                      </a:lnTo>
                      <a:lnTo>
                        <a:pt x="278" y="382"/>
                      </a:lnTo>
                      <a:lnTo>
                        <a:pt x="256" y="382"/>
                      </a:lnTo>
                      <a:lnTo>
                        <a:pt x="234" y="384"/>
                      </a:lnTo>
                      <a:lnTo>
                        <a:pt x="234" y="384"/>
                      </a:lnTo>
                      <a:lnTo>
                        <a:pt x="214" y="386"/>
                      </a:lnTo>
                      <a:lnTo>
                        <a:pt x="214" y="386"/>
                      </a:lnTo>
                      <a:lnTo>
                        <a:pt x="182" y="388"/>
                      </a:lnTo>
                      <a:lnTo>
                        <a:pt x="152" y="388"/>
                      </a:lnTo>
                      <a:lnTo>
                        <a:pt x="122" y="386"/>
                      </a:lnTo>
                      <a:lnTo>
                        <a:pt x="94" y="382"/>
                      </a:lnTo>
                      <a:lnTo>
                        <a:pt x="90" y="382"/>
                      </a:lnTo>
                      <a:lnTo>
                        <a:pt x="90" y="366"/>
                      </a:lnTo>
                      <a:lnTo>
                        <a:pt x="94" y="366"/>
                      </a:lnTo>
                      <a:lnTo>
                        <a:pt x="94" y="366"/>
                      </a:lnTo>
                      <a:lnTo>
                        <a:pt x="124" y="362"/>
                      </a:lnTo>
                      <a:lnTo>
                        <a:pt x="154" y="360"/>
                      </a:lnTo>
                      <a:lnTo>
                        <a:pt x="184" y="360"/>
                      </a:lnTo>
                      <a:lnTo>
                        <a:pt x="212" y="360"/>
                      </a:lnTo>
                      <a:lnTo>
                        <a:pt x="212" y="360"/>
                      </a:lnTo>
                      <a:lnTo>
                        <a:pt x="236" y="362"/>
                      </a:lnTo>
                      <a:lnTo>
                        <a:pt x="236" y="362"/>
                      </a:lnTo>
                      <a:lnTo>
                        <a:pt x="274" y="364"/>
                      </a:lnTo>
                      <a:lnTo>
                        <a:pt x="274" y="364"/>
                      </a:lnTo>
                      <a:lnTo>
                        <a:pt x="282" y="362"/>
                      </a:lnTo>
                      <a:lnTo>
                        <a:pt x="282" y="362"/>
                      </a:lnTo>
                      <a:lnTo>
                        <a:pt x="252" y="342"/>
                      </a:lnTo>
                      <a:lnTo>
                        <a:pt x="222" y="326"/>
                      </a:lnTo>
                      <a:lnTo>
                        <a:pt x="158" y="294"/>
                      </a:lnTo>
                      <a:lnTo>
                        <a:pt x="158" y="294"/>
                      </a:lnTo>
                      <a:lnTo>
                        <a:pt x="150" y="288"/>
                      </a:lnTo>
                      <a:lnTo>
                        <a:pt x="18" y="320"/>
                      </a:lnTo>
                      <a:lnTo>
                        <a:pt x="16" y="310"/>
                      </a:lnTo>
                      <a:lnTo>
                        <a:pt x="128" y="278"/>
                      </a:lnTo>
                      <a:lnTo>
                        <a:pt x="128" y="278"/>
                      </a:lnTo>
                      <a:lnTo>
                        <a:pt x="76" y="250"/>
                      </a:lnTo>
                      <a:lnTo>
                        <a:pt x="8" y="268"/>
                      </a:lnTo>
                      <a:lnTo>
                        <a:pt x="4" y="258"/>
                      </a:lnTo>
                      <a:lnTo>
                        <a:pt x="62" y="242"/>
                      </a:lnTo>
                      <a:lnTo>
                        <a:pt x="62" y="242"/>
                      </a:lnTo>
                      <a:lnTo>
                        <a:pt x="32" y="220"/>
                      </a:lnTo>
                      <a:lnTo>
                        <a:pt x="4" y="198"/>
                      </a:lnTo>
                      <a:lnTo>
                        <a:pt x="2" y="196"/>
                      </a:lnTo>
                      <a:lnTo>
                        <a:pt x="4" y="192"/>
                      </a:lnTo>
                      <a:lnTo>
                        <a:pt x="4" y="192"/>
                      </a:lnTo>
                      <a:lnTo>
                        <a:pt x="8" y="182"/>
                      </a:lnTo>
                      <a:lnTo>
                        <a:pt x="12" y="178"/>
                      </a:lnTo>
                      <a:lnTo>
                        <a:pt x="16" y="178"/>
                      </a:lnTo>
                      <a:lnTo>
                        <a:pt x="16" y="178"/>
                      </a:lnTo>
                      <a:lnTo>
                        <a:pt x="48" y="190"/>
                      </a:lnTo>
                      <a:lnTo>
                        <a:pt x="80" y="206"/>
                      </a:lnTo>
                      <a:lnTo>
                        <a:pt x="66" y="150"/>
                      </a:lnTo>
                      <a:lnTo>
                        <a:pt x="76" y="148"/>
                      </a:lnTo>
                      <a:lnTo>
                        <a:pt x="96" y="214"/>
                      </a:lnTo>
                      <a:lnTo>
                        <a:pt x="96" y="214"/>
                      </a:lnTo>
                      <a:lnTo>
                        <a:pt x="144" y="244"/>
                      </a:lnTo>
                      <a:lnTo>
                        <a:pt x="118" y="134"/>
                      </a:lnTo>
                      <a:lnTo>
                        <a:pt x="128" y="130"/>
                      </a:lnTo>
                      <a:lnTo>
                        <a:pt x="164" y="256"/>
                      </a:lnTo>
                      <a:lnTo>
                        <a:pt x="164" y="256"/>
                      </a:lnTo>
                      <a:lnTo>
                        <a:pt x="176" y="264"/>
                      </a:lnTo>
                      <a:lnTo>
                        <a:pt x="176" y="264"/>
                      </a:lnTo>
                      <a:lnTo>
                        <a:pt x="236" y="302"/>
                      </a:lnTo>
                      <a:lnTo>
                        <a:pt x="268" y="320"/>
                      </a:lnTo>
                      <a:lnTo>
                        <a:pt x="300" y="334"/>
                      </a:lnTo>
                      <a:lnTo>
                        <a:pt x="300" y="334"/>
                      </a:lnTo>
                      <a:lnTo>
                        <a:pt x="286" y="314"/>
                      </a:lnTo>
                      <a:lnTo>
                        <a:pt x="272" y="292"/>
                      </a:lnTo>
                      <a:lnTo>
                        <a:pt x="272" y="292"/>
                      </a:lnTo>
                      <a:lnTo>
                        <a:pt x="260" y="276"/>
                      </a:lnTo>
                      <a:lnTo>
                        <a:pt x="260" y="276"/>
                      </a:lnTo>
                      <a:lnTo>
                        <a:pt x="244" y="248"/>
                      </a:lnTo>
                      <a:lnTo>
                        <a:pt x="228" y="222"/>
                      </a:lnTo>
                      <a:lnTo>
                        <a:pt x="214" y="196"/>
                      </a:lnTo>
                      <a:lnTo>
                        <a:pt x="204" y="170"/>
                      </a:lnTo>
                      <a:lnTo>
                        <a:pt x="202" y="168"/>
                      </a:lnTo>
                      <a:lnTo>
                        <a:pt x="216" y="158"/>
                      </a:lnTo>
                      <a:lnTo>
                        <a:pt x="218" y="162"/>
                      </a:lnTo>
                      <a:lnTo>
                        <a:pt x="218" y="162"/>
                      </a:lnTo>
                      <a:lnTo>
                        <a:pt x="238" y="186"/>
                      </a:lnTo>
                      <a:lnTo>
                        <a:pt x="254" y="210"/>
                      </a:lnTo>
                      <a:lnTo>
                        <a:pt x="270" y="236"/>
                      </a:lnTo>
                      <a:lnTo>
                        <a:pt x="282" y="262"/>
                      </a:lnTo>
                      <a:lnTo>
                        <a:pt x="282" y="262"/>
                      </a:lnTo>
                      <a:lnTo>
                        <a:pt x="294" y="282"/>
                      </a:lnTo>
                      <a:lnTo>
                        <a:pt x="294" y="282"/>
                      </a:lnTo>
                      <a:lnTo>
                        <a:pt x="304" y="304"/>
                      </a:lnTo>
                      <a:lnTo>
                        <a:pt x="316" y="326"/>
                      </a:lnTo>
                      <a:lnTo>
                        <a:pt x="316" y="326"/>
                      </a:lnTo>
                      <a:lnTo>
                        <a:pt x="318" y="290"/>
                      </a:lnTo>
                      <a:lnTo>
                        <a:pt x="318" y="254"/>
                      </a:lnTo>
                      <a:lnTo>
                        <a:pt x="316" y="184"/>
                      </a:lnTo>
                      <a:lnTo>
                        <a:pt x="316" y="184"/>
                      </a:lnTo>
                      <a:lnTo>
                        <a:pt x="314" y="174"/>
                      </a:lnTo>
                      <a:lnTo>
                        <a:pt x="222" y="76"/>
                      </a:lnTo>
                      <a:lnTo>
                        <a:pt x="230" y="70"/>
                      </a:lnTo>
                      <a:lnTo>
                        <a:pt x="312" y="150"/>
                      </a:lnTo>
                      <a:lnTo>
                        <a:pt x="312" y="150"/>
                      </a:lnTo>
                      <a:lnTo>
                        <a:pt x="312" y="92"/>
                      </a:lnTo>
                      <a:lnTo>
                        <a:pt x="262" y="40"/>
                      </a:lnTo>
                      <a:lnTo>
                        <a:pt x="268" y="34"/>
                      </a:lnTo>
                      <a:lnTo>
                        <a:pt x="312" y="74"/>
                      </a:lnTo>
                      <a:lnTo>
                        <a:pt x="312" y="74"/>
                      </a:lnTo>
                      <a:lnTo>
                        <a:pt x="314" y="38"/>
                      </a:lnTo>
                      <a:lnTo>
                        <a:pt x="320" y="2"/>
                      </a:lnTo>
                      <a:lnTo>
                        <a:pt x="322" y="0"/>
                      </a:lnTo>
                      <a:lnTo>
                        <a:pt x="324" y="0"/>
                      </a:lnTo>
                      <a:lnTo>
                        <a:pt x="340" y="0"/>
                      </a:lnTo>
                      <a:lnTo>
                        <a:pt x="342" y="0"/>
                      </a:lnTo>
                      <a:lnTo>
                        <a:pt x="342" y="2"/>
                      </a:lnTo>
                      <a:lnTo>
                        <a:pt x="342" y="2"/>
                      </a:lnTo>
                      <a:lnTo>
                        <a:pt x="348" y="38"/>
                      </a:lnTo>
                      <a:lnTo>
                        <a:pt x="352" y="74"/>
                      </a:lnTo>
                      <a:lnTo>
                        <a:pt x="394" y="34"/>
                      </a:lnTo>
                      <a:lnTo>
                        <a:pt x="400" y="40"/>
                      </a:lnTo>
                      <a:lnTo>
                        <a:pt x="352" y="90"/>
                      </a:lnTo>
                      <a:lnTo>
                        <a:pt x="352" y="90"/>
                      </a:lnTo>
                      <a:lnTo>
                        <a:pt x="352" y="148"/>
                      </a:lnTo>
                      <a:lnTo>
                        <a:pt x="432" y="70"/>
                      </a:lnTo>
                      <a:lnTo>
                        <a:pt x="440" y="76"/>
                      </a:lnTo>
                      <a:lnTo>
                        <a:pt x="350" y="172"/>
                      </a:lnTo>
                      <a:lnTo>
                        <a:pt x="350" y="172"/>
                      </a:lnTo>
                      <a:lnTo>
                        <a:pt x="350" y="184"/>
                      </a:lnTo>
                      <a:lnTo>
                        <a:pt x="350" y="184"/>
                      </a:lnTo>
                      <a:lnTo>
                        <a:pt x="346" y="254"/>
                      </a:lnTo>
                      <a:lnTo>
                        <a:pt x="346" y="288"/>
                      </a:lnTo>
                      <a:lnTo>
                        <a:pt x="348" y="324"/>
                      </a:lnTo>
                      <a:lnTo>
                        <a:pt x="348" y="324"/>
                      </a:lnTo>
                      <a:lnTo>
                        <a:pt x="360" y="302"/>
                      </a:lnTo>
                      <a:lnTo>
                        <a:pt x="372" y="280"/>
                      </a:lnTo>
                      <a:lnTo>
                        <a:pt x="372" y="280"/>
                      </a:lnTo>
                      <a:lnTo>
                        <a:pt x="380" y="262"/>
                      </a:lnTo>
                      <a:lnTo>
                        <a:pt x="380" y="262"/>
                      </a:lnTo>
                      <a:lnTo>
                        <a:pt x="394" y="234"/>
                      </a:lnTo>
                      <a:lnTo>
                        <a:pt x="410" y="206"/>
                      </a:lnTo>
                      <a:lnTo>
                        <a:pt x="426" y="182"/>
                      </a:lnTo>
                      <a:lnTo>
                        <a:pt x="444" y="160"/>
                      </a:lnTo>
                      <a:lnTo>
                        <a:pt x="446" y="156"/>
                      </a:lnTo>
                      <a:lnTo>
                        <a:pt x="460" y="164"/>
                      </a:lnTo>
                      <a:lnTo>
                        <a:pt x="458" y="168"/>
                      </a:lnTo>
                      <a:lnTo>
                        <a:pt x="458" y="168"/>
                      </a:lnTo>
                      <a:lnTo>
                        <a:pt x="446" y="196"/>
                      </a:lnTo>
                      <a:lnTo>
                        <a:pt x="432" y="224"/>
                      </a:lnTo>
                      <a:lnTo>
                        <a:pt x="418" y="250"/>
                      </a:lnTo>
                      <a:lnTo>
                        <a:pt x="402" y="274"/>
                      </a:lnTo>
                      <a:lnTo>
                        <a:pt x="402" y="274"/>
                      </a:lnTo>
                      <a:lnTo>
                        <a:pt x="390" y="294"/>
                      </a:lnTo>
                      <a:lnTo>
                        <a:pt x="390" y="294"/>
                      </a:lnTo>
                      <a:lnTo>
                        <a:pt x="376" y="316"/>
                      </a:lnTo>
                      <a:lnTo>
                        <a:pt x="364" y="338"/>
                      </a:lnTo>
                      <a:lnTo>
                        <a:pt x="364" y="338"/>
                      </a:lnTo>
                      <a:lnTo>
                        <a:pt x="396" y="322"/>
                      </a:lnTo>
                      <a:lnTo>
                        <a:pt x="428" y="304"/>
                      </a:lnTo>
                      <a:lnTo>
                        <a:pt x="488" y="266"/>
                      </a:lnTo>
                      <a:lnTo>
                        <a:pt x="488" y="266"/>
                      </a:lnTo>
                      <a:lnTo>
                        <a:pt x="496" y="260"/>
                      </a:lnTo>
                      <a:lnTo>
                        <a:pt x="534" y="130"/>
                      </a:lnTo>
                      <a:lnTo>
                        <a:pt x="544" y="134"/>
                      </a:lnTo>
                      <a:lnTo>
                        <a:pt x="516" y="246"/>
                      </a:lnTo>
                      <a:lnTo>
                        <a:pt x="516" y="246"/>
                      </a:lnTo>
                      <a:lnTo>
                        <a:pt x="566" y="216"/>
                      </a:lnTo>
                      <a:lnTo>
                        <a:pt x="586" y="148"/>
                      </a:lnTo>
                      <a:lnTo>
                        <a:pt x="594" y="150"/>
                      </a:lnTo>
                      <a:lnTo>
                        <a:pt x="580" y="208"/>
                      </a:lnTo>
                      <a:lnTo>
                        <a:pt x="580" y="208"/>
                      </a:lnTo>
                      <a:lnTo>
                        <a:pt x="614" y="192"/>
                      </a:lnTo>
                      <a:lnTo>
                        <a:pt x="648" y="180"/>
                      </a:lnTo>
                      <a:lnTo>
                        <a:pt x="650" y="178"/>
                      </a:lnTo>
                      <a:lnTo>
                        <a:pt x="652" y="182"/>
                      </a:lnTo>
                      <a:lnTo>
                        <a:pt x="652" y="182"/>
                      </a:lnTo>
                      <a:lnTo>
                        <a:pt x="658" y="192"/>
                      </a:lnTo>
                      <a:lnTo>
                        <a:pt x="660" y="196"/>
                      </a:lnTo>
                      <a:lnTo>
                        <a:pt x="658" y="198"/>
                      </a:lnTo>
                      <a:lnTo>
                        <a:pt x="658" y="198"/>
                      </a:lnTo>
                      <a:lnTo>
                        <a:pt x="630" y="222"/>
                      </a:lnTo>
                      <a:lnTo>
                        <a:pt x="602" y="242"/>
                      </a:lnTo>
                      <a:lnTo>
                        <a:pt x="658" y="258"/>
                      </a:lnTo>
                      <a:lnTo>
                        <a:pt x="654" y="268"/>
                      </a:lnTo>
                      <a:lnTo>
                        <a:pt x="588" y="250"/>
                      </a:lnTo>
                      <a:lnTo>
                        <a:pt x="588" y="250"/>
                      </a:lnTo>
                      <a:lnTo>
                        <a:pt x="538" y="278"/>
                      </a:lnTo>
                      <a:lnTo>
                        <a:pt x="646" y="310"/>
                      </a:lnTo>
                      <a:lnTo>
                        <a:pt x="644" y="320"/>
                      </a:lnTo>
                      <a:lnTo>
                        <a:pt x="516" y="290"/>
                      </a:lnTo>
                      <a:lnTo>
                        <a:pt x="516" y="290"/>
                      </a:lnTo>
                      <a:lnTo>
                        <a:pt x="504" y="296"/>
                      </a:lnTo>
                      <a:lnTo>
                        <a:pt x="504" y="296"/>
                      </a:lnTo>
                      <a:lnTo>
                        <a:pt x="444" y="326"/>
                      </a:lnTo>
                      <a:lnTo>
                        <a:pt x="416" y="344"/>
                      </a:lnTo>
                      <a:lnTo>
                        <a:pt x="386" y="362"/>
                      </a:lnTo>
                      <a:lnTo>
                        <a:pt x="386" y="362"/>
                      </a:lnTo>
                      <a:lnTo>
                        <a:pt x="388" y="362"/>
                      </a:lnTo>
                      <a:lnTo>
                        <a:pt x="388" y="362"/>
                      </a:lnTo>
                      <a:lnTo>
                        <a:pt x="410" y="362"/>
                      </a:lnTo>
                      <a:lnTo>
                        <a:pt x="432" y="360"/>
                      </a:lnTo>
                      <a:lnTo>
                        <a:pt x="432" y="360"/>
                      </a:lnTo>
                      <a:lnTo>
                        <a:pt x="452" y="358"/>
                      </a:lnTo>
                      <a:lnTo>
                        <a:pt x="452" y="358"/>
                      </a:lnTo>
                      <a:lnTo>
                        <a:pt x="484" y="356"/>
                      </a:lnTo>
                      <a:lnTo>
                        <a:pt x="514" y="356"/>
                      </a:lnTo>
                      <a:lnTo>
                        <a:pt x="544" y="358"/>
                      </a:lnTo>
                      <a:lnTo>
                        <a:pt x="572" y="362"/>
                      </a:lnTo>
                      <a:lnTo>
                        <a:pt x="576" y="362"/>
                      </a:lnTo>
                      <a:lnTo>
                        <a:pt x="576" y="378"/>
                      </a:lnTo>
                      <a:lnTo>
                        <a:pt x="572" y="378"/>
                      </a:lnTo>
                      <a:lnTo>
                        <a:pt x="572" y="378"/>
                      </a:lnTo>
                      <a:lnTo>
                        <a:pt x="530" y="384"/>
                      </a:lnTo>
                      <a:lnTo>
                        <a:pt x="488" y="384"/>
                      </a:lnTo>
                      <a:lnTo>
                        <a:pt x="488" y="384"/>
                      </a:lnTo>
                      <a:lnTo>
                        <a:pt x="488" y="384"/>
                      </a:lnTo>
                      <a:lnTo>
                        <a:pt x="488" y="384"/>
                      </a:lnTo>
                      <a:lnTo>
                        <a:pt x="452" y="384"/>
                      </a:lnTo>
                      <a:lnTo>
                        <a:pt x="452" y="384"/>
                      </a:lnTo>
                      <a:lnTo>
                        <a:pt x="430" y="382"/>
                      </a:lnTo>
                      <a:lnTo>
                        <a:pt x="430" y="382"/>
                      </a:lnTo>
                      <a:lnTo>
                        <a:pt x="392" y="382"/>
                      </a:lnTo>
                      <a:lnTo>
                        <a:pt x="392" y="382"/>
                      </a:lnTo>
                      <a:lnTo>
                        <a:pt x="374" y="382"/>
                      </a:lnTo>
                      <a:lnTo>
                        <a:pt x="374" y="382"/>
                      </a:lnTo>
                      <a:lnTo>
                        <a:pt x="406" y="402"/>
                      </a:lnTo>
                      <a:lnTo>
                        <a:pt x="438" y="422"/>
                      </a:lnTo>
                      <a:lnTo>
                        <a:pt x="470" y="440"/>
                      </a:lnTo>
                      <a:lnTo>
                        <a:pt x="502" y="456"/>
                      </a:lnTo>
                      <a:lnTo>
                        <a:pt x="502" y="456"/>
                      </a:lnTo>
                      <a:lnTo>
                        <a:pt x="512" y="460"/>
                      </a:lnTo>
                      <a:lnTo>
                        <a:pt x="644" y="428"/>
                      </a:lnTo>
                      <a:lnTo>
                        <a:pt x="646" y="438"/>
                      </a:lnTo>
                      <a:lnTo>
                        <a:pt x="534" y="470"/>
                      </a:lnTo>
                      <a:lnTo>
                        <a:pt x="534" y="470"/>
                      </a:lnTo>
                      <a:lnTo>
                        <a:pt x="586" y="498"/>
                      </a:lnTo>
                      <a:lnTo>
                        <a:pt x="654" y="482"/>
                      </a:lnTo>
                      <a:lnTo>
                        <a:pt x="658" y="490"/>
                      </a:lnTo>
                      <a:lnTo>
                        <a:pt x="600" y="508"/>
                      </a:lnTo>
                      <a:lnTo>
                        <a:pt x="600" y="508"/>
                      </a:lnTo>
                      <a:lnTo>
                        <a:pt x="630" y="528"/>
                      </a:lnTo>
                      <a:lnTo>
                        <a:pt x="658" y="550"/>
                      </a:lnTo>
                      <a:lnTo>
                        <a:pt x="660" y="554"/>
                      </a:lnTo>
                      <a:close/>
                    </a:path>
                  </a:pathLst>
                </a:custGeom>
                <a:solidFill>
                  <a:srgbClr val="FEFFFF">
                    <a:alpha val="2000"/>
                  </a:srgbClr>
                </a:solidFill>
                <a:ln>
                  <a:solidFill>
                    <a:srgbClr val="FEFFFF">
                      <a:alpha val="5000"/>
                    </a:srgbClr>
                  </a:solidFill>
                </a:ln>
                <a:effectLst>
                  <a:glow rad="101600">
                    <a:srgbClr val="FEFEFE">
                      <a:alpha val="7000"/>
                    </a:srgbClr>
                  </a:glow>
                </a:effectLst>
                <a:extLst/>
              </p:spPr>
              <p:txBody>
                <a:bodyPr/>
                <a:lstStyle/>
                <a:p>
                  <a:pPr eaLnBrk="0" hangingPunct="0">
                    <a:defRPr/>
                  </a:pPr>
                  <a:endParaRPr lang="en-US">
                    <a:cs typeface="+mn-cs"/>
                  </a:endParaRPr>
                </a:p>
              </p:txBody>
            </p:sp>
            <p:sp>
              <p:nvSpPr>
                <p:cNvPr id="238" name="Freeform 37"/>
                <p:cNvSpPr>
                  <a:spLocks noChangeAspect="1" noEditPoints="1"/>
                </p:cNvSpPr>
                <p:nvPr/>
              </p:nvSpPr>
              <p:spPr bwMode="auto">
                <a:xfrm rot="1068398">
                  <a:off x="7584101" y="5390385"/>
                  <a:ext cx="1184990" cy="1349332"/>
                </a:xfrm>
                <a:custGeom>
                  <a:avLst/>
                  <a:gdLst>
                    <a:gd name="T0" fmla="*/ 810 w 822"/>
                    <a:gd name="T1" fmla="*/ 600 h 936"/>
                    <a:gd name="T2" fmla="*/ 784 w 822"/>
                    <a:gd name="T3" fmla="*/ 560 h 936"/>
                    <a:gd name="T4" fmla="*/ 684 w 822"/>
                    <a:gd name="T5" fmla="*/ 478 h 936"/>
                    <a:gd name="T6" fmla="*/ 684 w 822"/>
                    <a:gd name="T7" fmla="*/ 452 h 936"/>
                    <a:gd name="T8" fmla="*/ 782 w 822"/>
                    <a:gd name="T9" fmla="*/ 366 h 936"/>
                    <a:gd name="T10" fmla="*/ 808 w 822"/>
                    <a:gd name="T11" fmla="*/ 326 h 936"/>
                    <a:gd name="T12" fmla="*/ 810 w 822"/>
                    <a:gd name="T13" fmla="*/ 220 h 936"/>
                    <a:gd name="T14" fmla="*/ 700 w 822"/>
                    <a:gd name="T15" fmla="*/ 280 h 936"/>
                    <a:gd name="T16" fmla="*/ 644 w 822"/>
                    <a:gd name="T17" fmla="*/ 312 h 936"/>
                    <a:gd name="T18" fmla="*/ 554 w 822"/>
                    <a:gd name="T19" fmla="*/ 232 h 936"/>
                    <a:gd name="T20" fmla="*/ 526 w 822"/>
                    <a:gd name="T21" fmla="*/ 260 h 936"/>
                    <a:gd name="T22" fmla="*/ 498 w 822"/>
                    <a:gd name="T23" fmla="*/ 80 h 936"/>
                    <a:gd name="T24" fmla="*/ 476 w 822"/>
                    <a:gd name="T25" fmla="*/ 38 h 936"/>
                    <a:gd name="T26" fmla="*/ 396 w 822"/>
                    <a:gd name="T27" fmla="*/ 94 h 936"/>
                    <a:gd name="T28" fmla="*/ 396 w 822"/>
                    <a:gd name="T29" fmla="*/ 154 h 936"/>
                    <a:gd name="T30" fmla="*/ 392 w 822"/>
                    <a:gd name="T31" fmla="*/ 352 h 936"/>
                    <a:gd name="T32" fmla="*/ 288 w 822"/>
                    <a:gd name="T33" fmla="*/ 252 h 936"/>
                    <a:gd name="T34" fmla="*/ 322 w 822"/>
                    <a:gd name="T35" fmla="*/ 392 h 936"/>
                    <a:gd name="T36" fmla="*/ 146 w 822"/>
                    <a:gd name="T37" fmla="*/ 294 h 936"/>
                    <a:gd name="T38" fmla="*/ 92 w 822"/>
                    <a:gd name="T39" fmla="*/ 264 h 936"/>
                    <a:gd name="T40" fmla="*/ 6 w 822"/>
                    <a:gd name="T41" fmla="*/ 312 h 936"/>
                    <a:gd name="T42" fmla="*/ 32 w 822"/>
                    <a:gd name="T43" fmla="*/ 352 h 936"/>
                    <a:gd name="T44" fmla="*/ 176 w 822"/>
                    <a:gd name="T45" fmla="*/ 462 h 936"/>
                    <a:gd name="T46" fmla="*/ 136 w 822"/>
                    <a:gd name="T47" fmla="*/ 472 h 936"/>
                    <a:gd name="T48" fmla="*/ 158 w 822"/>
                    <a:gd name="T49" fmla="*/ 592 h 936"/>
                    <a:gd name="T50" fmla="*/ 104 w 822"/>
                    <a:gd name="T51" fmla="*/ 626 h 936"/>
                    <a:gd name="T52" fmla="*/ 0 w 822"/>
                    <a:gd name="T53" fmla="*/ 688 h 936"/>
                    <a:gd name="T54" fmla="*/ 94 w 822"/>
                    <a:gd name="T55" fmla="*/ 744 h 936"/>
                    <a:gd name="T56" fmla="*/ 142 w 822"/>
                    <a:gd name="T57" fmla="*/ 742 h 936"/>
                    <a:gd name="T58" fmla="*/ 262 w 822"/>
                    <a:gd name="T59" fmla="*/ 696 h 936"/>
                    <a:gd name="T60" fmla="*/ 284 w 822"/>
                    <a:gd name="T61" fmla="*/ 708 h 936"/>
                    <a:gd name="T62" fmla="*/ 310 w 822"/>
                    <a:gd name="T63" fmla="*/ 836 h 936"/>
                    <a:gd name="T64" fmla="*/ 332 w 822"/>
                    <a:gd name="T65" fmla="*/ 878 h 936"/>
                    <a:gd name="T66" fmla="*/ 422 w 822"/>
                    <a:gd name="T67" fmla="*/ 936 h 936"/>
                    <a:gd name="T68" fmla="*/ 426 w 822"/>
                    <a:gd name="T69" fmla="*/ 808 h 936"/>
                    <a:gd name="T70" fmla="*/ 426 w 822"/>
                    <a:gd name="T71" fmla="*/ 742 h 936"/>
                    <a:gd name="T72" fmla="*/ 540 w 822"/>
                    <a:gd name="T73" fmla="*/ 706 h 936"/>
                    <a:gd name="T74" fmla="*/ 530 w 822"/>
                    <a:gd name="T75" fmla="*/ 666 h 936"/>
                    <a:gd name="T76" fmla="*/ 700 w 822"/>
                    <a:gd name="T77" fmla="*/ 734 h 936"/>
                    <a:gd name="T78" fmla="*/ 746 w 822"/>
                    <a:gd name="T79" fmla="*/ 736 h 936"/>
                    <a:gd name="T80" fmla="*/ 306 w 822"/>
                    <a:gd name="T81" fmla="*/ 494 h 936"/>
                    <a:gd name="T82" fmla="*/ 302 w 822"/>
                    <a:gd name="T83" fmla="*/ 450 h 936"/>
                    <a:gd name="T84" fmla="*/ 306 w 822"/>
                    <a:gd name="T85" fmla="*/ 494 h 936"/>
                    <a:gd name="T86" fmla="*/ 488 w 822"/>
                    <a:gd name="T87" fmla="*/ 388 h 936"/>
                    <a:gd name="T88" fmla="*/ 438 w 822"/>
                    <a:gd name="T89" fmla="*/ 360 h 936"/>
                    <a:gd name="T90" fmla="*/ 382 w 822"/>
                    <a:gd name="T91" fmla="*/ 360 h 936"/>
                    <a:gd name="T92" fmla="*/ 334 w 822"/>
                    <a:gd name="T93" fmla="*/ 388 h 936"/>
                    <a:gd name="T94" fmla="*/ 334 w 822"/>
                    <a:gd name="T95" fmla="*/ 542 h 936"/>
                    <a:gd name="T96" fmla="*/ 382 w 822"/>
                    <a:gd name="T97" fmla="*/ 570 h 936"/>
                    <a:gd name="T98" fmla="*/ 396 w 822"/>
                    <a:gd name="T99" fmla="*/ 540 h 936"/>
                    <a:gd name="T100" fmla="*/ 346 w 822"/>
                    <a:gd name="T101" fmla="*/ 508 h 936"/>
                    <a:gd name="T102" fmla="*/ 334 w 822"/>
                    <a:gd name="T103" fmla="*/ 464 h 936"/>
                    <a:gd name="T104" fmla="*/ 356 w 822"/>
                    <a:gd name="T105" fmla="*/ 410 h 936"/>
                    <a:gd name="T106" fmla="*/ 410 w 822"/>
                    <a:gd name="T107" fmla="*/ 388 h 936"/>
                    <a:gd name="T108" fmla="*/ 454 w 822"/>
                    <a:gd name="T109" fmla="*/ 400 h 936"/>
                    <a:gd name="T110" fmla="*/ 486 w 822"/>
                    <a:gd name="T111" fmla="*/ 450 h 936"/>
                    <a:gd name="T112" fmla="*/ 482 w 822"/>
                    <a:gd name="T113" fmla="*/ 494 h 936"/>
                    <a:gd name="T114" fmla="*/ 440 w 822"/>
                    <a:gd name="T115" fmla="*/ 536 h 936"/>
                    <a:gd name="T116" fmla="*/ 522 w 822"/>
                    <a:gd name="T117" fmla="*/ 656 h 936"/>
                    <a:gd name="T118" fmla="*/ 466 w 822"/>
                    <a:gd name="T119" fmla="*/ 560 h 936"/>
                    <a:gd name="T120" fmla="*/ 516 w 822"/>
                    <a:gd name="T121" fmla="*/ 436 h 936"/>
                    <a:gd name="T122" fmla="*/ 520 w 822"/>
                    <a:gd name="T123" fmla="*/ 480 h 936"/>
                    <a:gd name="T124" fmla="*/ 516 w 822"/>
                    <a:gd name="T125" fmla="*/ 4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2" h="936">
                      <a:moveTo>
                        <a:pt x="822" y="688"/>
                      </a:moveTo>
                      <a:lnTo>
                        <a:pt x="740" y="638"/>
                      </a:lnTo>
                      <a:lnTo>
                        <a:pt x="814" y="618"/>
                      </a:lnTo>
                      <a:lnTo>
                        <a:pt x="810" y="600"/>
                      </a:lnTo>
                      <a:lnTo>
                        <a:pt x="714" y="624"/>
                      </a:lnTo>
                      <a:lnTo>
                        <a:pt x="688" y="606"/>
                      </a:lnTo>
                      <a:lnTo>
                        <a:pt x="790" y="578"/>
                      </a:lnTo>
                      <a:lnTo>
                        <a:pt x="784" y="560"/>
                      </a:lnTo>
                      <a:lnTo>
                        <a:pt x="660" y="590"/>
                      </a:lnTo>
                      <a:lnTo>
                        <a:pt x="518" y="504"/>
                      </a:lnTo>
                      <a:lnTo>
                        <a:pt x="646" y="468"/>
                      </a:lnTo>
                      <a:lnTo>
                        <a:pt x="684" y="478"/>
                      </a:lnTo>
                      <a:lnTo>
                        <a:pt x="686" y="472"/>
                      </a:lnTo>
                      <a:lnTo>
                        <a:pt x="656" y="464"/>
                      </a:lnTo>
                      <a:lnTo>
                        <a:pt x="686" y="456"/>
                      </a:lnTo>
                      <a:lnTo>
                        <a:pt x="684" y="452"/>
                      </a:lnTo>
                      <a:lnTo>
                        <a:pt x="646" y="462"/>
                      </a:lnTo>
                      <a:lnTo>
                        <a:pt x="518" y="426"/>
                      </a:lnTo>
                      <a:lnTo>
                        <a:pt x="662" y="338"/>
                      </a:lnTo>
                      <a:lnTo>
                        <a:pt x="782" y="366"/>
                      </a:lnTo>
                      <a:lnTo>
                        <a:pt x="788" y="348"/>
                      </a:lnTo>
                      <a:lnTo>
                        <a:pt x="690" y="320"/>
                      </a:lnTo>
                      <a:lnTo>
                        <a:pt x="718" y="304"/>
                      </a:lnTo>
                      <a:lnTo>
                        <a:pt x="808" y="326"/>
                      </a:lnTo>
                      <a:lnTo>
                        <a:pt x="812" y="310"/>
                      </a:lnTo>
                      <a:lnTo>
                        <a:pt x="742" y="290"/>
                      </a:lnTo>
                      <a:lnTo>
                        <a:pt x="822" y="242"/>
                      </a:lnTo>
                      <a:lnTo>
                        <a:pt x="810" y="220"/>
                      </a:lnTo>
                      <a:lnTo>
                        <a:pt x="726" y="266"/>
                      </a:lnTo>
                      <a:lnTo>
                        <a:pt x="744" y="192"/>
                      </a:lnTo>
                      <a:lnTo>
                        <a:pt x="728" y="186"/>
                      </a:lnTo>
                      <a:lnTo>
                        <a:pt x="700" y="280"/>
                      </a:lnTo>
                      <a:lnTo>
                        <a:pt x="672" y="296"/>
                      </a:lnTo>
                      <a:lnTo>
                        <a:pt x="698" y="194"/>
                      </a:lnTo>
                      <a:lnTo>
                        <a:pt x="680" y="188"/>
                      </a:lnTo>
                      <a:lnTo>
                        <a:pt x="644" y="312"/>
                      </a:lnTo>
                      <a:lnTo>
                        <a:pt x="498" y="392"/>
                      </a:lnTo>
                      <a:lnTo>
                        <a:pt x="530" y="262"/>
                      </a:lnTo>
                      <a:lnTo>
                        <a:pt x="558" y="234"/>
                      </a:lnTo>
                      <a:lnTo>
                        <a:pt x="554" y="232"/>
                      </a:lnTo>
                      <a:lnTo>
                        <a:pt x="534" y="252"/>
                      </a:lnTo>
                      <a:lnTo>
                        <a:pt x="540" y="222"/>
                      </a:lnTo>
                      <a:lnTo>
                        <a:pt x="536" y="222"/>
                      </a:lnTo>
                      <a:lnTo>
                        <a:pt x="526" y="260"/>
                      </a:lnTo>
                      <a:lnTo>
                        <a:pt x="430" y="352"/>
                      </a:lnTo>
                      <a:lnTo>
                        <a:pt x="426" y="182"/>
                      </a:lnTo>
                      <a:lnTo>
                        <a:pt x="512" y="94"/>
                      </a:lnTo>
                      <a:lnTo>
                        <a:pt x="498" y="80"/>
                      </a:lnTo>
                      <a:lnTo>
                        <a:pt x="426" y="150"/>
                      </a:lnTo>
                      <a:lnTo>
                        <a:pt x="426" y="118"/>
                      </a:lnTo>
                      <a:lnTo>
                        <a:pt x="490" y="52"/>
                      </a:lnTo>
                      <a:lnTo>
                        <a:pt x="476" y="38"/>
                      </a:lnTo>
                      <a:lnTo>
                        <a:pt x="424" y="90"/>
                      </a:lnTo>
                      <a:lnTo>
                        <a:pt x="422" y="0"/>
                      </a:lnTo>
                      <a:lnTo>
                        <a:pt x="398" y="0"/>
                      </a:lnTo>
                      <a:lnTo>
                        <a:pt x="396" y="94"/>
                      </a:lnTo>
                      <a:lnTo>
                        <a:pt x="340" y="40"/>
                      </a:lnTo>
                      <a:lnTo>
                        <a:pt x="328" y="52"/>
                      </a:lnTo>
                      <a:lnTo>
                        <a:pt x="396" y="122"/>
                      </a:lnTo>
                      <a:lnTo>
                        <a:pt x="396" y="154"/>
                      </a:lnTo>
                      <a:lnTo>
                        <a:pt x="318" y="80"/>
                      </a:lnTo>
                      <a:lnTo>
                        <a:pt x="306" y="94"/>
                      </a:lnTo>
                      <a:lnTo>
                        <a:pt x="394" y="186"/>
                      </a:lnTo>
                      <a:lnTo>
                        <a:pt x="392" y="352"/>
                      </a:lnTo>
                      <a:lnTo>
                        <a:pt x="296" y="260"/>
                      </a:lnTo>
                      <a:lnTo>
                        <a:pt x="284" y="222"/>
                      </a:lnTo>
                      <a:lnTo>
                        <a:pt x="280" y="222"/>
                      </a:lnTo>
                      <a:lnTo>
                        <a:pt x="288" y="252"/>
                      </a:lnTo>
                      <a:lnTo>
                        <a:pt x="266" y="232"/>
                      </a:lnTo>
                      <a:lnTo>
                        <a:pt x="262" y="234"/>
                      </a:lnTo>
                      <a:lnTo>
                        <a:pt x="290" y="262"/>
                      </a:lnTo>
                      <a:lnTo>
                        <a:pt x="322" y="392"/>
                      </a:lnTo>
                      <a:lnTo>
                        <a:pt x="174" y="310"/>
                      </a:lnTo>
                      <a:lnTo>
                        <a:pt x="140" y="192"/>
                      </a:lnTo>
                      <a:lnTo>
                        <a:pt x="122" y="196"/>
                      </a:lnTo>
                      <a:lnTo>
                        <a:pt x="146" y="294"/>
                      </a:lnTo>
                      <a:lnTo>
                        <a:pt x="118" y="280"/>
                      </a:lnTo>
                      <a:lnTo>
                        <a:pt x="92" y="190"/>
                      </a:lnTo>
                      <a:lnTo>
                        <a:pt x="74" y="194"/>
                      </a:lnTo>
                      <a:lnTo>
                        <a:pt x="92" y="264"/>
                      </a:lnTo>
                      <a:lnTo>
                        <a:pt x="12" y="220"/>
                      </a:lnTo>
                      <a:lnTo>
                        <a:pt x="0" y="242"/>
                      </a:lnTo>
                      <a:lnTo>
                        <a:pt x="82" y="290"/>
                      </a:lnTo>
                      <a:lnTo>
                        <a:pt x="6" y="312"/>
                      </a:lnTo>
                      <a:lnTo>
                        <a:pt x="12" y="330"/>
                      </a:lnTo>
                      <a:lnTo>
                        <a:pt x="106" y="306"/>
                      </a:lnTo>
                      <a:lnTo>
                        <a:pt x="134" y="322"/>
                      </a:lnTo>
                      <a:lnTo>
                        <a:pt x="32" y="352"/>
                      </a:lnTo>
                      <a:lnTo>
                        <a:pt x="36" y="370"/>
                      </a:lnTo>
                      <a:lnTo>
                        <a:pt x="162" y="340"/>
                      </a:lnTo>
                      <a:lnTo>
                        <a:pt x="304" y="424"/>
                      </a:lnTo>
                      <a:lnTo>
                        <a:pt x="176" y="462"/>
                      </a:lnTo>
                      <a:lnTo>
                        <a:pt x="138" y="452"/>
                      </a:lnTo>
                      <a:lnTo>
                        <a:pt x="136" y="456"/>
                      </a:lnTo>
                      <a:lnTo>
                        <a:pt x="164" y="464"/>
                      </a:lnTo>
                      <a:lnTo>
                        <a:pt x="136" y="472"/>
                      </a:lnTo>
                      <a:lnTo>
                        <a:pt x="138" y="478"/>
                      </a:lnTo>
                      <a:lnTo>
                        <a:pt x="176" y="468"/>
                      </a:lnTo>
                      <a:lnTo>
                        <a:pt x="302" y="504"/>
                      </a:lnTo>
                      <a:lnTo>
                        <a:pt x="158" y="592"/>
                      </a:lnTo>
                      <a:lnTo>
                        <a:pt x="38" y="562"/>
                      </a:lnTo>
                      <a:lnTo>
                        <a:pt x="34" y="580"/>
                      </a:lnTo>
                      <a:lnTo>
                        <a:pt x="130" y="608"/>
                      </a:lnTo>
                      <a:lnTo>
                        <a:pt x="104" y="626"/>
                      </a:lnTo>
                      <a:lnTo>
                        <a:pt x="14" y="604"/>
                      </a:lnTo>
                      <a:lnTo>
                        <a:pt x="8" y="620"/>
                      </a:lnTo>
                      <a:lnTo>
                        <a:pt x="78" y="640"/>
                      </a:lnTo>
                      <a:lnTo>
                        <a:pt x="0" y="688"/>
                      </a:lnTo>
                      <a:lnTo>
                        <a:pt x="12" y="710"/>
                      </a:lnTo>
                      <a:lnTo>
                        <a:pt x="96" y="664"/>
                      </a:lnTo>
                      <a:lnTo>
                        <a:pt x="76" y="738"/>
                      </a:lnTo>
                      <a:lnTo>
                        <a:pt x="94" y="744"/>
                      </a:lnTo>
                      <a:lnTo>
                        <a:pt x="122" y="648"/>
                      </a:lnTo>
                      <a:lnTo>
                        <a:pt x="150" y="634"/>
                      </a:lnTo>
                      <a:lnTo>
                        <a:pt x="124" y="736"/>
                      </a:lnTo>
                      <a:lnTo>
                        <a:pt x="142" y="742"/>
                      </a:lnTo>
                      <a:lnTo>
                        <a:pt x="178" y="618"/>
                      </a:lnTo>
                      <a:lnTo>
                        <a:pt x="322" y="538"/>
                      </a:lnTo>
                      <a:lnTo>
                        <a:pt x="290" y="666"/>
                      </a:lnTo>
                      <a:lnTo>
                        <a:pt x="262" y="696"/>
                      </a:lnTo>
                      <a:lnTo>
                        <a:pt x="266" y="698"/>
                      </a:lnTo>
                      <a:lnTo>
                        <a:pt x="288" y="678"/>
                      </a:lnTo>
                      <a:lnTo>
                        <a:pt x="280" y="706"/>
                      </a:lnTo>
                      <a:lnTo>
                        <a:pt x="284" y="708"/>
                      </a:lnTo>
                      <a:lnTo>
                        <a:pt x="296" y="670"/>
                      </a:lnTo>
                      <a:lnTo>
                        <a:pt x="390" y="578"/>
                      </a:lnTo>
                      <a:lnTo>
                        <a:pt x="394" y="746"/>
                      </a:lnTo>
                      <a:lnTo>
                        <a:pt x="310" y="836"/>
                      </a:lnTo>
                      <a:lnTo>
                        <a:pt x="322" y="850"/>
                      </a:lnTo>
                      <a:lnTo>
                        <a:pt x="396" y="780"/>
                      </a:lnTo>
                      <a:lnTo>
                        <a:pt x="396" y="812"/>
                      </a:lnTo>
                      <a:lnTo>
                        <a:pt x="332" y="878"/>
                      </a:lnTo>
                      <a:lnTo>
                        <a:pt x="344" y="890"/>
                      </a:lnTo>
                      <a:lnTo>
                        <a:pt x="396" y="842"/>
                      </a:lnTo>
                      <a:lnTo>
                        <a:pt x="398" y="936"/>
                      </a:lnTo>
                      <a:lnTo>
                        <a:pt x="422" y="936"/>
                      </a:lnTo>
                      <a:lnTo>
                        <a:pt x="424" y="838"/>
                      </a:lnTo>
                      <a:lnTo>
                        <a:pt x="480" y="892"/>
                      </a:lnTo>
                      <a:lnTo>
                        <a:pt x="494" y="878"/>
                      </a:lnTo>
                      <a:lnTo>
                        <a:pt x="426" y="808"/>
                      </a:lnTo>
                      <a:lnTo>
                        <a:pt x="426" y="776"/>
                      </a:lnTo>
                      <a:lnTo>
                        <a:pt x="502" y="850"/>
                      </a:lnTo>
                      <a:lnTo>
                        <a:pt x="516" y="836"/>
                      </a:lnTo>
                      <a:lnTo>
                        <a:pt x="426" y="742"/>
                      </a:lnTo>
                      <a:lnTo>
                        <a:pt x="430" y="578"/>
                      </a:lnTo>
                      <a:lnTo>
                        <a:pt x="526" y="670"/>
                      </a:lnTo>
                      <a:lnTo>
                        <a:pt x="536" y="708"/>
                      </a:lnTo>
                      <a:lnTo>
                        <a:pt x="540" y="706"/>
                      </a:lnTo>
                      <a:lnTo>
                        <a:pt x="534" y="678"/>
                      </a:lnTo>
                      <a:lnTo>
                        <a:pt x="554" y="698"/>
                      </a:lnTo>
                      <a:lnTo>
                        <a:pt x="558" y="696"/>
                      </a:lnTo>
                      <a:lnTo>
                        <a:pt x="530" y="666"/>
                      </a:lnTo>
                      <a:lnTo>
                        <a:pt x="498" y="538"/>
                      </a:lnTo>
                      <a:lnTo>
                        <a:pt x="646" y="620"/>
                      </a:lnTo>
                      <a:lnTo>
                        <a:pt x="682" y="738"/>
                      </a:lnTo>
                      <a:lnTo>
                        <a:pt x="700" y="734"/>
                      </a:lnTo>
                      <a:lnTo>
                        <a:pt x="674" y="636"/>
                      </a:lnTo>
                      <a:lnTo>
                        <a:pt x="704" y="650"/>
                      </a:lnTo>
                      <a:lnTo>
                        <a:pt x="730" y="740"/>
                      </a:lnTo>
                      <a:lnTo>
                        <a:pt x="746" y="736"/>
                      </a:lnTo>
                      <a:lnTo>
                        <a:pt x="728" y="664"/>
                      </a:lnTo>
                      <a:lnTo>
                        <a:pt x="810" y="710"/>
                      </a:lnTo>
                      <a:lnTo>
                        <a:pt x="822" y="688"/>
                      </a:lnTo>
                      <a:close/>
                      <a:moveTo>
                        <a:pt x="306" y="494"/>
                      </a:moveTo>
                      <a:lnTo>
                        <a:pt x="188" y="464"/>
                      </a:lnTo>
                      <a:lnTo>
                        <a:pt x="306" y="436"/>
                      </a:lnTo>
                      <a:lnTo>
                        <a:pt x="306" y="436"/>
                      </a:lnTo>
                      <a:lnTo>
                        <a:pt x="302" y="450"/>
                      </a:lnTo>
                      <a:lnTo>
                        <a:pt x="302" y="464"/>
                      </a:lnTo>
                      <a:lnTo>
                        <a:pt x="302" y="464"/>
                      </a:lnTo>
                      <a:lnTo>
                        <a:pt x="302" y="480"/>
                      </a:lnTo>
                      <a:lnTo>
                        <a:pt x="306" y="494"/>
                      </a:lnTo>
                      <a:lnTo>
                        <a:pt x="306" y="494"/>
                      </a:lnTo>
                      <a:close/>
                      <a:moveTo>
                        <a:pt x="522" y="272"/>
                      </a:moveTo>
                      <a:lnTo>
                        <a:pt x="488" y="388"/>
                      </a:lnTo>
                      <a:lnTo>
                        <a:pt x="488" y="388"/>
                      </a:lnTo>
                      <a:lnTo>
                        <a:pt x="478" y="378"/>
                      </a:lnTo>
                      <a:lnTo>
                        <a:pt x="466" y="370"/>
                      </a:lnTo>
                      <a:lnTo>
                        <a:pt x="452" y="364"/>
                      </a:lnTo>
                      <a:lnTo>
                        <a:pt x="438" y="360"/>
                      </a:lnTo>
                      <a:lnTo>
                        <a:pt x="522" y="272"/>
                      </a:lnTo>
                      <a:close/>
                      <a:moveTo>
                        <a:pt x="300" y="272"/>
                      </a:moveTo>
                      <a:lnTo>
                        <a:pt x="382" y="360"/>
                      </a:lnTo>
                      <a:lnTo>
                        <a:pt x="382" y="360"/>
                      </a:lnTo>
                      <a:lnTo>
                        <a:pt x="368" y="364"/>
                      </a:lnTo>
                      <a:lnTo>
                        <a:pt x="356" y="370"/>
                      </a:lnTo>
                      <a:lnTo>
                        <a:pt x="344" y="378"/>
                      </a:lnTo>
                      <a:lnTo>
                        <a:pt x="334" y="388"/>
                      </a:lnTo>
                      <a:lnTo>
                        <a:pt x="300" y="272"/>
                      </a:lnTo>
                      <a:close/>
                      <a:moveTo>
                        <a:pt x="300" y="656"/>
                      </a:moveTo>
                      <a:lnTo>
                        <a:pt x="334" y="542"/>
                      </a:lnTo>
                      <a:lnTo>
                        <a:pt x="334" y="542"/>
                      </a:lnTo>
                      <a:lnTo>
                        <a:pt x="344" y="552"/>
                      </a:lnTo>
                      <a:lnTo>
                        <a:pt x="356" y="560"/>
                      </a:lnTo>
                      <a:lnTo>
                        <a:pt x="368" y="566"/>
                      </a:lnTo>
                      <a:lnTo>
                        <a:pt x="382" y="570"/>
                      </a:lnTo>
                      <a:lnTo>
                        <a:pt x="300" y="656"/>
                      </a:lnTo>
                      <a:close/>
                      <a:moveTo>
                        <a:pt x="410" y="542"/>
                      </a:moveTo>
                      <a:lnTo>
                        <a:pt x="410" y="542"/>
                      </a:lnTo>
                      <a:lnTo>
                        <a:pt x="396" y="540"/>
                      </a:lnTo>
                      <a:lnTo>
                        <a:pt x="380" y="536"/>
                      </a:lnTo>
                      <a:lnTo>
                        <a:pt x="368" y="528"/>
                      </a:lnTo>
                      <a:lnTo>
                        <a:pt x="356" y="520"/>
                      </a:lnTo>
                      <a:lnTo>
                        <a:pt x="346" y="508"/>
                      </a:lnTo>
                      <a:lnTo>
                        <a:pt x="340" y="494"/>
                      </a:lnTo>
                      <a:lnTo>
                        <a:pt x="336" y="480"/>
                      </a:lnTo>
                      <a:lnTo>
                        <a:pt x="334" y="464"/>
                      </a:lnTo>
                      <a:lnTo>
                        <a:pt x="334" y="464"/>
                      </a:lnTo>
                      <a:lnTo>
                        <a:pt x="336" y="450"/>
                      </a:lnTo>
                      <a:lnTo>
                        <a:pt x="340" y="434"/>
                      </a:lnTo>
                      <a:lnTo>
                        <a:pt x="346" y="422"/>
                      </a:lnTo>
                      <a:lnTo>
                        <a:pt x="356" y="410"/>
                      </a:lnTo>
                      <a:lnTo>
                        <a:pt x="368" y="400"/>
                      </a:lnTo>
                      <a:lnTo>
                        <a:pt x="380" y="394"/>
                      </a:lnTo>
                      <a:lnTo>
                        <a:pt x="396" y="390"/>
                      </a:lnTo>
                      <a:lnTo>
                        <a:pt x="410" y="388"/>
                      </a:lnTo>
                      <a:lnTo>
                        <a:pt x="410" y="388"/>
                      </a:lnTo>
                      <a:lnTo>
                        <a:pt x="426" y="390"/>
                      </a:lnTo>
                      <a:lnTo>
                        <a:pt x="440" y="394"/>
                      </a:lnTo>
                      <a:lnTo>
                        <a:pt x="454" y="400"/>
                      </a:lnTo>
                      <a:lnTo>
                        <a:pt x="466" y="410"/>
                      </a:lnTo>
                      <a:lnTo>
                        <a:pt x="474" y="422"/>
                      </a:lnTo>
                      <a:lnTo>
                        <a:pt x="482" y="434"/>
                      </a:lnTo>
                      <a:lnTo>
                        <a:pt x="486" y="450"/>
                      </a:lnTo>
                      <a:lnTo>
                        <a:pt x="488" y="464"/>
                      </a:lnTo>
                      <a:lnTo>
                        <a:pt x="488" y="464"/>
                      </a:lnTo>
                      <a:lnTo>
                        <a:pt x="486" y="480"/>
                      </a:lnTo>
                      <a:lnTo>
                        <a:pt x="482" y="494"/>
                      </a:lnTo>
                      <a:lnTo>
                        <a:pt x="474" y="508"/>
                      </a:lnTo>
                      <a:lnTo>
                        <a:pt x="466" y="520"/>
                      </a:lnTo>
                      <a:lnTo>
                        <a:pt x="454" y="528"/>
                      </a:lnTo>
                      <a:lnTo>
                        <a:pt x="440" y="536"/>
                      </a:lnTo>
                      <a:lnTo>
                        <a:pt x="426" y="540"/>
                      </a:lnTo>
                      <a:lnTo>
                        <a:pt x="410" y="542"/>
                      </a:lnTo>
                      <a:lnTo>
                        <a:pt x="410" y="542"/>
                      </a:lnTo>
                      <a:close/>
                      <a:moveTo>
                        <a:pt x="522" y="656"/>
                      </a:moveTo>
                      <a:lnTo>
                        <a:pt x="438" y="570"/>
                      </a:lnTo>
                      <a:lnTo>
                        <a:pt x="438" y="570"/>
                      </a:lnTo>
                      <a:lnTo>
                        <a:pt x="452" y="566"/>
                      </a:lnTo>
                      <a:lnTo>
                        <a:pt x="466" y="560"/>
                      </a:lnTo>
                      <a:lnTo>
                        <a:pt x="478" y="552"/>
                      </a:lnTo>
                      <a:lnTo>
                        <a:pt x="488" y="542"/>
                      </a:lnTo>
                      <a:lnTo>
                        <a:pt x="522" y="656"/>
                      </a:lnTo>
                      <a:close/>
                      <a:moveTo>
                        <a:pt x="516" y="436"/>
                      </a:moveTo>
                      <a:lnTo>
                        <a:pt x="632" y="464"/>
                      </a:lnTo>
                      <a:lnTo>
                        <a:pt x="516" y="494"/>
                      </a:lnTo>
                      <a:lnTo>
                        <a:pt x="516" y="494"/>
                      </a:lnTo>
                      <a:lnTo>
                        <a:pt x="520" y="480"/>
                      </a:lnTo>
                      <a:lnTo>
                        <a:pt x="520" y="464"/>
                      </a:lnTo>
                      <a:lnTo>
                        <a:pt x="520" y="464"/>
                      </a:lnTo>
                      <a:lnTo>
                        <a:pt x="520" y="450"/>
                      </a:lnTo>
                      <a:lnTo>
                        <a:pt x="516" y="436"/>
                      </a:lnTo>
                      <a:lnTo>
                        <a:pt x="516" y="436"/>
                      </a:lnTo>
                      <a:close/>
                    </a:path>
                  </a:pathLst>
                </a:custGeom>
                <a:solidFill>
                  <a:srgbClr val="FEFFFF">
                    <a:alpha val="2000"/>
                  </a:srgbClr>
                </a:solidFill>
                <a:ln>
                  <a:noFill/>
                </a:ln>
                <a:effectLst>
                  <a:glow rad="101600">
                    <a:srgbClr val="FEFEFE">
                      <a:alpha val="8000"/>
                    </a:srgbClr>
                  </a:glow>
                </a:effectLst>
                <a:extLst>
                  <a:ext uri="{91240B29-F687-4F45-9708-019B960494DF}"/>
                </a:extLst>
              </p:spPr>
              <p:txBody>
                <a:bodyPr/>
                <a:lstStyle/>
                <a:p>
                  <a:pPr eaLnBrk="0" hangingPunct="0">
                    <a:defRPr/>
                  </a:pPr>
                  <a:endParaRPr lang="en-US">
                    <a:cs typeface="+mn-cs"/>
                  </a:endParaRPr>
                </a:p>
              </p:txBody>
            </p:sp>
            <p:sp>
              <p:nvSpPr>
                <p:cNvPr id="29" name="Freeform 29"/>
                <p:cNvSpPr>
                  <a:spLocks noChangeAspect="1"/>
                </p:cNvSpPr>
                <p:nvPr/>
              </p:nvSpPr>
              <p:spPr bwMode="auto">
                <a:xfrm rot="18879730">
                  <a:off x="6967777" y="1936282"/>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extLst>
              </p:spPr>
              <p:txBody>
                <a:bodyPr/>
                <a:lstStyle/>
                <a:p>
                  <a:pPr eaLnBrk="0" hangingPunct="0">
                    <a:defRPr/>
                  </a:pPr>
                  <a:endParaRPr lang="en-US">
                    <a:cs typeface="+mn-cs"/>
                  </a:endParaRPr>
                </a:p>
              </p:txBody>
            </p:sp>
          </p:grpSp>
          <p:grpSp>
            <p:nvGrpSpPr>
              <p:cNvPr id="1041" name="Group 50"/>
              <p:cNvGrpSpPr>
                <a:grpSpLocks/>
              </p:cNvGrpSpPr>
              <p:nvPr/>
            </p:nvGrpSpPr>
            <p:grpSpPr bwMode="auto">
              <a:xfrm>
                <a:off x="7693251" y="122250"/>
                <a:ext cx="1404769" cy="5155321"/>
                <a:chOff x="7693251" y="122250"/>
                <a:chExt cx="1404769" cy="5155321"/>
              </a:xfrm>
            </p:grpSpPr>
            <p:sp>
              <p:nvSpPr>
                <p:cNvPr id="231" name="Freeform 45"/>
                <p:cNvSpPr>
                  <a:spLocks noChangeAspect="1" noEditPoints="1"/>
                </p:cNvSpPr>
                <p:nvPr/>
              </p:nvSpPr>
              <p:spPr bwMode="auto">
                <a:xfrm rot="20600525">
                  <a:off x="7870177" y="4209243"/>
                  <a:ext cx="943524" cy="1068328"/>
                </a:xfrm>
                <a:custGeom>
                  <a:avLst/>
                  <a:gdLst>
                    <a:gd name="T0" fmla="*/ 554 w 756"/>
                    <a:gd name="T1" fmla="*/ 508 h 856"/>
                    <a:gd name="T2" fmla="*/ 482 w 756"/>
                    <a:gd name="T3" fmla="*/ 444 h 856"/>
                    <a:gd name="T4" fmla="*/ 482 w 756"/>
                    <a:gd name="T5" fmla="*/ 416 h 856"/>
                    <a:gd name="T6" fmla="*/ 714 w 756"/>
                    <a:gd name="T7" fmla="*/ 390 h 856"/>
                    <a:gd name="T8" fmla="*/ 754 w 756"/>
                    <a:gd name="T9" fmla="*/ 228 h 856"/>
                    <a:gd name="T10" fmla="*/ 754 w 756"/>
                    <a:gd name="T11" fmla="*/ 222 h 856"/>
                    <a:gd name="T12" fmla="*/ 556 w 756"/>
                    <a:gd name="T13" fmla="*/ 304 h 856"/>
                    <a:gd name="T14" fmla="*/ 534 w 756"/>
                    <a:gd name="T15" fmla="*/ 316 h 856"/>
                    <a:gd name="T16" fmla="*/ 444 w 756"/>
                    <a:gd name="T17" fmla="*/ 348 h 856"/>
                    <a:gd name="T18" fmla="*/ 406 w 756"/>
                    <a:gd name="T19" fmla="*/ 330 h 856"/>
                    <a:gd name="T20" fmla="*/ 504 w 756"/>
                    <a:gd name="T21" fmla="*/ 110 h 856"/>
                    <a:gd name="T22" fmla="*/ 388 w 756"/>
                    <a:gd name="T23" fmla="*/ 0 h 856"/>
                    <a:gd name="T24" fmla="*/ 358 w 756"/>
                    <a:gd name="T25" fmla="*/ 214 h 856"/>
                    <a:gd name="T26" fmla="*/ 358 w 756"/>
                    <a:gd name="T27" fmla="*/ 238 h 856"/>
                    <a:gd name="T28" fmla="*/ 340 w 756"/>
                    <a:gd name="T29" fmla="*/ 334 h 856"/>
                    <a:gd name="T30" fmla="*/ 308 w 756"/>
                    <a:gd name="T31" fmla="*/ 356 h 856"/>
                    <a:gd name="T32" fmla="*/ 166 w 756"/>
                    <a:gd name="T33" fmla="*/ 160 h 856"/>
                    <a:gd name="T34" fmla="*/ 12 w 756"/>
                    <a:gd name="T35" fmla="*/ 204 h 856"/>
                    <a:gd name="T36" fmla="*/ 2 w 756"/>
                    <a:gd name="T37" fmla="*/ 220 h 856"/>
                    <a:gd name="T38" fmla="*/ 38 w 756"/>
                    <a:gd name="T39" fmla="*/ 380 h 856"/>
                    <a:gd name="T40" fmla="*/ 282 w 756"/>
                    <a:gd name="T41" fmla="*/ 402 h 856"/>
                    <a:gd name="T42" fmla="*/ 278 w 756"/>
                    <a:gd name="T43" fmla="*/ 430 h 856"/>
                    <a:gd name="T44" fmla="*/ 280 w 756"/>
                    <a:gd name="T45" fmla="*/ 452 h 856"/>
                    <a:gd name="T46" fmla="*/ 38 w 756"/>
                    <a:gd name="T47" fmla="*/ 480 h 856"/>
                    <a:gd name="T48" fmla="*/ 2 w 756"/>
                    <a:gd name="T49" fmla="*/ 636 h 856"/>
                    <a:gd name="T50" fmla="*/ 12 w 756"/>
                    <a:gd name="T51" fmla="*/ 654 h 856"/>
                    <a:gd name="T52" fmla="*/ 176 w 756"/>
                    <a:gd name="T53" fmla="*/ 702 h 856"/>
                    <a:gd name="T54" fmla="*/ 306 w 756"/>
                    <a:gd name="T55" fmla="*/ 500 h 856"/>
                    <a:gd name="T56" fmla="*/ 338 w 756"/>
                    <a:gd name="T57" fmla="*/ 522 h 856"/>
                    <a:gd name="T58" fmla="*/ 244 w 756"/>
                    <a:gd name="T59" fmla="*/ 740 h 856"/>
                    <a:gd name="T60" fmla="*/ 364 w 756"/>
                    <a:gd name="T61" fmla="*/ 856 h 856"/>
                    <a:gd name="T62" fmla="*/ 390 w 756"/>
                    <a:gd name="T63" fmla="*/ 856 h 856"/>
                    <a:gd name="T64" fmla="*/ 512 w 756"/>
                    <a:gd name="T65" fmla="*/ 740 h 856"/>
                    <a:gd name="T66" fmla="*/ 402 w 756"/>
                    <a:gd name="T67" fmla="*/ 530 h 856"/>
                    <a:gd name="T68" fmla="*/ 440 w 756"/>
                    <a:gd name="T69" fmla="*/ 512 h 856"/>
                    <a:gd name="T70" fmla="*/ 580 w 756"/>
                    <a:gd name="T71" fmla="*/ 702 h 856"/>
                    <a:gd name="T72" fmla="*/ 744 w 756"/>
                    <a:gd name="T73" fmla="*/ 656 h 856"/>
                    <a:gd name="T74" fmla="*/ 748 w 756"/>
                    <a:gd name="T75" fmla="*/ 646 h 856"/>
                    <a:gd name="T76" fmla="*/ 716 w 756"/>
                    <a:gd name="T77" fmla="*/ 480 h 856"/>
                    <a:gd name="T78" fmla="*/ 366 w 756"/>
                    <a:gd name="T79" fmla="*/ 498 h 856"/>
                    <a:gd name="T80" fmla="*/ 330 w 756"/>
                    <a:gd name="T81" fmla="*/ 480 h 856"/>
                    <a:gd name="T82" fmla="*/ 312 w 756"/>
                    <a:gd name="T83" fmla="*/ 444 h 856"/>
                    <a:gd name="T84" fmla="*/ 312 w 756"/>
                    <a:gd name="T85" fmla="*/ 416 h 856"/>
                    <a:gd name="T86" fmla="*/ 330 w 756"/>
                    <a:gd name="T87" fmla="*/ 380 h 856"/>
                    <a:gd name="T88" fmla="*/ 366 w 756"/>
                    <a:gd name="T89" fmla="*/ 360 h 856"/>
                    <a:gd name="T90" fmla="*/ 394 w 756"/>
                    <a:gd name="T91" fmla="*/ 360 h 856"/>
                    <a:gd name="T92" fmla="*/ 430 w 756"/>
                    <a:gd name="T93" fmla="*/ 380 h 856"/>
                    <a:gd name="T94" fmla="*/ 448 w 756"/>
                    <a:gd name="T95" fmla="*/ 416 h 856"/>
                    <a:gd name="T96" fmla="*/ 448 w 756"/>
                    <a:gd name="T97" fmla="*/ 444 h 856"/>
                    <a:gd name="T98" fmla="*/ 430 w 756"/>
                    <a:gd name="T99" fmla="*/ 480 h 856"/>
                    <a:gd name="T100" fmla="*/ 394 w 756"/>
                    <a:gd name="T101" fmla="*/ 498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6" h="856">
                      <a:moveTo>
                        <a:pt x="716" y="480"/>
                      </a:moveTo>
                      <a:lnTo>
                        <a:pt x="714" y="468"/>
                      </a:lnTo>
                      <a:lnTo>
                        <a:pt x="554" y="508"/>
                      </a:lnTo>
                      <a:lnTo>
                        <a:pt x="478" y="460"/>
                      </a:lnTo>
                      <a:lnTo>
                        <a:pt x="478" y="460"/>
                      </a:lnTo>
                      <a:lnTo>
                        <a:pt x="482" y="444"/>
                      </a:lnTo>
                      <a:lnTo>
                        <a:pt x="482" y="430"/>
                      </a:lnTo>
                      <a:lnTo>
                        <a:pt x="482" y="430"/>
                      </a:lnTo>
                      <a:lnTo>
                        <a:pt x="482" y="416"/>
                      </a:lnTo>
                      <a:lnTo>
                        <a:pt x="480" y="404"/>
                      </a:lnTo>
                      <a:lnTo>
                        <a:pt x="558" y="352"/>
                      </a:lnTo>
                      <a:lnTo>
                        <a:pt x="714" y="390"/>
                      </a:lnTo>
                      <a:lnTo>
                        <a:pt x="716" y="380"/>
                      </a:lnTo>
                      <a:lnTo>
                        <a:pt x="580" y="340"/>
                      </a:lnTo>
                      <a:lnTo>
                        <a:pt x="754" y="228"/>
                      </a:lnTo>
                      <a:lnTo>
                        <a:pt x="756" y="226"/>
                      </a:lnTo>
                      <a:lnTo>
                        <a:pt x="754" y="222"/>
                      </a:lnTo>
                      <a:lnTo>
                        <a:pt x="754" y="222"/>
                      </a:lnTo>
                      <a:lnTo>
                        <a:pt x="750" y="214"/>
                      </a:lnTo>
                      <a:lnTo>
                        <a:pt x="744" y="204"/>
                      </a:lnTo>
                      <a:lnTo>
                        <a:pt x="556" y="304"/>
                      </a:lnTo>
                      <a:lnTo>
                        <a:pt x="590" y="160"/>
                      </a:lnTo>
                      <a:lnTo>
                        <a:pt x="580" y="158"/>
                      </a:lnTo>
                      <a:lnTo>
                        <a:pt x="534" y="316"/>
                      </a:lnTo>
                      <a:lnTo>
                        <a:pt x="454" y="358"/>
                      </a:lnTo>
                      <a:lnTo>
                        <a:pt x="454" y="358"/>
                      </a:lnTo>
                      <a:lnTo>
                        <a:pt x="444" y="348"/>
                      </a:lnTo>
                      <a:lnTo>
                        <a:pt x="432" y="342"/>
                      </a:lnTo>
                      <a:lnTo>
                        <a:pt x="420" y="336"/>
                      </a:lnTo>
                      <a:lnTo>
                        <a:pt x="406" y="330"/>
                      </a:lnTo>
                      <a:lnTo>
                        <a:pt x="402" y="234"/>
                      </a:lnTo>
                      <a:lnTo>
                        <a:pt x="512" y="120"/>
                      </a:lnTo>
                      <a:lnTo>
                        <a:pt x="504" y="110"/>
                      </a:lnTo>
                      <a:lnTo>
                        <a:pt x="400" y="210"/>
                      </a:lnTo>
                      <a:lnTo>
                        <a:pt x="392" y="0"/>
                      </a:lnTo>
                      <a:lnTo>
                        <a:pt x="388" y="0"/>
                      </a:lnTo>
                      <a:lnTo>
                        <a:pt x="372" y="0"/>
                      </a:lnTo>
                      <a:lnTo>
                        <a:pt x="366" y="0"/>
                      </a:lnTo>
                      <a:lnTo>
                        <a:pt x="358" y="214"/>
                      </a:lnTo>
                      <a:lnTo>
                        <a:pt x="252" y="110"/>
                      </a:lnTo>
                      <a:lnTo>
                        <a:pt x="244" y="120"/>
                      </a:lnTo>
                      <a:lnTo>
                        <a:pt x="358" y="238"/>
                      </a:lnTo>
                      <a:lnTo>
                        <a:pt x="354" y="330"/>
                      </a:lnTo>
                      <a:lnTo>
                        <a:pt x="354" y="330"/>
                      </a:lnTo>
                      <a:lnTo>
                        <a:pt x="340" y="334"/>
                      </a:lnTo>
                      <a:lnTo>
                        <a:pt x="330" y="340"/>
                      </a:lnTo>
                      <a:lnTo>
                        <a:pt x="318" y="348"/>
                      </a:lnTo>
                      <a:lnTo>
                        <a:pt x="308" y="356"/>
                      </a:lnTo>
                      <a:lnTo>
                        <a:pt x="222" y="312"/>
                      </a:lnTo>
                      <a:lnTo>
                        <a:pt x="176" y="158"/>
                      </a:lnTo>
                      <a:lnTo>
                        <a:pt x="166" y="160"/>
                      </a:lnTo>
                      <a:lnTo>
                        <a:pt x="200" y="300"/>
                      </a:lnTo>
                      <a:lnTo>
                        <a:pt x="16" y="204"/>
                      </a:lnTo>
                      <a:lnTo>
                        <a:pt x="12" y="204"/>
                      </a:lnTo>
                      <a:lnTo>
                        <a:pt x="10" y="206"/>
                      </a:lnTo>
                      <a:lnTo>
                        <a:pt x="2" y="220"/>
                      </a:lnTo>
                      <a:lnTo>
                        <a:pt x="2" y="220"/>
                      </a:lnTo>
                      <a:lnTo>
                        <a:pt x="0" y="224"/>
                      </a:lnTo>
                      <a:lnTo>
                        <a:pt x="180" y="338"/>
                      </a:lnTo>
                      <a:lnTo>
                        <a:pt x="38" y="380"/>
                      </a:lnTo>
                      <a:lnTo>
                        <a:pt x="42" y="390"/>
                      </a:lnTo>
                      <a:lnTo>
                        <a:pt x="202" y="352"/>
                      </a:lnTo>
                      <a:lnTo>
                        <a:pt x="282" y="402"/>
                      </a:lnTo>
                      <a:lnTo>
                        <a:pt x="282" y="402"/>
                      </a:lnTo>
                      <a:lnTo>
                        <a:pt x="278" y="416"/>
                      </a:lnTo>
                      <a:lnTo>
                        <a:pt x="278" y="430"/>
                      </a:lnTo>
                      <a:lnTo>
                        <a:pt x="278" y="430"/>
                      </a:lnTo>
                      <a:lnTo>
                        <a:pt x="278" y="442"/>
                      </a:lnTo>
                      <a:lnTo>
                        <a:pt x="280" y="452"/>
                      </a:lnTo>
                      <a:lnTo>
                        <a:pt x="198" y="506"/>
                      </a:lnTo>
                      <a:lnTo>
                        <a:pt x="42" y="468"/>
                      </a:lnTo>
                      <a:lnTo>
                        <a:pt x="38" y="480"/>
                      </a:lnTo>
                      <a:lnTo>
                        <a:pt x="176" y="520"/>
                      </a:lnTo>
                      <a:lnTo>
                        <a:pt x="0" y="632"/>
                      </a:lnTo>
                      <a:lnTo>
                        <a:pt x="2" y="636"/>
                      </a:lnTo>
                      <a:lnTo>
                        <a:pt x="2" y="636"/>
                      </a:lnTo>
                      <a:lnTo>
                        <a:pt x="2" y="638"/>
                      </a:lnTo>
                      <a:lnTo>
                        <a:pt x="12" y="654"/>
                      </a:lnTo>
                      <a:lnTo>
                        <a:pt x="200" y="554"/>
                      </a:lnTo>
                      <a:lnTo>
                        <a:pt x="166" y="698"/>
                      </a:lnTo>
                      <a:lnTo>
                        <a:pt x="176" y="702"/>
                      </a:lnTo>
                      <a:lnTo>
                        <a:pt x="222" y="542"/>
                      </a:lnTo>
                      <a:lnTo>
                        <a:pt x="306" y="500"/>
                      </a:lnTo>
                      <a:lnTo>
                        <a:pt x="306" y="500"/>
                      </a:lnTo>
                      <a:lnTo>
                        <a:pt x="316" y="508"/>
                      </a:lnTo>
                      <a:lnTo>
                        <a:pt x="326" y="516"/>
                      </a:lnTo>
                      <a:lnTo>
                        <a:pt x="338" y="522"/>
                      </a:lnTo>
                      <a:lnTo>
                        <a:pt x="350" y="528"/>
                      </a:lnTo>
                      <a:lnTo>
                        <a:pt x="354" y="624"/>
                      </a:lnTo>
                      <a:lnTo>
                        <a:pt x="244" y="740"/>
                      </a:lnTo>
                      <a:lnTo>
                        <a:pt x="252" y="748"/>
                      </a:lnTo>
                      <a:lnTo>
                        <a:pt x="356" y="648"/>
                      </a:lnTo>
                      <a:lnTo>
                        <a:pt x="364" y="856"/>
                      </a:lnTo>
                      <a:lnTo>
                        <a:pt x="368" y="856"/>
                      </a:lnTo>
                      <a:lnTo>
                        <a:pt x="384" y="856"/>
                      </a:lnTo>
                      <a:lnTo>
                        <a:pt x="390" y="856"/>
                      </a:lnTo>
                      <a:lnTo>
                        <a:pt x="398" y="644"/>
                      </a:lnTo>
                      <a:lnTo>
                        <a:pt x="504" y="748"/>
                      </a:lnTo>
                      <a:lnTo>
                        <a:pt x="512" y="740"/>
                      </a:lnTo>
                      <a:lnTo>
                        <a:pt x="398" y="620"/>
                      </a:lnTo>
                      <a:lnTo>
                        <a:pt x="402" y="530"/>
                      </a:lnTo>
                      <a:lnTo>
                        <a:pt x="402" y="530"/>
                      </a:lnTo>
                      <a:lnTo>
                        <a:pt x="416" y="526"/>
                      </a:lnTo>
                      <a:lnTo>
                        <a:pt x="428" y="520"/>
                      </a:lnTo>
                      <a:lnTo>
                        <a:pt x="440" y="512"/>
                      </a:lnTo>
                      <a:lnTo>
                        <a:pt x="450" y="504"/>
                      </a:lnTo>
                      <a:lnTo>
                        <a:pt x="534" y="548"/>
                      </a:lnTo>
                      <a:lnTo>
                        <a:pt x="580" y="702"/>
                      </a:lnTo>
                      <a:lnTo>
                        <a:pt x="590" y="698"/>
                      </a:lnTo>
                      <a:lnTo>
                        <a:pt x="556" y="558"/>
                      </a:lnTo>
                      <a:lnTo>
                        <a:pt x="744" y="656"/>
                      </a:lnTo>
                      <a:lnTo>
                        <a:pt x="746" y="652"/>
                      </a:lnTo>
                      <a:lnTo>
                        <a:pt x="746" y="652"/>
                      </a:lnTo>
                      <a:lnTo>
                        <a:pt x="748" y="646"/>
                      </a:lnTo>
                      <a:lnTo>
                        <a:pt x="756" y="634"/>
                      </a:lnTo>
                      <a:lnTo>
                        <a:pt x="574" y="520"/>
                      </a:lnTo>
                      <a:lnTo>
                        <a:pt x="716" y="480"/>
                      </a:lnTo>
                      <a:close/>
                      <a:moveTo>
                        <a:pt x="380" y="500"/>
                      </a:moveTo>
                      <a:lnTo>
                        <a:pt x="380" y="500"/>
                      </a:lnTo>
                      <a:lnTo>
                        <a:pt x="366" y="498"/>
                      </a:lnTo>
                      <a:lnTo>
                        <a:pt x="352" y="494"/>
                      </a:lnTo>
                      <a:lnTo>
                        <a:pt x="340" y="488"/>
                      </a:lnTo>
                      <a:lnTo>
                        <a:pt x="330" y="480"/>
                      </a:lnTo>
                      <a:lnTo>
                        <a:pt x="322" y="468"/>
                      </a:lnTo>
                      <a:lnTo>
                        <a:pt x="316" y="456"/>
                      </a:lnTo>
                      <a:lnTo>
                        <a:pt x="312" y="444"/>
                      </a:lnTo>
                      <a:lnTo>
                        <a:pt x="310" y="430"/>
                      </a:lnTo>
                      <a:lnTo>
                        <a:pt x="310" y="430"/>
                      </a:lnTo>
                      <a:lnTo>
                        <a:pt x="312" y="416"/>
                      </a:lnTo>
                      <a:lnTo>
                        <a:pt x="316" y="402"/>
                      </a:lnTo>
                      <a:lnTo>
                        <a:pt x="322" y="390"/>
                      </a:lnTo>
                      <a:lnTo>
                        <a:pt x="330" y="380"/>
                      </a:lnTo>
                      <a:lnTo>
                        <a:pt x="340" y="372"/>
                      </a:lnTo>
                      <a:lnTo>
                        <a:pt x="352" y="364"/>
                      </a:lnTo>
                      <a:lnTo>
                        <a:pt x="366" y="360"/>
                      </a:lnTo>
                      <a:lnTo>
                        <a:pt x="380" y="358"/>
                      </a:lnTo>
                      <a:lnTo>
                        <a:pt x="380" y="358"/>
                      </a:lnTo>
                      <a:lnTo>
                        <a:pt x="394" y="360"/>
                      </a:lnTo>
                      <a:lnTo>
                        <a:pt x="408" y="364"/>
                      </a:lnTo>
                      <a:lnTo>
                        <a:pt x="420" y="372"/>
                      </a:lnTo>
                      <a:lnTo>
                        <a:pt x="430" y="380"/>
                      </a:lnTo>
                      <a:lnTo>
                        <a:pt x="438" y="390"/>
                      </a:lnTo>
                      <a:lnTo>
                        <a:pt x="444" y="402"/>
                      </a:lnTo>
                      <a:lnTo>
                        <a:pt x="448" y="416"/>
                      </a:lnTo>
                      <a:lnTo>
                        <a:pt x="450" y="430"/>
                      </a:lnTo>
                      <a:lnTo>
                        <a:pt x="450" y="430"/>
                      </a:lnTo>
                      <a:lnTo>
                        <a:pt x="448" y="444"/>
                      </a:lnTo>
                      <a:lnTo>
                        <a:pt x="444" y="456"/>
                      </a:lnTo>
                      <a:lnTo>
                        <a:pt x="438" y="468"/>
                      </a:lnTo>
                      <a:lnTo>
                        <a:pt x="430" y="480"/>
                      </a:lnTo>
                      <a:lnTo>
                        <a:pt x="420" y="488"/>
                      </a:lnTo>
                      <a:lnTo>
                        <a:pt x="408" y="494"/>
                      </a:lnTo>
                      <a:lnTo>
                        <a:pt x="394" y="498"/>
                      </a:lnTo>
                      <a:lnTo>
                        <a:pt x="380" y="500"/>
                      </a:lnTo>
                      <a:lnTo>
                        <a:pt x="380" y="500"/>
                      </a:lnTo>
                      <a:close/>
                    </a:path>
                  </a:pathLst>
                </a:custGeom>
                <a:solidFill>
                  <a:srgbClr val="FEFFFF">
                    <a:alpha val="6000"/>
                  </a:srgbClr>
                </a:solidFill>
                <a:ln>
                  <a:solidFill>
                    <a:srgbClr val="FEFFFF">
                      <a:alpha val="4000"/>
                    </a:srgbClr>
                  </a:solidFill>
                </a:ln>
                <a:effectLst>
                  <a:glow rad="76200">
                    <a:srgbClr val="FEFFFF">
                      <a:alpha val="8000"/>
                    </a:srgbClr>
                  </a:glow>
                  <a:softEdge rad="12700"/>
                </a:effectLst>
                <a:extLst/>
              </p:spPr>
              <p:txBody>
                <a:bodyPr/>
                <a:lstStyle/>
                <a:p>
                  <a:pPr defTabSz="457200">
                    <a:defRPr/>
                  </a:pPr>
                  <a:endParaRPr lang="en-US">
                    <a:latin typeface="+mn-lt"/>
                    <a:cs typeface="+mn-cs"/>
                  </a:endParaRPr>
                </a:p>
              </p:txBody>
            </p:sp>
            <p:sp>
              <p:nvSpPr>
                <p:cNvPr id="232" name="Freeform 49"/>
                <p:cNvSpPr>
                  <a:spLocks noChangeAspect="1"/>
                </p:cNvSpPr>
                <p:nvPr/>
              </p:nvSpPr>
              <p:spPr bwMode="auto">
                <a:xfrm rot="19358761">
                  <a:off x="7693251" y="1112517"/>
                  <a:ext cx="853440" cy="975360"/>
                </a:xfrm>
                <a:custGeom>
                  <a:avLst/>
                  <a:gdLst>
                    <a:gd name="T0" fmla="*/ 722 w 728"/>
                    <a:gd name="T1" fmla="*/ 534 h 832"/>
                    <a:gd name="T2" fmla="*/ 712 w 728"/>
                    <a:gd name="T3" fmla="*/ 486 h 832"/>
                    <a:gd name="T4" fmla="*/ 442 w 728"/>
                    <a:gd name="T5" fmla="*/ 434 h 832"/>
                    <a:gd name="T6" fmla="*/ 446 w 728"/>
                    <a:gd name="T7" fmla="*/ 410 h 832"/>
                    <a:gd name="T8" fmla="*/ 568 w 728"/>
                    <a:gd name="T9" fmla="*/ 320 h 832"/>
                    <a:gd name="T10" fmla="*/ 588 w 728"/>
                    <a:gd name="T11" fmla="*/ 308 h 832"/>
                    <a:gd name="T12" fmla="*/ 724 w 728"/>
                    <a:gd name="T13" fmla="*/ 286 h 832"/>
                    <a:gd name="T14" fmla="*/ 728 w 728"/>
                    <a:gd name="T15" fmla="*/ 218 h 832"/>
                    <a:gd name="T16" fmla="*/ 720 w 728"/>
                    <a:gd name="T17" fmla="*/ 202 h 832"/>
                    <a:gd name="T18" fmla="*/ 656 w 728"/>
                    <a:gd name="T19" fmla="*/ 166 h 832"/>
                    <a:gd name="T20" fmla="*/ 568 w 728"/>
                    <a:gd name="T21" fmla="*/ 278 h 832"/>
                    <a:gd name="T22" fmla="*/ 546 w 728"/>
                    <a:gd name="T23" fmla="*/ 290 h 832"/>
                    <a:gd name="T24" fmla="*/ 416 w 728"/>
                    <a:gd name="T25" fmla="*/ 348 h 832"/>
                    <a:gd name="T26" fmla="*/ 390 w 728"/>
                    <a:gd name="T27" fmla="*/ 334 h 832"/>
                    <a:gd name="T28" fmla="*/ 476 w 728"/>
                    <a:gd name="T29" fmla="*/ 78 h 832"/>
                    <a:gd name="T30" fmla="*/ 440 w 728"/>
                    <a:gd name="T31" fmla="*/ 46 h 832"/>
                    <a:gd name="T32" fmla="*/ 376 w 728"/>
                    <a:gd name="T33" fmla="*/ 0 h 832"/>
                    <a:gd name="T34" fmla="*/ 352 w 728"/>
                    <a:gd name="T35" fmla="*/ 0 h 832"/>
                    <a:gd name="T36" fmla="*/ 288 w 728"/>
                    <a:gd name="T37" fmla="*/ 46 h 832"/>
                    <a:gd name="T38" fmla="*/ 252 w 728"/>
                    <a:gd name="T39" fmla="*/ 78 h 832"/>
                    <a:gd name="T40" fmla="*/ 342 w 728"/>
                    <a:gd name="T41" fmla="*/ 334 h 832"/>
                    <a:gd name="T42" fmla="*/ 310 w 728"/>
                    <a:gd name="T43" fmla="*/ 354 h 832"/>
                    <a:gd name="T44" fmla="*/ 128 w 728"/>
                    <a:gd name="T45" fmla="*/ 148 h 832"/>
                    <a:gd name="T46" fmla="*/ 82 w 728"/>
                    <a:gd name="T47" fmla="*/ 164 h 832"/>
                    <a:gd name="T48" fmla="*/ 16 w 728"/>
                    <a:gd name="T49" fmla="*/ 198 h 832"/>
                    <a:gd name="T50" fmla="*/ 78 w 728"/>
                    <a:gd name="T51" fmla="*/ 266 h 832"/>
                    <a:gd name="T52" fmla="*/ 92 w 728"/>
                    <a:gd name="T53" fmla="*/ 274 h 832"/>
                    <a:gd name="T54" fmla="*/ 20 w 728"/>
                    <a:gd name="T55" fmla="*/ 354 h 832"/>
                    <a:gd name="T56" fmla="*/ 288 w 728"/>
                    <a:gd name="T57" fmla="*/ 396 h 832"/>
                    <a:gd name="T58" fmla="*/ 288 w 728"/>
                    <a:gd name="T59" fmla="*/ 428 h 832"/>
                    <a:gd name="T60" fmla="*/ 16 w 728"/>
                    <a:gd name="T61" fmla="*/ 486 h 832"/>
                    <a:gd name="T62" fmla="*/ 6 w 728"/>
                    <a:gd name="T63" fmla="*/ 534 h 832"/>
                    <a:gd name="T64" fmla="*/ 2 w 728"/>
                    <a:gd name="T65" fmla="*/ 608 h 832"/>
                    <a:gd name="T66" fmla="*/ 2 w 728"/>
                    <a:gd name="T67" fmla="*/ 614 h 832"/>
                    <a:gd name="T68" fmla="*/ 92 w 728"/>
                    <a:gd name="T69" fmla="*/ 588 h 832"/>
                    <a:gd name="T70" fmla="*/ 108 w 728"/>
                    <a:gd name="T71" fmla="*/ 580 h 832"/>
                    <a:gd name="T72" fmla="*/ 140 w 728"/>
                    <a:gd name="T73" fmla="*/ 684 h 832"/>
                    <a:gd name="T74" fmla="*/ 312 w 728"/>
                    <a:gd name="T75" fmla="*/ 470 h 832"/>
                    <a:gd name="T76" fmla="*/ 344 w 728"/>
                    <a:gd name="T77" fmla="*/ 638 h 832"/>
                    <a:gd name="T78" fmla="*/ 344 w 728"/>
                    <a:gd name="T79" fmla="*/ 662 h 832"/>
                    <a:gd name="T80" fmla="*/ 296 w 728"/>
                    <a:gd name="T81" fmla="*/ 790 h 832"/>
                    <a:gd name="T82" fmla="*/ 354 w 728"/>
                    <a:gd name="T83" fmla="*/ 832 h 832"/>
                    <a:gd name="T84" fmla="*/ 376 w 728"/>
                    <a:gd name="T85" fmla="*/ 832 h 832"/>
                    <a:gd name="T86" fmla="*/ 440 w 728"/>
                    <a:gd name="T87" fmla="*/ 784 h 832"/>
                    <a:gd name="T88" fmla="*/ 476 w 728"/>
                    <a:gd name="T89" fmla="*/ 752 h 832"/>
                    <a:gd name="T90" fmla="*/ 386 w 728"/>
                    <a:gd name="T91" fmla="*/ 488 h 832"/>
                    <a:gd name="T92" fmla="*/ 416 w 728"/>
                    <a:gd name="T93" fmla="*/ 474 h 832"/>
                    <a:gd name="T94" fmla="*/ 600 w 728"/>
                    <a:gd name="T95" fmla="*/ 680 h 832"/>
                    <a:gd name="T96" fmla="*/ 646 w 728"/>
                    <a:gd name="T97" fmla="*/ 664 h 832"/>
                    <a:gd name="T98" fmla="*/ 712 w 728"/>
                    <a:gd name="T99" fmla="*/ 630 h 832"/>
                    <a:gd name="T100" fmla="*/ 718 w 728"/>
                    <a:gd name="T101" fmla="*/ 630 h 832"/>
                    <a:gd name="T102" fmla="*/ 728 w 728"/>
                    <a:gd name="T103" fmla="*/ 612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8" h="832">
                      <a:moveTo>
                        <a:pt x="650" y="564"/>
                      </a:moveTo>
                      <a:lnTo>
                        <a:pt x="724" y="542"/>
                      </a:lnTo>
                      <a:lnTo>
                        <a:pt x="722" y="534"/>
                      </a:lnTo>
                      <a:lnTo>
                        <a:pt x="636" y="554"/>
                      </a:lnTo>
                      <a:lnTo>
                        <a:pt x="584" y="522"/>
                      </a:lnTo>
                      <a:lnTo>
                        <a:pt x="712" y="486"/>
                      </a:lnTo>
                      <a:lnTo>
                        <a:pt x="708" y="474"/>
                      </a:lnTo>
                      <a:lnTo>
                        <a:pt x="564" y="510"/>
                      </a:lnTo>
                      <a:lnTo>
                        <a:pt x="442" y="434"/>
                      </a:lnTo>
                      <a:lnTo>
                        <a:pt x="442" y="434"/>
                      </a:lnTo>
                      <a:lnTo>
                        <a:pt x="444" y="422"/>
                      </a:lnTo>
                      <a:lnTo>
                        <a:pt x="446" y="410"/>
                      </a:lnTo>
                      <a:lnTo>
                        <a:pt x="446" y="410"/>
                      </a:lnTo>
                      <a:lnTo>
                        <a:pt x="444" y="398"/>
                      </a:lnTo>
                      <a:lnTo>
                        <a:pt x="568" y="320"/>
                      </a:lnTo>
                      <a:lnTo>
                        <a:pt x="708" y="354"/>
                      </a:lnTo>
                      <a:lnTo>
                        <a:pt x="712" y="344"/>
                      </a:lnTo>
                      <a:lnTo>
                        <a:pt x="588" y="308"/>
                      </a:lnTo>
                      <a:lnTo>
                        <a:pt x="638" y="276"/>
                      </a:lnTo>
                      <a:lnTo>
                        <a:pt x="722" y="296"/>
                      </a:lnTo>
                      <a:lnTo>
                        <a:pt x="724" y="286"/>
                      </a:lnTo>
                      <a:lnTo>
                        <a:pt x="654" y="266"/>
                      </a:lnTo>
                      <a:lnTo>
                        <a:pt x="726" y="220"/>
                      </a:lnTo>
                      <a:lnTo>
                        <a:pt x="728" y="218"/>
                      </a:lnTo>
                      <a:lnTo>
                        <a:pt x="726" y="216"/>
                      </a:lnTo>
                      <a:lnTo>
                        <a:pt x="720" y="202"/>
                      </a:lnTo>
                      <a:lnTo>
                        <a:pt x="720" y="202"/>
                      </a:lnTo>
                      <a:lnTo>
                        <a:pt x="716" y="198"/>
                      </a:lnTo>
                      <a:lnTo>
                        <a:pt x="636" y="240"/>
                      </a:lnTo>
                      <a:lnTo>
                        <a:pt x="656" y="166"/>
                      </a:lnTo>
                      <a:lnTo>
                        <a:pt x="646" y="164"/>
                      </a:lnTo>
                      <a:lnTo>
                        <a:pt x="620" y="250"/>
                      </a:lnTo>
                      <a:lnTo>
                        <a:pt x="568" y="278"/>
                      </a:lnTo>
                      <a:lnTo>
                        <a:pt x="600" y="148"/>
                      </a:lnTo>
                      <a:lnTo>
                        <a:pt x="588" y="146"/>
                      </a:lnTo>
                      <a:lnTo>
                        <a:pt x="546" y="290"/>
                      </a:lnTo>
                      <a:lnTo>
                        <a:pt x="424" y="356"/>
                      </a:lnTo>
                      <a:lnTo>
                        <a:pt x="424" y="356"/>
                      </a:lnTo>
                      <a:lnTo>
                        <a:pt x="416" y="348"/>
                      </a:lnTo>
                      <a:lnTo>
                        <a:pt x="408" y="342"/>
                      </a:lnTo>
                      <a:lnTo>
                        <a:pt x="398" y="338"/>
                      </a:lnTo>
                      <a:lnTo>
                        <a:pt x="390" y="334"/>
                      </a:lnTo>
                      <a:lnTo>
                        <a:pt x="384" y="192"/>
                      </a:lnTo>
                      <a:lnTo>
                        <a:pt x="484" y="86"/>
                      </a:lnTo>
                      <a:lnTo>
                        <a:pt x="476" y="78"/>
                      </a:lnTo>
                      <a:lnTo>
                        <a:pt x="384" y="168"/>
                      </a:lnTo>
                      <a:lnTo>
                        <a:pt x="380" y="108"/>
                      </a:lnTo>
                      <a:lnTo>
                        <a:pt x="440" y="46"/>
                      </a:lnTo>
                      <a:lnTo>
                        <a:pt x="432" y="38"/>
                      </a:lnTo>
                      <a:lnTo>
                        <a:pt x="380" y="88"/>
                      </a:lnTo>
                      <a:lnTo>
                        <a:pt x="376" y="0"/>
                      </a:lnTo>
                      <a:lnTo>
                        <a:pt x="374" y="0"/>
                      </a:lnTo>
                      <a:lnTo>
                        <a:pt x="358" y="0"/>
                      </a:lnTo>
                      <a:lnTo>
                        <a:pt x="352" y="0"/>
                      </a:lnTo>
                      <a:lnTo>
                        <a:pt x="350" y="90"/>
                      </a:lnTo>
                      <a:lnTo>
                        <a:pt x="296" y="38"/>
                      </a:lnTo>
                      <a:lnTo>
                        <a:pt x="288" y="46"/>
                      </a:lnTo>
                      <a:lnTo>
                        <a:pt x="350" y="110"/>
                      </a:lnTo>
                      <a:lnTo>
                        <a:pt x="348" y="170"/>
                      </a:lnTo>
                      <a:lnTo>
                        <a:pt x="252" y="78"/>
                      </a:lnTo>
                      <a:lnTo>
                        <a:pt x="244" y="86"/>
                      </a:lnTo>
                      <a:lnTo>
                        <a:pt x="346" y="194"/>
                      </a:lnTo>
                      <a:lnTo>
                        <a:pt x="342" y="334"/>
                      </a:lnTo>
                      <a:lnTo>
                        <a:pt x="342" y="334"/>
                      </a:lnTo>
                      <a:lnTo>
                        <a:pt x="324" y="342"/>
                      </a:lnTo>
                      <a:lnTo>
                        <a:pt x="310" y="354"/>
                      </a:lnTo>
                      <a:lnTo>
                        <a:pt x="180" y="286"/>
                      </a:lnTo>
                      <a:lnTo>
                        <a:pt x="140" y="146"/>
                      </a:lnTo>
                      <a:lnTo>
                        <a:pt x="128" y="148"/>
                      </a:lnTo>
                      <a:lnTo>
                        <a:pt x="160" y="274"/>
                      </a:lnTo>
                      <a:lnTo>
                        <a:pt x="106" y="246"/>
                      </a:lnTo>
                      <a:lnTo>
                        <a:pt x="82" y="164"/>
                      </a:lnTo>
                      <a:lnTo>
                        <a:pt x="72" y="166"/>
                      </a:lnTo>
                      <a:lnTo>
                        <a:pt x="90" y="238"/>
                      </a:lnTo>
                      <a:lnTo>
                        <a:pt x="16" y="198"/>
                      </a:lnTo>
                      <a:lnTo>
                        <a:pt x="12" y="196"/>
                      </a:lnTo>
                      <a:lnTo>
                        <a:pt x="0" y="218"/>
                      </a:lnTo>
                      <a:lnTo>
                        <a:pt x="78" y="266"/>
                      </a:lnTo>
                      <a:lnTo>
                        <a:pt x="4" y="286"/>
                      </a:lnTo>
                      <a:lnTo>
                        <a:pt x="6" y="296"/>
                      </a:lnTo>
                      <a:lnTo>
                        <a:pt x="92" y="274"/>
                      </a:lnTo>
                      <a:lnTo>
                        <a:pt x="144" y="306"/>
                      </a:lnTo>
                      <a:lnTo>
                        <a:pt x="16" y="344"/>
                      </a:lnTo>
                      <a:lnTo>
                        <a:pt x="20" y="354"/>
                      </a:lnTo>
                      <a:lnTo>
                        <a:pt x="164" y="320"/>
                      </a:lnTo>
                      <a:lnTo>
                        <a:pt x="288" y="396"/>
                      </a:lnTo>
                      <a:lnTo>
                        <a:pt x="288" y="396"/>
                      </a:lnTo>
                      <a:lnTo>
                        <a:pt x="286" y="410"/>
                      </a:lnTo>
                      <a:lnTo>
                        <a:pt x="286" y="410"/>
                      </a:lnTo>
                      <a:lnTo>
                        <a:pt x="288" y="428"/>
                      </a:lnTo>
                      <a:lnTo>
                        <a:pt x="160" y="508"/>
                      </a:lnTo>
                      <a:lnTo>
                        <a:pt x="20" y="474"/>
                      </a:lnTo>
                      <a:lnTo>
                        <a:pt x="16" y="486"/>
                      </a:lnTo>
                      <a:lnTo>
                        <a:pt x="140" y="522"/>
                      </a:lnTo>
                      <a:lnTo>
                        <a:pt x="90" y="554"/>
                      </a:lnTo>
                      <a:lnTo>
                        <a:pt x="6" y="534"/>
                      </a:lnTo>
                      <a:lnTo>
                        <a:pt x="4" y="542"/>
                      </a:lnTo>
                      <a:lnTo>
                        <a:pt x="74" y="564"/>
                      </a:lnTo>
                      <a:lnTo>
                        <a:pt x="2" y="608"/>
                      </a:lnTo>
                      <a:lnTo>
                        <a:pt x="0" y="610"/>
                      </a:lnTo>
                      <a:lnTo>
                        <a:pt x="2" y="614"/>
                      </a:lnTo>
                      <a:lnTo>
                        <a:pt x="2" y="614"/>
                      </a:lnTo>
                      <a:lnTo>
                        <a:pt x="6" y="622"/>
                      </a:lnTo>
                      <a:lnTo>
                        <a:pt x="12" y="630"/>
                      </a:lnTo>
                      <a:lnTo>
                        <a:pt x="92" y="588"/>
                      </a:lnTo>
                      <a:lnTo>
                        <a:pt x="72" y="662"/>
                      </a:lnTo>
                      <a:lnTo>
                        <a:pt x="82" y="664"/>
                      </a:lnTo>
                      <a:lnTo>
                        <a:pt x="108" y="580"/>
                      </a:lnTo>
                      <a:lnTo>
                        <a:pt x="160" y="550"/>
                      </a:lnTo>
                      <a:lnTo>
                        <a:pt x="128" y="680"/>
                      </a:lnTo>
                      <a:lnTo>
                        <a:pt x="140" y="684"/>
                      </a:lnTo>
                      <a:lnTo>
                        <a:pt x="182" y="540"/>
                      </a:lnTo>
                      <a:lnTo>
                        <a:pt x="312" y="470"/>
                      </a:lnTo>
                      <a:lnTo>
                        <a:pt x="312" y="470"/>
                      </a:lnTo>
                      <a:lnTo>
                        <a:pt x="324" y="478"/>
                      </a:lnTo>
                      <a:lnTo>
                        <a:pt x="338" y="486"/>
                      </a:lnTo>
                      <a:lnTo>
                        <a:pt x="344" y="638"/>
                      </a:lnTo>
                      <a:lnTo>
                        <a:pt x="244" y="744"/>
                      </a:lnTo>
                      <a:lnTo>
                        <a:pt x="252" y="752"/>
                      </a:lnTo>
                      <a:lnTo>
                        <a:pt x="344" y="662"/>
                      </a:lnTo>
                      <a:lnTo>
                        <a:pt x="348" y="722"/>
                      </a:lnTo>
                      <a:lnTo>
                        <a:pt x="288" y="784"/>
                      </a:lnTo>
                      <a:lnTo>
                        <a:pt x="296" y="790"/>
                      </a:lnTo>
                      <a:lnTo>
                        <a:pt x="348" y="742"/>
                      </a:lnTo>
                      <a:lnTo>
                        <a:pt x="352" y="832"/>
                      </a:lnTo>
                      <a:lnTo>
                        <a:pt x="354" y="832"/>
                      </a:lnTo>
                      <a:lnTo>
                        <a:pt x="370" y="832"/>
                      </a:lnTo>
                      <a:lnTo>
                        <a:pt x="370" y="832"/>
                      </a:lnTo>
                      <a:lnTo>
                        <a:pt x="376" y="832"/>
                      </a:lnTo>
                      <a:lnTo>
                        <a:pt x="378" y="740"/>
                      </a:lnTo>
                      <a:lnTo>
                        <a:pt x="432" y="792"/>
                      </a:lnTo>
                      <a:lnTo>
                        <a:pt x="440" y="784"/>
                      </a:lnTo>
                      <a:lnTo>
                        <a:pt x="378" y="720"/>
                      </a:lnTo>
                      <a:lnTo>
                        <a:pt x="380" y="658"/>
                      </a:lnTo>
                      <a:lnTo>
                        <a:pt x="476" y="752"/>
                      </a:lnTo>
                      <a:lnTo>
                        <a:pt x="484" y="744"/>
                      </a:lnTo>
                      <a:lnTo>
                        <a:pt x="382" y="636"/>
                      </a:lnTo>
                      <a:lnTo>
                        <a:pt x="386" y="488"/>
                      </a:lnTo>
                      <a:lnTo>
                        <a:pt x="386" y="488"/>
                      </a:lnTo>
                      <a:lnTo>
                        <a:pt x="402" y="482"/>
                      </a:lnTo>
                      <a:lnTo>
                        <a:pt x="416" y="474"/>
                      </a:lnTo>
                      <a:lnTo>
                        <a:pt x="548" y="544"/>
                      </a:lnTo>
                      <a:lnTo>
                        <a:pt x="588" y="684"/>
                      </a:lnTo>
                      <a:lnTo>
                        <a:pt x="600" y="680"/>
                      </a:lnTo>
                      <a:lnTo>
                        <a:pt x="568" y="554"/>
                      </a:lnTo>
                      <a:lnTo>
                        <a:pt x="622" y="582"/>
                      </a:lnTo>
                      <a:lnTo>
                        <a:pt x="646" y="664"/>
                      </a:lnTo>
                      <a:lnTo>
                        <a:pt x="656" y="662"/>
                      </a:lnTo>
                      <a:lnTo>
                        <a:pt x="638" y="592"/>
                      </a:lnTo>
                      <a:lnTo>
                        <a:pt x="712" y="630"/>
                      </a:lnTo>
                      <a:lnTo>
                        <a:pt x="716" y="632"/>
                      </a:lnTo>
                      <a:lnTo>
                        <a:pt x="718" y="630"/>
                      </a:lnTo>
                      <a:lnTo>
                        <a:pt x="718" y="630"/>
                      </a:lnTo>
                      <a:lnTo>
                        <a:pt x="726" y="616"/>
                      </a:lnTo>
                      <a:lnTo>
                        <a:pt x="726" y="616"/>
                      </a:lnTo>
                      <a:lnTo>
                        <a:pt x="728" y="612"/>
                      </a:lnTo>
                      <a:lnTo>
                        <a:pt x="650" y="564"/>
                      </a:lnTo>
                      <a:close/>
                    </a:path>
                  </a:pathLst>
                </a:custGeom>
                <a:solidFill>
                  <a:srgbClr val="FEFFFF">
                    <a:alpha val="3000"/>
                  </a:srgbClr>
                </a:solidFill>
                <a:ln>
                  <a:solidFill>
                    <a:srgbClr val="FEFFFF">
                      <a:alpha val="8000"/>
                    </a:srgbClr>
                  </a:solidFill>
                </a:ln>
                <a:effectLst>
                  <a:glow rad="114300">
                    <a:srgbClr val="FEFFFF">
                      <a:alpha val="7000"/>
                    </a:srgbClr>
                  </a:glow>
                  <a:softEdge rad="12700"/>
                </a:effectLst>
                <a:extLst/>
              </p:spPr>
              <p:txBody>
                <a:bodyPr/>
                <a:lstStyle/>
                <a:p>
                  <a:pPr defTabSz="457200">
                    <a:defRPr/>
                  </a:pPr>
                  <a:endParaRPr lang="en-US">
                    <a:latin typeface="+mn-lt"/>
                    <a:cs typeface="+mn-cs"/>
                  </a:endParaRPr>
                </a:p>
              </p:txBody>
            </p:sp>
            <p:sp>
              <p:nvSpPr>
                <p:cNvPr id="233" name="Freeform 53"/>
                <p:cNvSpPr>
                  <a:spLocks noChangeAspect="1"/>
                </p:cNvSpPr>
                <p:nvPr/>
              </p:nvSpPr>
              <p:spPr bwMode="auto">
                <a:xfrm rot="19929985">
                  <a:off x="8345362" y="122250"/>
                  <a:ext cx="730152" cy="833347"/>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a:lstStyle/>
                <a:p>
                  <a:pPr eaLnBrk="0" hangingPunct="0">
                    <a:defRPr/>
                  </a:pPr>
                  <a:endParaRPr lang="en-US">
                    <a:cs typeface="+mn-cs"/>
                  </a:endParaRPr>
                </a:p>
              </p:txBody>
            </p:sp>
            <p:sp>
              <p:nvSpPr>
                <p:cNvPr id="28" name="Freeform 53"/>
                <p:cNvSpPr>
                  <a:spLocks noChangeAspect="1"/>
                </p:cNvSpPr>
                <p:nvPr/>
              </p:nvSpPr>
              <p:spPr bwMode="auto">
                <a:xfrm rot="1160251">
                  <a:off x="8325453" y="3308461"/>
                  <a:ext cx="492237" cy="560469"/>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extLst>
              </p:spPr>
              <p:txBody>
                <a:bodyPr/>
                <a:lstStyle/>
                <a:p>
                  <a:pPr defTabSz="457200">
                    <a:defRPr/>
                  </a:pPr>
                  <a:endParaRPr lang="en-US">
                    <a:latin typeface="+mn-lt"/>
                    <a:cs typeface="+mn-cs"/>
                  </a:endParaRPr>
                </a:p>
              </p:txBody>
            </p:sp>
            <p:sp>
              <p:nvSpPr>
                <p:cNvPr id="30" name="Freeform 53"/>
                <p:cNvSpPr>
                  <a:spLocks noChangeAspect="1"/>
                </p:cNvSpPr>
                <p:nvPr/>
              </p:nvSpPr>
              <p:spPr bwMode="auto">
                <a:xfrm rot="20991253">
                  <a:off x="8714480" y="887175"/>
                  <a:ext cx="384263" cy="439800"/>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extLst>
              </p:spPr>
              <p:txBody>
                <a:bodyPr/>
                <a:lstStyle/>
                <a:p>
                  <a:pPr defTabSz="457200">
                    <a:defRPr/>
                  </a:pPr>
                  <a:endParaRPr lang="en-US">
                    <a:latin typeface="+mn-lt"/>
                    <a:cs typeface="+mn-cs"/>
                  </a:endParaRPr>
                </a:p>
              </p:txBody>
            </p:sp>
          </p:grpSp>
          <p:grpSp>
            <p:nvGrpSpPr>
              <p:cNvPr id="1042" name="Group 56"/>
              <p:cNvGrpSpPr>
                <a:grpSpLocks/>
              </p:cNvGrpSpPr>
              <p:nvPr/>
            </p:nvGrpSpPr>
            <p:grpSpPr bwMode="auto">
              <a:xfrm>
                <a:off x="7564131" y="154734"/>
                <a:ext cx="1470366" cy="5948886"/>
                <a:chOff x="7564131" y="154734"/>
                <a:chExt cx="1470366" cy="5948886"/>
              </a:xfrm>
            </p:grpSpPr>
            <p:sp>
              <p:nvSpPr>
                <p:cNvPr id="227" name="Freeform 69"/>
                <p:cNvSpPr>
                  <a:spLocks noChangeAspect="1" noEditPoints="1"/>
                </p:cNvSpPr>
                <p:nvPr/>
              </p:nvSpPr>
              <p:spPr bwMode="auto">
                <a:xfrm rot="474405">
                  <a:off x="8003118" y="4921594"/>
                  <a:ext cx="1032110" cy="1181270"/>
                </a:xfrm>
                <a:custGeom>
                  <a:avLst/>
                  <a:gdLst>
                    <a:gd name="T0" fmla="*/ 658 w 760"/>
                    <a:gd name="T1" fmla="*/ 586 h 870"/>
                    <a:gd name="T2" fmla="*/ 728 w 760"/>
                    <a:gd name="T3" fmla="*/ 526 h 870"/>
                    <a:gd name="T4" fmla="*/ 560 w 760"/>
                    <a:gd name="T5" fmla="*/ 466 h 870"/>
                    <a:gd name="T6" fmla="*/ 502 w 760"/>
                    <a:gd name="T7" fmla="*/ 436 h 870"/>
                    <a:gd name="T8" fmla="*/ 560 w 760"/>
                    <a:gd name="T9" fmla="*/ 406 h 870"/>
                    <a:gd name="T10" fmla="*/ 728 w 760"/>
                    <a:gd name="T11" fmla="*/ 346 h 870"/>
                    <a:gd name="T12" fmla="*/ 662 w 760"/>
                    <a:gd name="T13" fmla="*/ 286 h 870"/>
                    <a:gd name="T14" fmla="*/ 688 w 760"/>
                    <a:gd name="T15" fmla="*/ 272 h 870"/>
                    <a:gd name="T16" fmla="*/ 674 w 760"/>
                    <a:gd name="T17" fmla="*/ 256 h 870"/>
                    <a:gd name="T18" fmla="*/ 648 w 760"/>
                    <a:gd name="T19" fmla="*/ 270 h 870"/>
                    <a:gd name="T20" fmla="*/ 632 w 760"/>
                    <a:gd name="T21" fmla="*/ 178 h 870"/>
                    <a:gd name="T22" fmla="*/ 496 w 760"/>
                    <a:gd name="T23" fmla="*/ 296 h 870"/>
                    <a:gd name="T24" fmla="*/ 442 w 760"/>
                    <a:gd name="T25" fmla="*/ 336 h 870"/>
                    <a:gd name="T26" fmla="*/ 444 w 760"/>
                    <a:gd name="T27" fmla="*/ 266 h 870"/>
                    <a:gd name="T28" fmla="*/ 476 w 760"/>
                    <a:gd name="T29" fmla="*/ 90 h 870"/>
                    <a:gd name="T30" fmla="*/ 392 w 760"/>
                    <a:gd name="T31" fmla="*/ 116 h 870"/>
                    <a:gd name="T32" fmla="*/ 392 w 760"/>
                    <a:gd name="T33" fmla="*/ 86 h 870"/>
                    <a:gd name="T34" fmla="*/ 372 w 760"/>
                    <a:gd name="T35" fmla="*/ 90 h 870"/>
                    <a:gd name="T36" fmla="*/ 372 w 760"/>
                    <a:gd name="T37" fmla="*/ 120 h 870"/>
                    <a:gd name="T38" fmla="*/ 282 w 760"/>
                    <a:gd name="T39" fmla="*/ 90 h 870"/>
                    <a:gd name="T40" fmla="*/ 316 w 760"/>
                    <a:gd name="T41" fmla="*/ 266 h 870"/>
                    <a:gd name="T42" fmla="*/ 322 w 760"/>
                    <a:gd name="T43" fmla="*/ 336 h 870"/>
                    <a:gd name="T44" fmla="*/ 264 w 760"/>
                    <a:gd name="T45" fmla="*/ 296 h 870"/>
                    <a:gd name="T46" fmla="*/ 128 w 760"/>
                    <a:gd name="T47" fmla="*/ 178 h 870"/>
                    <a:gd name="T48" fmla="*/ 110 w 760"/>
                    <a:gd name="T49" fmla="*/ 266 h 870"/>
                    <a:gd name="T50" fmla="*/ 84 w 760"/>
                    <a:gd name="T51" fmla="*/ 252 h 870"/>
                    <a:gd name="T52" fmla="*/ 76 w 760"/>
                    <a:gd name="T53" fmla="*/ 270 h 870"/>
                    <a:gd name="T54" fmla="*/ 102 w 760"/>
                    <a:gd name="T55" fmla="*/ 286 h 870"/>
                    <a:gd name="T56" fmla="*/ 30 w 760"/>
                    <a:gd name="T57" fmla="*/ 346 h 870"/>
                    <a:gd name="T58" fmla="*/ 200 w 760"/>
                    <a:gd name="T59" fmla="*/ 406 h 870"/>
                    <a:gd name="T60" fmla="*/ 262 w 760"/>
                    <a:gd name="T61" fmla="*/ 436 h 870"/>
                    <a:gd name="T62" fmla="*/ 200 w 760"/>
                    <a:gd name="T63" fmla="*/ 466 h 870"/>
                    <a:gd name="T64" fmla="*/ 30 w 760"/>
                    <a:gd name="T65" fmla="*/ 526 h 870"/>
                    <a:gd name="T66" fmla="*/ 98 w 760"/>
                    <a:gd name="T67" fmla="*/ 586 h 870"/>
                    <a:gd name="T68" fmla="*/ 72 w 760"/>
                    <a:gd name="T69" fmla="*/ 600 h 870"/>
                    <a:gd name="T70" fmla="*/ 84 w 760"/>
                    <a:gd name="T71" fmla="*/ 616 h 870"/>
                    <a:gd name="T72" fmla="*/ 110 w 760"/>
                    <a:gd name="T73" fmla="*/ 602 h 870"/>
                    <a:gd name="T74" fmla="*/ 128 w 760"/>
                    <a:gd name="T75" fmla="*/ 694 h 870"/>
                    <a:gd name="T76" fmla="*/ 264 w 760"/>
                    <a:gd name="T77" fmla="*/ 576 h 870"/>
                    <a:gd name="T78" fmla="*/ 322 w 760"/>
                    <a:gd name="T79" fmla="*/ 536 h 870"/>
                    <a:gd name="T80" fmla="*/ 316 w 760"/>
                    <a:gd name="T81" fmla="*/ 606 h 870"/>
                    <a:gd name="T82" fmla="*/ 282 w 760"/>
                    <a:gd name="T83" fmla="*/ 782 h 870"/>
                    <a:gd name="T84" fmla="*/ 368 w 760"/>
                    <a:gd name="T85" fmla="*/ 754 h 870"/>
                    <a:gd name="T86" fmla="*/ 368 w 760"/>
                    <a:gd name="T87" fmla="*/ 784 h 870"/>
                    <a:gd name="T88" fmla="*/ 388 w 760"/>
                    <a:gd name="T89" fmla="*/ 780 h 870"/>
                    <a:gd name="T90" fmla="*/ 388 w 760"/>
                    <a:gd name="T91" fmla="*/ 752 h 870"/>
                    <a:gd name="T92" fmla="*/ 476 w 760"/>
                    <a:gd name="T93" fmla="*/ 782 h 870"/>
                    <a:gd name="T94" fmla="*/ 444 w 760"/>
                    <a:gd name="T95" fmla="*/ 606 h 870"/>
                    <a:gd name="T96" fmla="*/ 442 w 760"/>
                    <a:gd name="T97" fmla="*/ 536 h 870"/>
                    <a:gd name="T98" fmla="*/ 496 w 760"/>
                    <a:gd name="T99" fmla="*/ 576 h 870"/>
                    <a:gd name="T100" fmla="*/ 632 w 760"/>
                    <a:gd name="T101" fmla="*/ 694 h 870"/>
                    <a:gd name="T102" fmla="*/ 650 w 760"/>
                    <a:gd name="T103" fmla="*/ 606 h 870"/>
                    <a:gd name="T104" fmla="*/ 676 w 760"/>
                    <a:gd name="T105" fmla="*/ 620 h 870"/>
                    <a:gd name="T106" fmla="*/ 682 w 760"/>
                    <a:gd name="T107" fmla="*/ 602 h 870"/>
                    <a:gd name="T108" fmla="*/ 346 w 760"/>
                    <a:gd name="T109" fmla="*/ 496 h 870"/>
                    <a:gd name="T110" fmla="*/ 418 w 760"/>
                    <a:gd name="T111" fmla="*/ 376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0" h="870">
                      <a:moveTo>
                        <a:pt x="756" y="580"/>
                      </a:moveTo>
                      <a:lnTo>
                        <a:pt x="752" y="564"/>
                      </a:lnTo>
                      <a:lnTo>
                        <a:pt x="658" y="586"/>
                      </a:lnTo>
                      <a:lnTo>
                        <a:pt x="634" y="572"/>
                      </a:lnTo>
                      <a:lnTo>
                        <a:pt x="734" y="542"/>
                      </a:lnTo>
                      <a:lnTo>
                        <a:pt x="728" y="526"/>
                      </a:lnTo>
                      <a:lnTo>
                        <a:pt x="606" y="556"/>
                      </a:lnTo>
                      <a:lnTo>
                        <a:pt x="490" y="486"/>
                      </a:lnTo>
                      <a:lnTo>
                        <a:pt x="560" y="466"/>
                      </a:lnTo>
                      <a:lnTo>
                        <a:pt x="552" y="442"/>
                      </a:lnTo>
                      <a:lnTo>
                        <a:pt x="490" y="456"/>
                      </a:lnTo>
                      <a:lnTo>
                        <a:pt x="502" y="436"/>
                      </a:lnTo>
                      <a:lnTo>
                        <a:pt x="490" y="414"/>
                      </a:lnTo>
                      <a:lnTo>
                        <a:pt x="552" y="430"/>
                      </a:lnTo>
                      <a:lnTo>
                        <a:pt x="560" y="406"/>
                      </a:lnTo>
                      <a:lnTo>
                        <a:pt x="496" y="388"/>
                      </a:lnTo>
                      <a:lnTo>
                        <a:pt x="610" y="318"/>
                      </a:lnTo>
                      <a:lnTo>
                        <a:pt x="728" y="346"/>
                      </a:lnTo>
                      <a:lnTo>
                        <a:pt x="734" y="328"/>
                      </a:lnTo>
                      <a:lnTo>
                        <a:pt x="638" y="302"/>
                      </a:lnTo>
                      <a:lnTo>
                        <a:pt x="662" y="286"/>
                      </a:lnTo>
                      <a:lnTo>
                        <a:pt x="752" y="308"/>
                      </a:lnTo>
                      <a:lnTo>
                        <a:pt x="756" y="292"/>
                      </a:lnTo>
                      <a:lnTo>
                        <a:pt x="688" y="272"/>
                      </a:lnTo>
                      <a:lnTo>
                        <a:pt x="760" y="228"/>
                      </a:lnTo>
                      <a:lnTo>
                        <a:pt x="752" y="214"/>
                      </a:lnTo>
                      <a:lnTo>
                        <a:pt x="674" y="256"/>
                      </a:lnTo>
                      <a:lnTo>
                        <a:pt x="694" y="182"/>
                      </a:lnTo>
                      <a:lnTo>
                        <a:pt x="676" y="176"/>
                      </a:lnTo>
                      <a:lnTo>
                        <a:pt x="648" y="270"/>
                      </a:lnTo>
                      <a:lnTo>
                        <a:pt x="624" y="284"/>
                      </a:lnTo>
                      <a:lnTo>
                        <a:pt x="650" y="184"/>
                      </a:lnTo>
                      <a:lnTo>
                        <a:pt x="632" y="178"/>
                      </a:lnTo>
                      <a:lnTo>
                        <a:pt x="596" y="300"/>
                      </a:lnTo>
                      <a:lnTo>
                        <a:pt x="478" y="364"/>
                      </a:lnTo>
                      <a:lnTo>
                        <a:pt x="496" y="296"/>
                      </a:lnTo>
                      <a:lnTo>
                        <a:pt x="470" y="288"/>
                      </a:lnTo>
                      <a:lnTo>
                        <a:pt x="452" y="354"/>
                      </a:lnTo>
                      <a:lnTo>
                        <a:pt x="442" y="336"/>
                      </a:lnTo>
                      <a:lnTo>
                        <a:pt x="414" y="336"/>
                      </a:lnTo>
                      <a:lnTo>
                        <a:pt x="462" y="286"/>
                      </a:lnTo>
                      <a:lnTo>
                        <a:pt x="444" y="266"/>
                      </a:lnTo>
                      <a:lnTo>
                        <a:pt x="396" y="312"/>
                      </a:lnTo>
                      <a:lnTo>
                        <a:pt x="392" y="176"/>
                      </a:lnTo>
                      <a:lnTo>
                        <a:pt x="476" y="90"/>
                      </a:lnTo>
                      <a:lnTo>
                        <a:pt x="464" y="76"/>
                      </a:lnTo>
                      <a:lnTo>
                        <a:pt x="392" y="146"/>
                      </a:lnTo>
                      <a:lnTo>
                        <a:pt x="392" y="116"/>
                      </a:lnTo>
                      <a:lnTo>
                        <a:pt x="456" y="50"/>
                      </a:lnTo>
                      <a:lnTo>
                        <a:pt x="444" y="38"/>
                      </a:lnTo>
                      <a:lnTo>
                        <a:pt x="392" y="86"/>
                      </a:lnTo>
                      <a:lnTo>
                        <a:pt x="390" y="0"/>
                      </a:lnTo>
                      <a:lnTo>
                        <a:pt x="374" y="0"/>
                      </a:lnTo>
                      <a:lnTo>
                        <a:pt x="372" y="90"/>
                      </a:lnTo>
                      <a:lnTo>
                        <a:pt x="316" y="36"/>
                      </a:lnTo>
                      <a:lnTo>
                        <a:pt x="304" y="50"/>
                      </a:lnTo>
                      <a:lnTo>
                        <a:pt x="372" y="120"/>
                      </a:lnTo>
                      <a:lnTo>
                        <a:pt x="370" y="148"/>
                      </a:lnTo>
                      <a:lnTo>
                        <a:pt x="296" y="76"/>
                      </a:lnTo>
                      <a:lnTo>
                        <a:pt x="282" y="90"/>
                      </a:lnTo>
                      <a:lnTo>
                        <a:pt x="370" y="180"/>
                      </a:lnTo>
                      <a:lnTo>
                        <a:pt x="368" y="316"/>
                      </a:lnTo>
                      <a:lnTo>
                        <a:pt x="316" y="266"/>
                      </a:lnTo>
                      <a:lnTo>
                        <a:pt x="298" y="286"/>
                      </a:lnTo>
                      <a:lnTo>
                        <a:pt x="344" y="336"/>
                      </a:lnTo>
                      <a:lnTo>
                        <a:pt x="322" y="336"/>
                      </a:lnTo>
                      <a:lnTo>
                        <a:pt x="308" y="358"/>
                      </a:lnTo>
                      <a:lnTo>
                        <a:pt x="288" y="290"/>
                      </a:lnTo>
                      <a:lnTo>
                        <a:pt x="264" y="296"/>
                      </a:lnTo>
                      <a:lnTo>
                        <a:pt x="280" y="360"/>
                      </a:lnTo>
                      <a:lnTo>
                        <a:pt x="162" y="294"/>
                      </a:lnTo>
                      <a:lnTo>
                        <a:pt x="128" y="178"/>
                      </a:lnTo>
                      <a:lnTo>
                        <a:pt x="110" y="184"/>
                      </a:lnTo>
                      <a:lnTo>
                        <a:pt x="134" y="280"/>
                      </a:lnTo>
                      <a:lnTo>
                        <a:pt x="110" y="266"/>
                      </a:lnTo>
                      <a:lnTo>
                        <a:pt x="84" y="176"/>
                      </a:lnTo>
                      <a:lnTo>
                        <a:pt x="66" y="182"/>
                      </a:lnTo>
                      <a:lnTo>
                        <a:pt x="84" y="252"/>
                      </a:lnTo>
                      <a:lnTo>
                        <a:pt x="10" y="210"/>
                      </a:lnTo>
                      <a:lnTo>
                        <a:pt x="2" y="224"/>
                      </a:lnTo>
                      <a:lnTo>
                        <a:pt x="76" y="270"/>
                      </a:lnTo>
                      <a:lnTo>
                        <a:pt x="2" y="292"/>
                      </a:lnTo>
                      <a:lnTo>
                        <a:pt x="8" y="308"/>
                      </a:lnTo>
                      <a:lnTo>
                        <a:pt x="102" y="286"/>
                      </a:lnTo>
                      <a:lnTo>
                        <a:pt x="126" y="300"/>
                      </a:lnTo>
                      <a:lnTo>
                        <a:pt x="26" y="328"/>
                      </a:lnTo>
                      <a:lnTo>
                        <a:pt x="30" y="346"/>
                      </a:lnTo>
                      <a:lnTo>
                        <a:pt x="154" y="316"/>
                      </a:lnTo>
                      <a:lnTo>
                        <a:pt x="270" y="386"/>
                      </a:lnTo>
                      <a:lnTo>
                        <a:pt x="200" y="406"/>
                      </a:lnTo>
                      <a:lnTo>
                        <a:pt x="206" y="430"/>
                      </a:lnTo>
                      <a:lnTo>
                        <a:pt x="276" y="414"/>
                      </a:lnTo>
                      <a:lnTo>
                        <a:pt x="262" y="436"/>
                      </a:lnTo>
                      <a:lnTo>
                        <a:pt x="276" y="458"/>
                      </a:lnTo>
                      <a:lnTo>
                        <a:pt x="206" y="442"/>
                      </a:lnTo>
                      <a:lnTo>
                        <a:pt x="200" y="466"/>
                      </a:lnTo>
                      <a:lnTo>
                        <a:pt x="264" y="484"/>
                      </a:lnTo>
                      <a:lnTo>
                        <a:pt x="148" y="554"/>
                      </a:lnTo>
                      <a:lnTo>
                        <a:pt x="30" y="526"/>
                      </a:lnTo>
                      <a:lnTo>
                        <a:pt x="26" y="542"/>
                      </a:lnTo>
                      <a:lnTo>
                        <a:pt x="122" y="570"/>
                      </a:lnTo>
                      <a:lnTo>
                        <a:pt x="98" y="586"/>
                      </a:lnTo>
                      <a:lnTo>
                        <a:pt x="8" y="562"/>
                      </a:lnTo>
                      <a:lnTo>
                        <a:pt x="2" y="580"/>
                      </a:lnTo>
                      <a:lnTo>
                        <a:pt x="72" y="600"/>
                      </a:lnTo>
                      <a:lnTo>
                        <a:pt x="0" y="644"/>
                      </a:lnTo>
                      <a:lnTo>
                        <a:pt x="8" y="658"/>
                      </a:lnTo>
                      <a:lnTo>
                        <a:pt x="84" y="616"/>
                      </a:lnTo>
                      <a:lnTo>
                        <a:pt x="66" y="690"/>
                      </a:lnTo>
                      <a:lnTo>
                        <a:pt x="84" y="694"/>
                      </a:lnTo>
                      <a:lnTo>
                        <a:pt x="110" y="602"/>
                      </a:lnTo>
                      <a:lnTo>
                        <a:pt x="136" y="588"/>
                      </a:lnTo>
                      <a:lnTo>
                        <a:pt x="110" y="688"/>
                      </a:lnTo>
                      <a:lnTo>
                        <a:pt x="128" y="694"/>
                      </a:lnTo>
                      <a:lnTo>
                        <a:pt x="164" y="572"/>
                      </a:lnTo>
                      <a:lnTo>
                        <a:pt x="282" y="506"/>
                      </a:lnTo>
                      <a:lnTo>
                        <a:pt x="264" y="576"/>
                      </a:lnTo>
                      <a:lnTo>
                        <a:pt x="288" y="582"/>
                      </a:lnTo>
                      <a:lnTo>
                        <a:pt x="308" y="514"/>
                      </a:lnTo>
                      <a:lnTo>
                        <a:pt x="322" y="536"/>
                      </a:lnTo>
                      <a:lnTo>
                        <a:pt x="344" y="536"/>
                      </a:lnTo>
                      <a:lnTo>
                        <a:pt x="298" y="586"/>
                      </a:lnTo>
                      <a:lnTo>
                        <a:pt x="316" y="606"/>
                      </a:lnTo>
                      <a:lnTo>
                        <a:pt x="364" y="560"/>
                      </a:lnTo>
                      <a:lnTo>
                        <a:pt x="366" y="694"/>
                      </a:lnTo>
                      <a:lnTo>
                        <a:pt x="282" y="782"/>
                      </a:lnTo>
                      <a:lnTo>
                        <a:pt x="296" y="796"/>
                      </a:lnTo>
                      <a:lnTo>
                        <a:pt x="368" y="726"/>
                      </a:lnTo>
                      <a:lnTo>
                        <a:pt x="368" y="754"/>
                      </a:lnTo>
                      <a:lnTo>
                        <a:pt x="304" y="822"/>
                      </a:lnTo>
                      <a:lnTo>
                        <a:pt x="316" y="834"/>
                      </a:lnTo>
                      <a:lnTo>
                        <a:pt x="368" y="784"/>
                      </a:lnTo>
                      <a:lnTo>
                        <a:pt x="370" y="870"/>
                      </a:lnTo>
                      <a:lnTo>
                        <a:pt x="386" y="870"/>
                      </a:lnTo>
                      <a:lnTo>
                        <a:pt x="388" y="780"/>
                      </a:lnTo>
                      <a:lnTo>
                        <a:pt x="444" y="834"/>
                      </a:lnTo>
                      <a:lnTo>
                        <a:pt x="456" y="822"/>
                      </a:lnTo>
                      <a:lnTo>
                        <a:pt x="388" y="752"/>
                      </a:lnTo>
                      <a:lnTo>
                        <a:pt x="388" y="724"/>
                      </a:lnTo>
                      <a:lnTo>
                        <a:pt x="464" y="796"/>
                      </a:lnTo>
                      <a:lnTo>
                        <a:pt x="476" y="782"/>
                      </a:lnTo>
                      <a:lnTo>
                        <a:pt x="390" y="692"/>
                      </a:lnTo>
                      <a:lnTo>
                        <a:pt x="392" y="556"/>
                      </a:lnTo>
                      <a:lnTo>
                        <a:pt x="444" y="606"/>
                      </a:lnTo>
                      <a:lnTo>
                        <a:pt x="462" y="586"/>
                      </a:lnTo>
                      <a:lnTo>
                        <a:pt x="414" y="536"/>
                      </a:lnTo>
                      <a:lnTo>
                        <a:pt x="442" y="536"/>
                      </a:lnTo>
                      <a:lnTo>
                        <a:pt x="452" y="518"/>
                      </a:lnTo>
                      <a:lnTo>
                        <a:pt x="470" y="582"/>
                      </a:lnTo>
                      <a:lnTo>
                        <a:pt x="496" y="576"/>
                      </a:lnTo>
                      <a:lnTo>
                        <a:pt x="480" y="512"/>
                      </a:lnTo>
                      <a:lnTo>
                        <a:pt x="598" y="576"/>
                      </a:lnTo>
                      <a:lnTo>
                        <a:pt x="632" y="694"/>
                      </a:lnTo>
                      <a:lnTo>
                        <a:pt x="650" y="688"/>
                      </a:lnTo>
                      <a:lnTo>
                        <a:pt x="626" y="592"/>
                      </a:lnTo>
                      <a:lnTo>
                        <a:pt x="650" y="606"/>
                      </a:lnTo>
                      <a:lnTo>
                        <a:pt x="676" y="694"/>
                      </a:lnTo>
                      <a:lnTo>
                        <a:pt x="694" y="690"/>
                      </a:lnTo>
                      <a:lnTo>
                        <a:pt x="676" y="620"/>
                      </a:lnTo>
                      <a:lnTo>
                        <a:pt x="750" y="660"/>
                      </a:lnTo>
                      <a:lnTo>
                        <a:pt x="758" y="648"/>
                      </a:lnTo>
                      <a:lnTo>
                        <a:pt x="682" y="602"/>
                      </a:lnTo>
                      <a:lnTo>
                        <a:pt x="756" y="580"/>
                      </a:lnTo>
                      <a:close/>
                      <a:moveTo>
                        <a:pt x="418" y="496"/>
                      </a:moveTo>
                      <a:lnTo>
                        <a:pt x="346" y="496"/>
                      </a:lnTo>
                      <a:lnTo>
                        <a:pt x="308" y="436"/>
                      </a:lnTo>
                      <a:lnTo>
                        <a:pt x="346" y="376"/>
                      </a:lnTo>
                      <a:lnTo>
                        <a:pt x="418" y="376"/>
                      </a:lnTo>
                      <a:lnTo>
                        <a:pt x="456" y="436"/>
                      </a:lnTo>
                      <a:lnTo>
                        <a:pt x="418" y="496"/>
                      </a:lnTo>
                      <a:close/>
                    </a:path>
                  </a:pathLst>
                </a:custGeom>
                <a:solidFill>
                  <a:srgbClr val="FEFFFF">
                    <a:alpha val="76000"/>
                  </a:srgbClr>
                </a:solidFill>
                <a:ln>
                  <a:noFill/>
                </a:ln>
                <a:effectLst/>
                <a:extLst>
                  <a:ext uri="{91240B29-F687-4F45-9708-019B960494DF}"/>
                </a:extLst>
              </p:spPr>
              <p:txBody>
                <a:bodyPr/>
                <a:lstStyle/>
                <a:p>
                  <a:pPr eaLnBrk="0" hangingPunct="0">
                    <a:defRPr/>
                  </a:pPr>
                  <a:endParaRPr lang="en-US">
                    <a:cs typeface="+mn-cs"/>
                  </a:endParaRPr>
                </a:p>
              </p:txBody>
            </p:sp>
            <p:sp>
              <p:nvSpPr>
                <p:cNvPr id="228" name="Freeform 73"/>
                <p:cNvSpPr>
                  <a:spLocks noChangeAspect="1" noEditPoints="1"/>
                </p:cNvSpPr>
                <p:nvPr/>
              </p:nvSpPr>
              <p:spPr bwMode="auto">
                <a:xfrm rot="20414437">
                  <a:off x="7564868" y="155232"/>
                  <a:ext cx="722477" cy="825619"/>
                </a:xfrm>
                <a:custGeom>
                  <a:avLst/>
                  <a:gdLst>
                    <a:gd name="T0" fmla="*/ 678 w 820"/>
                    <a:gd name="T1" fmla="*/ 610 h 936"/>
                    <a:gd name="T2" fmla="*/ 656 w 820"/>
                    <a:gd name="T3" fmla="*/ 598 h 936"/>
                    <a:gd name="T4" fmla="*/ 514 w 820"/>
                    <a:gd name="T5" fmla="*/ 512 h 936"/>
                    <a:gd name="T6" fmla="*/ 522 w 820"/>
                    <a:gd name="T7" fmla="*/ 468 h 936"/>
                    <a:gd name="T8" fmla="*/ 564 w 820"/>
                    <a:gd name="T9" fmla="*/ 414 h 936"/>
                    <a:gd name="T10" fmla="*/ 684 w 820"/>
                    <a:gd name="T11" fmla="*/ 324 h 936"/>
                    <a:gd name="T12" fmla="*/ 736 w 820"/>
                    <a:gd name="T13" fmla="*/ 292 h 936"/>
                    <a:gd name="T14" fmla="*/ 744 w 820"/>
                    <a:gd name="T15" fmla="*/ 196 h 936"/>
                    <a:gd name="T16" fmla="*/ 696 w 820"/>
                    <a:gd name="T17" fmla="*/ 198 h 936"/>
                    <a:gd name="T18" fmla="*/ 536 w 820"/>
                    <a:gd name="T19" fmla="*/ 364 h 936"/>
                    <a:gd name="T20" fmla="*/ 486 w 820"/>
                    <a:gd name="T21" fmla="*/ 384 h 936"/>
                    <a:gd name="T22" fmla="*/ 428 w 820"/>
                    <a:gd name="T23" fmla="*/ 356 h 936"/>
                    <a:gd name="T24" fmla="*/ 508 w 820"/>
                    <a:gd name="T25" fmla="*/ 92 h 936"/>
                    <a:gd name="T26" fmla="*/ 486 w 820"/>
                    <a:gd name="T27" fmla="*/ 50 h 936"/>
                    <a:gd name="T28" fmla="*/ 404 w 820"/>
                    <a:gd name="T29" fmla="*/ 0 h 936"/>
                    <a:gd name="T30" fmla="*/ 402 w 820"/>
                    <a:gd name="T31" fmla="*/ 120 h 936"/>
                    <a:gd name="T32" fmla="*/ 400 w 820"/>
                    <a:gd name="T33" fmla="*/ 184 h 936"/>
                    <a:gd name="T34" fmla="*/ 398 w 820"/>
                    <a:gd name="T35" fmla="*/ 356 h 936"/>
                    <a:gd name="T36" fmla="*/ 340 w 820"/>
                    <a:gd name="T37" fmla="*/ 382 h 936"/>
                    <a:gd name="T38" fmla="*/ 168 w 820"/>
                    <a:gd name="T39" fmla="*/ 312 h 936"/>
                    <a:gd name="T40" fmla="*/ 112 w 820"/>
                    <a:gd name="T41" fmla="*/ 280 h 936"/>
                    <a:gd name="T42" fmla="*/ 10 w 820"/>
                    <a:gd name="T43" fmla="*/ 224 h 936"/>
                    <a:gd name="T44" fmla="*/ 10 w 820"/>
                    <a:gd name="T45" fmla="*/ 324 h 936"/>
                    <a:gd name="T46" fmla="*/ 36 w 820"/>
                    <a:gd name="T47" fmla="*/ 364 h 936"/>
                    <a:gd name="T48" fmla="*/ 266 w 820"/>
                    <a:gd name="T49" fmla="*/ 398 h 936"/>
                    <a:gd name="T50" fmla="*/ 302 w 820"/>
                    <a:gd name="T51" fmla="*/ 468 h 936"/>
                    <a:gd name="T52" fmla="*/ 264 w 820"/>
                    <a:gd name="T53" fmla="*/ 532 h 936"/>
                    <a:gd name="T54" fmla="*/ 34 w 820"/>
                    <a:gd name="T55" fmla="*/ 580 h 936"/>
                    <a:gd name="T56" fmla="*/ 8 w 820"/>
                    <a:gd name="T57" fmla="*/ 620 h 936"/>
                    <a:gd name="T58" fmla="*/ 96 w 820"/>
                    <a:gd name="T59" fmla="*/ 658 h 936"/>
                    <a:gd name="T60" fmla="*/ 152 w 820"/>
                    <a:gd name="T61" fmla="*/ 628 h 936"/>
                    <a:gd name="T62" fmla="*/ 174 w 820"/>
                    <a:gd name="T63" fmla="*/ 616 h 936"/>
                    <a:gd name="T64" fmla="*/ 324 w 820"/>
                    <a:gd name="T65" fmla="*/ 532 h 936"/>
                    <a:gd name="T66" fmla="*/ 392 w 820"/>
                    <a:gd name="T67" fmla="*/ 574 h 936"/>
                    <a:gd name="T68" fmla="*/ 312 w 820"/>
                    <a:gd name="T69" fmla="*/ 842 h 936"/>
                    <a:gd name="T70" fmla="*/ 334 w 820"/>
                    <a:gd name="T71" fmla="*/ 884 h 936"/>
                    <a:gd name="T72" fmla="*/ 416 w 820"/>
                    <a:gd name="T73" fmla="*/ 936 h 936"/>
                    <a:gd name="T74" fmla="*/ 420 w 820"/>
                    <a:gd name="T75" fmla="*/ 814 h 936"/>
                    <a:gd name="T76" fmla="*/ 420 w 820"/>
                    <a:gd name="T77" fmla="*/ 750 h 936"/>
                    <a:gd name="T78" fmla="*/ 424 w 820"/>
                    <a:gd name="T79" fmla="*/ 576 h 936"/>
                    <a:gd name="T80" fmla="*/ 482 w 820"/>
                    <a:gd name="T81" fmla="*/ 552 h 936"/>
                    <a:gd name="T82" fmla="*/ 652 w 820"/>
                    <a:gd name="T83" fmla="*/ 622 h 936"/>
                    <a:gd name="T84" fmla="*/ 708 w 820"/>
                    <a:gd name="T85" fmla="*/ 654 h 936"/>
                    <a:gd name="T86" fmla="*/ 812 w 820"/>
                    <a:gd name="T87" fmla="*/ 710 h 936"/>
                    <a:gd name="T88" fmla="*/ 412 w 820"/>
                    <a:gd name="T89" fmla="*/ 546 h 936"/>
                    <a:gd name="T90" fmla="*/ 368 w 820"/>
                    <a:gd name="T91" fmla="*/ 532 h 936"/>
                    <a:gd name="T92" fmla="*/ 336 w 820"/>
                    <a:gd name="T93" fmla="*/ 482 h 936"/>
                    <a:gd name="T94" fmla="*/ 340 w 820"/>
                    <a:gd name="T95" fmla="*/ 436 h 936"/>
                    <a:gd name="T96" fmla="*/ 382 w 820"/>
                    <a:gd name="T97" fmla="*/ 394 h 936"/>
                    <a:gd name="T98" fmla="*/ 428 w 820"/>
                    <a:gd name="T99" fmla="*/ 390 h 936"/>
                    <a:gd name="T100" fmla="*/ 478 w 820"/>
                    <a:gd name="T101" fmla="*/ 424 h 936"/>
                    <a:gd name="T102" fmla="*/ 490 w 820"/>
                    <a:gd name="T103" fmla="*/ 468 h 936"/>
                    <a:gd name="T104" fmla="*/ 468 w 820"/>
                    <a:gd name="T105" fmla="*/ 522 h 936"/>
                    <a:gd name="T106" fmla="*/ 412 w 820"/>
                    <a:gd name="T107" fmla="*/ 54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0" h="936">
                      <a:moveTo>
                        <a:pt x="812" y="620"/>
                      </a:moveTo>
                      <a:lnTo>
                        <a:pt x="810" y="610"/>
                      </a:lnTo>
                      <a:lnTo>
                        <a:pt x="716" y="634"/>
                      </a:lnTo>
                      <a:lnTo>
                        <a:pt x="678" y="610"/>
                      </a:lnTo>
                      <a:lnTo>
                        <a:pt x="788" y="580"/>
                      </a:lnTo>
                      <a:lnTo>
                        <a:pt x="784" y="570"/>
                      </a:lnTo>
                      <a:lnTo>
                        <a:pt x="660" y="600"/>
                      </a:lnTo>
                      <a:lnTo>
                        <a:pt x="656" y="598"/>
                      </a:lnTo>
                      <a:lnTo>
                        <a:pt x="562" y="524"/>
                      </a:lnTo>
                      <a:lnTo>
                        <a:pt x="556" y="536"/>
                      </a:lnTo>
                      <a:lnTo>
                        <a:pt x="514" y="512"/>
                      </a:lnTo>
                      <a:lnTo>
                        <a:pt x="514" y="512"/>
                      </a:lnTo>
                      <a:lnTo>
                        <a:pt x="520" y="490"/>
                      </a:lnTo>
                      <a:lnTo>
                        <a:pt x="522" y="478"/>
                      </a:lnTo>
                      <a:lnTo>
                        <a:pt x="522" y="468"/>
                      </a:lnTo>
                      <a:lnTo>
                        <a:pt x="522" y="468"/>
                      </a:lnTo>
                      <a:lnTo>
                        <a:pt x="520" y="446"/>
                      </a:lnTo>
                      <a:lnTo>
                        <a:pt x="516" y="426"/>
                      </a:lnTo>
                      <a:lnTo>
                        <a:pt x="558" y="402"/>
                      </a:lnTo>
                      <a:lnTo>
                        <a:pt x="564" y="414"/>
                      </a:lnTo>
                      <a:lnTo>
                        <a:pt x="666" y="336"/>
                      </a:lnTo>
                      <a:lnTo>
                        <a:pt x="784" y="364"/>
                      </a:lnTo>
                      <a:lnTo>
                        <a:pt x="788" y="354"/>
                      </a:lnTo>
                      <a:lnTo>
                        <a:pt x="684" y="324"/>
                      </a:lnTo>
                      <a:lnTo>
                        <a:pt x="720" y="302"/>
                      </a:lnTo>
                      <a:lnTo>
                        <a:pt x="810" y="324"/>
                      </a:lnTo>
                      <a:lnTo>
                        <a:pt x="812" y="314"/>
                      </a:lnTo>
                      <a:lnTo>
                        <a:pt x="736" y="292"/>
                      </a:lnTo>
                      <a:lnTo>
                        <a:pt x="820" y="242"/>
                      </a:lnTo>
                      <a:lnTo>
                        <a:pt x="812" y="228"/>
                      </a:lnTo>
                      <a:lnTo>
                        <a:pt x="724" y="276"/>
                      </a:lnTo>
                      <a:lnTo>
                        <a:pt x="744" y="196"/>
                      </a:lnTo>
                      <a:lnTo>
                        <a:pt x="734" y="192"/>
                      </a:lnTo>
                      <a:lnTo>
                        <a:pt x="706" y="286"/>
                      </a:lnTo>
                      <a:lnTo>
                        <a:pt x="670" y="306"/>
                      </a:lnTo>
                      <a:lnTo>
                        <a:pt x="696" y="198"/>
                      </a:lnTo>
                      <a:lnTo>
                        <a:pt x="686" y="194"/>
                      </a:lnTo>
                      <a:lnTo>
                        <a:pt x="650" y="318"/>
                      </a:lnTo>
                      <a:lnTo>
                        <a:pt x="646" y="320"/>
                      </a:lnTo>
                      <a:lnTo>
                        <a:pt x="536" y="364"/>
                      </a:lnTo>
                      <a:lnTo>
                        <a:pt x="542" y="376"/>
                      </a:lnTo>
                      <a:lnTo>
                        <a:pt x="500" y="400"/>
                      </a:lnTo>
                      <a:lnTo>
                        <a:pt x="500" y="400"/>
                      </a:lnTo>
                      <a:lnTo>
                        <a:pt x="486" y="384"/>
                      </a:lnTo>
                      <a:lnTo>
                        <a:pt x="468" y="372"/>
                      </a:lnTo>
                      <a:lnTo>
                        <a:pt x="450" y="362"/>
                      </a:lnTo>
                      <a:lnTo>
                        <a:pt x="438" y="358"/>
                      </a:lnTo>
                      <a:lnTo>
                        <a:pt x="428" y="356"/>
                      </a:lnTo>
                      <a:lnTo>
                        <a:pt x="426" y="304"/>
                      </a:lnTo>
                      <a:lnTo>
                        <a:pt x="442" y="304"/>
                      </a:lnTo>
                      <a:lnTo>
                        <a:pt x="424" y="178"/>
                      </a:lnTo>
                      <a:lnTo>
                        <a:pt x="508" y="92"/>
                      </a:lnTo>
                      <a:lnTo>
                        <a:pt x="502" y="84"/>
                      </a:lnTo>
                      <a:lnTo>
                        <a:pt x="424" y="158"/>
                      </a:lnTo>
                      <a:lnTo>
                        <a:pt x="422" y="116"/>
                      </a:lnTo>
                      <a:lnTo>
                        <a:pt x="486" y="50"/>
                      </a:lnTo>
                      <a:lnTo>
                        <a:pt x="478" y="42"/>
                      </a:lnTo>
                      <a:lnTo>
                        <a:pt x="422" y="98"/>
                      </a:lnTo>
                      <a:lnTo>
                        <a:pt x="420" y="0"/>
                      </a:lnTo>
                      <a:lnTo>
                        <a:pt x="404" y="0"/>
                      </a:lnTo>
                      <a:lnTo>
                        <a:pt x="402" y="102"/>
                      </a:lnTo>
                      <a:lnTo>
                        <a:pt x="342" y="42"/>
                      </a:lnTo>
                      <a:lnTo>
                        <a:pt x="334" y="50"/>
                      </a:lnTo>
                      <a:lnTo>
                        <a:pt x="402" y="120"/>
                      </a:lnTo>
                      <a:lnTo>
                        <a:pt x="400" y="162"/>
                      </a:lnTo>
                      <a:lnTo>
                        <a:pt x="320" y="84"/>
                      </a:lnTo>
                      <a:lnTo>
                        <a:pt x="312" y="92"/>
                      </a:lnTo>
                      <a:lnTo>
                        <a:pt x="400" y="184"/>
                      </a:lnTo>
                      <a:lnTo>
                        <a:pt x="400" y="188"/>
                      </a:lnTo>
                      <a:lnTo>
                        <a:pt x="384" y="304"/>
                      </a:lnTo>
                      <a:lnTo>
                        <a:pt x="398" y="304"/>
                      </a:lnTo>
                      <a:lnTo>
                        <a:pt x="398" y="356"/>
                      </a:lnTo>
                      <a:lnTo>
                        <a:pt x="398" y="356"/>
                      </a:lnTo>
                      <a:lnTo>
                        <a:pt x="376" y="362"/>
                      </a:lnTo>
                      <a:lnTo>
                        <a:pt x="358" y="370"/>
                      </a:lnTo>
                      <a:lnTo>
                        <a:pt x="340" y="382"/>
                      </a:lnTo>
                      <a:lnTo>
                        <a:pt x="326" y="398"/>
                      </a:lnTo>
                      <a:lnTo>
                        <a:pt x="280" y="372"/>
                      </a:lnTo>
                      <a:lnTo>
                        <a:pt x="286" y="360"/>
                      </a:lnTo>
                      <a:lnTo>
                        <a:pt x="168" y="312"/>
                      </a:lnTo>
                      <a:lnTo>
                        <a:pt x="134" y="194"/>
                      </a:lnTo>
                      <a:lnTo>
                        <a:pt x="124" y="198"/>
                      </a:lnTo>
                      <a:lnTo>
                        <a:pt x="150" y="302"/>
                      </a:lnTo>
                      <a:lnTo>
                        <a:pt x="112" y="280"/>
                      </a:lnTo>
                      <a:lnTo>
                        <a:pt x="86" y="192"/>
                      </a:lnTo>
                      <a:lnTo>
                        <a:pt x="76" y="196"/>
                      </a:lnTo>
                      <a:lnTo>
                        <a:pt x="96" y="272"/>
                      </a:lnTo>
                      <a:lnTo>
                        <a:pt x="10" y="224"/>
                      </a:lnTo>
                      <a:lnTo>
                        <a:pt x="2" y="238"/>
                      </a:lnTo>
                      <a:lnTo>
                        <a:pt x="88" y="292"/>
                      </a:lnTo>
                      <a:lnTo>
                        <a:pt x="8" y="314"/>
                      </a:lnTo>
                      <a:lnTo>
                        <a:pt x="10" y="324"/>
                      </a:lnTo>
                      <a:lnTo>
                        <a:pt x="104" y="300"/>
                      </a:lnTo>
                      <a:lnTo>
                        <a:pt x="142" y="324"/>
                      </a:lnTo>
                      <a:lnTo>
                        <a:pt x="34" y="354"/>
                      </a:lnTo>
                      <a:lnTo>
                        <a:pt x="36" y="364"/>
                      </a:lnTo>
                      <a:lnTo>
                        <a:pt x="160" y="334"/>
                      </a:lnTo>
                      <a:lnTo>
                        <a:pt x="164" y="336"/>
                      </a:lnTo>
                      <a:lnTo>
                        <a:pt x="258" y="410"/>
                      </a:lnTo>
                      <a:lnTo>
                        <a:pt x="266" y="398"/>
                      </a:lnTo>
                      <a:lnTo>
                        <a:pt x="310" y="424"/>
                      </a:lnTo>
                      <a:lnTo>
                        <a:pt x="310" y="424"/>
                      </a:lnTo>
                      <a:lnTo>
                        <a:pt x="304" y="446"/>
                      </a:lnTo>
                      <a:lnTo>
                        <a:pt x="302" y="468"/>
                      </a:lnTo>
                      <a:lnTo>
                        <a:pt x="302" y="468"/>
                      </a:lnTo>
                      <a:lnTo>
                        <a:pt x="304" y="486"/>
                      </a:lnTo>
                      <a:lnTo>
                        <a:pt x="310" y="506"/>
                      </a:lnTo>
                      <a:lnTo>
                        <a:pt x="264" y="532"/>
                      </a:lnTo>
                      <a:lnTo>
                        <a:pt x="256" y="520"/>
                      </a:lnTo>
                      <a:lnTo>
                        <a:pt x="154" y="598"/>
                      </a:lnTo>
                      <a:lnTo>
                        <a:pt x="36" y="570"/>
                      </a:lnTo>
                      <a:lnTo>
                        <a:pt x="34" y="580"/>
                      </a:lnTo>
                      <a:lnTo>
                        <a:pt x="136" y="610"/>
                      </a:lnTo>
                      <a:lnTo>
                        <a:pt x="100" y="632"/>
                      </a:lnTo>
                      <a:lnTo>
                        <a:pt x="10" y="610"/>
                      </a:lnTo>
                      <a:lnTo>
                        <a:pt x="8" y="620"/>
                      </a:lnTo>
                      <a:lnTo>
                        <a:pt x="84" y="642"/>
                      </a:lnTo>
                      <a:lnTo>
                        <a:pt x="0" y="692"/>
                      </a:lnTo>
                      <a:lnTo>
                        <a:pt x="8" y="708"/>
                      </a:lnTo>
                      <a:lnTo>
                        <a:pt x="96" y="658"/>
                      </a:lnTo>
                      <a:lnTo>
                        <a:pt x="76" y="738"/>
                      </a:lnTo>
                      <a:lnTo>
                        <a:pt x="86" y="742"/>
                      </a:lnTo>
                      <a:lnTo>
                        <a:pt x="114" y="648"/>
                      </a:lnTo>
                      <a:lnTo>
                        <a:pt x="152" y="628"/>
                      </a:lnTo>
                      <a:lnTo>
                        <a:pt x="124" y="738"/>
                      </a:lnTo>
                      <a:lnTo>
                        <a:pt x="134" y="740"/>
                      </a:lnTo>
                      <a:lnTo>
                        <a:pt x="170" y="618"/>
                      </a:lnTo>
                      <a:lnTo>
                        <a:pt x="174" y="616"/>
                      </a:lnTo>
                      <a:lnTo>
                        <a:pt x="284" y="570"/>
                      </a:lnTo>
                      <a:lnTo>
                        <a:pt x="278" y="558"/>
                      </a:lnTo>
                      <a:lnTo>
                        <a:pt x="324" y="532"/>
                      </a:lnTo>
                      <a:lnTo>
                        <a:pt x="324" y="532"/>
                      </a:lnTo>
                      <a:lnTo>
                        <a:pt x="338" y="548"/>
                      </a:lnTo>
                      <a:lnTo>
                        <a:pt x="354" y="560"/>
                      </a:lnTo>
                      <a:lnTo>
                        <a:pt x="372" y="568"/>
                      </a:lnTo>
                      <a:lnTo>
                        <a:pt x="392" y="574"/>
                      </a:lnTo>
                      <a:lnTo>
                        <a:pt x="394" y="624"/>
                      </a:lnTo>
                      <a:lnTo>
                        <a:pt x="380" y="624"/>
                      </a:lnTo>
                      <a:lnTo>
                        <a:pt x="396" y="752"/>
                      </a:lnTo>
                      <a:lnTo>
                        <a:pt x="312" y="842"/>
                      </a:lnTo>
                      <a:lnTo>
                        <a:pt x="320" y="850"/>
                      </a:lnTo>
                      <a:lnTo>
                        <a:pt x="396" y="774"/>
                      </a:lnTo>
                      <a:lnTo>
                        <a:pt x="398" y="818"/>
                      </a:lnTo>
                      <a:lnTo>
                        <a:pt x="334" y="884"/>
                      </a:lnTo>
                      <a:lnTo>
                        <a:pt x="342" y="892"/>
                      </a:lnTo>
                      <a:lnTo>
                        <a:pt x="398" y="838"/>
                      </a:lnTo>
                      <a:lnTo>
                        <a:pt x="400" y="936"/>
                      </a:lnTo>
                      <a:lnTo>
                        <a:pt x="416" y="936"/>
                      </a:lnTo>
                      <a:lnTo>
                        <a:pt x="418" y="834"/>
                      </a:lnTo>
                      <a:lnTo>
                        <a:pt x="478" y="892"/>
                      </a:lnTo>
                      <a:lnTo>
                        <a:pt x="486" y="884"/>
                      </a:lnTo>
                      <a:lnTo>
                        <a:pt x="420" y="814"/>
                      </a:lnTo>
                      <a:lnTo>
                        <a:pt x="420" y="772"/>
                      </a:lnTo>
                      <a:lnTo>
                        <a:pt x="502" y="850"/>
                      </a:lnTo>
                      <a:lnTo>
                        <a:pt x="508" y="842"/>
                      </a:lnTo>
                      <a:lnTo>
                        <a:pt x="420" y="750"/>
                      </a:lnTo>
                      <a:lnTo>
                        <a:pt x="420" y="744"/>
                      </a:lnTo>
                      <a:lnTo>
                        <a:pt x="436" y="624"/>
                      </a:lnTo>
                      <a:lnTo>
                        <a:pt x="422" y="624"/>
                      </a:lnTo>
                      <a:lnTo>
                        <a:pt x="424" y="576"/>
                      </a:lnTo>
                      <a:lnTo>
                        <a:pt x="424" y="576"/>
                      </a:lnTo>
                      <a:lnTo>
                        <a:pt x="444" y="570"/>
                      </a:lnTo>
                      <a:lnTo>
                        <a:pt x="464" y="564"/>
                      </a:lnTo>
                      <a:lnTo>
                        <a:pt x="482" y="552"/>
                      </a:lnTo>
                      <a:lnTo>
                        <a:pt x="498" y="536"/>
                      </a:lnTo>
                      <a:lnTo>
                        <a:pt x="540" y="562"/>
                      </a:lnTo>
                      <a:lnTo>
                        <a:pt x="534" y="574"/>
                      </a:lnTo>
                      <a:lnTo>
                        <a:pt x="652" y="622"/>
                      </a:lnTo>
                      <a:lnTo>
                        <a:pt x="686" y="740"/>
                      </a:lnTo>
                      <a:lnTo>
                        <a:pt x="696" y="738"/>
                      </a:lnTo>
                      <a:lnTo>
                        <a:pt x="670" y="632"/>
                      </a:lnTo>
                      <a:lnTo>
                        <a:pt x="708" y="654"/>
                      </a:lnTo>
                      <a:lnTo>
                        <a:pt x="734" y="742"/>
                      </a:lnTo>
                      <a:lnTo>
                        <a:pt x="744" y="738"/>
                      </a:lnTo>
                      <a:lnTo>
                        <a:pt x="724" y="662"/>
                      </a:lnTo>
                      <a:lnTo>
                        <a:pt x="812" y="710"/>
                      </a:lnTo>
                      <a:lnTo>
                        <a:pt x="820" y="696"/>
                      </a:lnTo>
                      <a:lnTo>
                        <a:pt x="732" y="644"/>
                      </a:lnTo>
                      <a:lnTo>
                        <a:pt x="812" y="620"/>
                      </a:lnTo>
                      <a:close/>
                      <a:moveTo>
                        <a:pt x="412" y="546"/>
                      </a:moveTo>
                      <a:lnTo>
                        <a:pt x="412" y="546"/>
                      </a:lnTo>
                      <a:lnTo>
                        <a:pt x="396" y="544"/>
                      </a:lnTo>
                      <a:lnTo>
                        <a:pt x="382" y="540"/>
                      </a:lnTo>
                      <a:lnTo>
                        <a:pt x="368" y="532"/>
                      </a:lnTo>
                      <a:lnTo>
                        <a:pt x="358" y="522"/>
                      </a:lnTo>
                      <a:lnTo>
                        <a:pt x="348" y="510"/>
                      </a:lnTo>
                      <a:lnTo>
                        <a:pt x="340" y="498"/>
                      </a:lnTo>
                      <a:lnTo>
                        <a:pt x="336" y="482"/>
                      </a:lnTo>
                      <a:lnTo>
                        <a:pt x="334" y="468"/>
                      </a:lnTo>
                      <a:lnTo>
                        <a:pt x="334" y="468"/>
                      </a:lnTo>
                      <a:lnTo>
                        <a:pt x="336" y="452"/>
                      </a:lnTo>
                      <a:lnTo>
                        <a:pt x="340" y="436"/>
                      </a:lnTo>
                      <a:lnTo>
                        <a:pt x="348" y="424"/>
                      </a:lnTo>
                      <a:lnTo>
                        <a:pt x="358" y="412"/>
                      </a:lnTo>
                      <a:lnTo>
                        <a:pt x="368" y="402"/>
                      </a:lnTo>
                      <a:lnTo>
                        <a:pt x="382" y="394"/>
                      </a:lnTo>
                      <a:lnTo>
                        <a:pt x="396" y="390"/>
                      </a:lnTo>
                      <a:lnTo>
                        <a:pt x="412" y="388"/>
                      </a:lnTo>
                      <a:lnTo>
                        <a:pt x="412" y="388"/>
                      </a:lnTo>
                      <a:lnTo>
                        <a:pt x="428" y="390"/>
                      </a:lnTo>
                      <a:lnTo>
                        <a:pt x="442" y="394"/>
                      </a:lnTo>
                      <a:lnTo>
                        <a:pt x="456" y="402"/>
                      </a:lnTo>
                      <a:lnTo>
                        <a:pt x="468" y="412"/>
                      </a:lnTo>
                      <a:lnTo>
                        <a:pt x="478" y="424"/>
                      </a:lnTo>
                      <a:lnTo>
                        <a:pt x="484" y="436"/>
                      </a:lnTo>
                      <a:lnTo>
                        <a:pt x="490" y="452"/>
                      </a:lnTo>
                      <a:lnTo>
                        <a:pt x="490" y="468"/>
                      </a:lnTo>
                      <a:lnTo>
                        <a:pt x="490" y="468"/>
                      </a:lnTo>
                      <a:lnTo>
                        <a:pt x="490" y="482"/>
                      </a:lnTo>
                      <a:lnTo>
                        <a:pt x="484" y="498"/>
                      </a:lnTo>
                      <a:lnTo>
                        <a:pt x="478" y="510"/>
                      </a:lnTo>
                      <a:lnTo>
                        <a:pt x="468" y="522"/>
                      </a:lnTo>
                      <a:lnTo>
                        <a:pt x="456" y="532"/>
                      </a:lnTo>
                      <a:lnTo>
                        <a:pt x="442" y="540"/>
                      </a:lnTo>
                      <a:lnTo>
                        <a:pt x="428" y="544"/>
                      </a:lnTo>
                      <a:lnTo>
                        <a:pt x="412" y="546"/>
                      </a:lnTo>
                      <a:lnTo>
                        <a:pt x="412" y="546"/>
                      </a:lnTo>
                      <a:close/>
                    </a:path>
                  </a:pathLst>
                </a:custGeom>
                <a:solidFill>
                  <a:srgbClr val="FEFFFF">
                    <a:alpha val="76000"/>
                  </a:srgbClr>
                </a:solidFill>
                <a:ln>
                  <a:noFill/>
                </a:ln>
                <a:effectLst/>
                <a:extLst>
                  <a:ext uri="{91240B29-F687-4F45-9708-019B960494DF}"/>
                </a:extLst>
              </p:spPr>
              <p:txBody>
                <a:bodyPr/>
                <a:lstStyle/>
                <a:p>
                  <a:pPr eaLnBrk="0" hangingPunct="0">
                    <a:defRPr/>
                  </a:pPr>
                  <a:endParaRPr lang="en-US">
                    <a:cs typeface="+mn-cs"/>
                  </a:endParaRPr>
                </a:p>
              </p:txBody>
            </p:sp>
            <p:sp>
              <p:nvSpPr>
                <p:cNvPr id="229" name="Freeform 77"/>
                <p:cNvSpPr>
                  <a:spLocks noChangeAspect="1" noEditPoints="1"/>
                </p:cNvSpPr>
                <p:nvPr/>
              </p:nvSpPr>
              <p:spPr bwMode="auto">
                <a:xfrm rot="20957513">
                  <a:off x="7869738" y="3830825"/>
                  <a:ext cx="639908" cy="728767"/>
                </a:xfrm>
                <a:custGeom>
                  <a:avLst/>
                  <a:gdLst>
                    <a:gd name="T0" fmla="*/ 718 w 826"/>
                    <a:gd name="T1" fmla="*/ 634 h 942"/>
                    <a:gd name="T2" fmla="*/ 788 w 826"/>
                    <a:gd name="T3" fmla="*/ 570 h 942"/>
                    <a:gd name="T4" fmla="*/ 542 w 826"/>
                    <a:gd name="T5" fmla="*/ 472 h 942"/>
                    <a:gd name="T6" fmla="*/ 788 w 826"/>
                    <a:gd name="T7" fmla="*/ 376 h 942"/>
                    <a:gd name="T8" fmla="*/ 722 w 826"/>
                    <a:gd name="T9" fmla="*/ 314 h 942"/>
                    <a:gd name="T10" fmla="*/ 748 w 826"/>
                    <a:gd name="T11" fmla="*/ 298 h 942"/>
                    <a:gd name="T12" fmla="*/ 730 w 826"/>
                    <a:gd name="T13" fmla="*/ 276 h 942"/>
                    <a:gd name="T14" fmla="*/ 704 w 826"/>
                    <a:gd name="T15" fmla="*/ 290 h 942"/>
                    <a:gd name="T16" fmla="*/ 684 w 826"/>
                    <a:gd name="T17" fmla="*/ 196 h 942"/>
                    <a:gd name="T18" fmla="*/ 478 w 826"/>
                    <a:gd name="T19" fmla="*/ 360 h 942"/>
                    <a:gd name="T20" fmla="*/ 516 w 826"/>
                    <a:gd name="T21" fmla="*/ 100 h 942"/>
                    <a:gd name="T22" fmla="*/ 430 w 826"/>
                    <a:gd name="T23" fmla="*/ 124 h 942"/>
                    <a:gd name="T24" fmla="*/ 430 w 826"/>
                    <a:gd name="T25" fmla="*/ 94 h 942"/>
                    <a:gd name="T26" fmla="*/ 402 w 826"/>
                    <a:gd name="T27" fmla="*/ 98 h 942"/>
                    <a:gd name="T28" fmla="*/ 400 w 826"/>
                    <a:gd name="T29" fmla="*/ 128 h 942"/>
                    <a:gd name="T30" fmla="*/ 310 w 826"/>
                    <a:gd name="T31" fmla="*/ 100 h 942"/>
                    <a:gd name="T32" fmla="*/ 352 w 826"/>
                    <a:gd name="T33" fmla="*/ 360 h 942"/>
                    <a:gd name="T34" fmla="*/ 142 w 826"/>
                    <a:gd name="T35" fmla="*/ 196 h 942"/>
                    <a:gd name="T36" fmla="*/ 120 w 826"/>
                    <a:gd name="T37" fmla="*/ 284 h 942"/>
                    <a:gd name="T38" fmla="*/ 94 w 826"/>
                    <a:gd name="T39" fmla="*/ 270 h 942"/>
                    <a:gd name="T40" fmla="*/ 84 w 826"/>
                    <a:gd name="T41" fmla="*/ 296 h 942"/>
                    <a:gd name="T42" fmla="*/ 110 w 826"/>
                    <a:gd name="T43" fmla="*/ 312 h 942"/>
                    <a:gd name="T44" fmla="*/ 40 w 826"/>
                    <a:gd name="T45" fmla="*/ 376 h 942"/>
                    <a:gd name="T46" fmla="*/ 290 w 826"/>
                    <a:gd name="T47" fmla="*/ 472 h 942"/>
                    <a:gd name="T48" fmla="*/ 40 w 826"/>
                    <a:gd name="T49" fmla="*/ 570 h 942"/>
                    <a:gd name="T50" fmla="*/ 104 w 826"/>
                    <a:gd name="T51" fmla="*/ 632 h 942"/>
                    <a:gd name="T52" fmla="*/ 80 w 826"/>
                    <a:gd name="T53" fmla="*/ 648 h 942"/>
                    <a:gd name="T54" fmla="*/ 96 w 826"/>
                    <a:gd name="T55" fmla="*/ 670 h 942"/>
                    <a:gd name="T56" fmla="*/ 122 w 826"/>
                    <a:gd name="T57" fmla="*/ 656 h 942"/>
                    <a:gd name="T58" fmla="*/ 142 w 826"/>
                    <a:gd name="T59" fmla="*/ 748 h 942"/>
                    <a:gd name="T60" fmla="*/ 352 w 826"/>
                    <a:gd name="T61" fmla="*/ 584 h 942"/>
                    <a:gd name="T62" fmla="*/ 310 w 826"/>
                    <a:gd name="T63" fmla="*/ 846 h 942"/>
                    <a:gd name="T64" fmla="*/ 396 w 826"/>
                    <a:gd name="T65" fmla="*/ 820 h 942"/>
                    <a:gd name="T66" fmla="*/ 398 w 826"/>
                    <a:gd name="T67" fmla="*/ 850 h 942"/>
                    <a:gd name="T68" fmla="*/ 426 w 826"/>
                    <a:gd name="T69" fmla="*/ 846 h 942"/>
                    <a:gd name="T70" fmla="*/ 426 w 826"/>
                    <a:gd name="T71" fmla="*/ 816 h 942"/>
                    <a:gd name="T72" fmla="*/ 516 w 826"/>
                    <a:gd name="T73" fmla="*/ 844 h 942"/>
                    <a:gd name="T74" fmla="*/ 478 w 826"/>
                    <a:gd name="T75" fmla="*/ 584 h 942"/>
                    <a:gd name="T76" fmla="*/ 684 w 826"/>
                    <a:gd name="T77" fmla="*/ 748 h 942"/>
                    <a:gd name="T78" fmla="*/ 706 w 826"/>
                    <a:gd name="T79" fmla="*/ 660 h 942"/>
                    <a:gd name="T80" fmla="*/ 732 w 826"/>
                    <a:gd name="T81" fmla="*/ 674 h 942"/>
                    <a:gd name="T82" fmla="*/ 742 w 826"/>
                    <a:gd name="T83" fmla="*/ 648 h 942"/>
                    <a:gd name="T84" fmla="*/ 376 w 826"/>
                    <a:gd name="T85" fmla="*/ 544 h 942"/>
                    <a:gd name="T86" fmla="*/ 456 w 826"/>
                    <a:gd name="T87" fmla="*/ 400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6" h="942">
                      <a:moveTo>
                        <a:pt x="818" y="628"/>
                      </a:moveTo>
                      <a:lnTo>
                        <a:pt x="814" y="610"/>
                      </a:lnTo>
                      <a:lnTo>
                        <a:pt x="718" y="634"/>
                      </a:lnTo>
                      <a:lnTo>
                        <a:pt x="690" y="616"/>
                      </a:lnTo>
                      <a:lnTo>
                        <a:pt x="792" y="588"/>
                      </a:lnTo>
                      <a:lnTo>
                        <a:pt x="788" y="570"/>
                      </a:lnTo>
                      <a:lnTo>
                        <a:pt x="662" y="600"/>
                      </a:lnTo>
                      <a:lnTo>
                        <a:pt x="518" y="514"/>
                      </a:lnTo>
                      <a:lnTo>
                        <a:pt x="542" y="472"/>
                      </a:lnTo>
                      <a:lnTo>
                        <a:pt x="520" y="436"/>
                      </a:lnTo>
                      <a:lnTo>
                        <a:pt x="668" y="346"/>
                      </a:lnTo>
                      <a:lnTo>
                        <a:pt x="788" y="376"/>
                      </a:lnTo>
                      <a:lnTo>
                        <a:pt x="792" y="358"/>
                      </a:lnTo>
                      <a:lnTo>
                        <a:pt x="694" y="330"/>
                      </a:lnTo>
                      <a:lnTo>
                        <a:pt x="722" y="314"/>
                      </a:lnTo>
                      <a:lnTo>
                        <a:pt x="814" y="336"/>
                      </a:lnTo>
                      <a:lnTo>
                        <a:pt x="818" y="318"/>
                      </a:lnTo>
                      <a:lnTo>
                        <a:pt x="748" y="298"/>
                      </a:lnTo>
                      <a:lnTo>
                        <a:pt x="826" y="250"/>
                      </a:lnTo>
                      <a:lnTo>
                        <a:pt x="814" y="228"/>
                      </a:lnTo>
                      <a:lnTo>
                        <a:pt x="730" y="276"/>
                      </a:lnTo>
                      <a:lnTo>
                        <a:pt x="750" y="200"/>
                      </a:lnTo>
                      <a:lnTo>
                        <a:pt x="732" y="196"/>
                      </a:lnTo>
                      <a:lnTo>
                        <a:pt x="704" y="290"/>
                      </a:lnTo>
                      <a:lnTo>
                        <a:pt x="676" y="306"/>
                      </a:lnTo>
                      <a:lnTo>
                        <a:pt x="702" y="202"/>
                      </a:lnTo>
                      <a:lnTo>
                        <a:pt x="684" y="196"/>
                      </a:lnTo>
                      <a:lnTo>
                        <a:pt x="648" y="320"/>
                      </a:lnTo>
                      <a:lnTo>
                        <a:pt x="502" y="400"/>
                      </a:lnTo>
                      <a:lnTo>
                        <a:pt x="478" y="360"/>
                      </a:lnTo>
                      <a:lnTo>
                        <a:pt x="434" y="360"/>
                      </a:lnTo>
                      <a:lnTo>
                        <a:pt x="432" y="188"/>
                      </a:lnTo>
                      <a:lnTo>
                        <a:pt x="516" y="100"/>
                      </a:lnTo>
                      <a:lnTo>
                        <a:pt x="504" y="86"/>
                      </a:lnTo>
                      <a:lnTo>
                        <a:pt x="430" y="158"/>
                      </a:lnTo>
                      <a:lnTo>
                        <a:pt x="430" y="124"/>
                      </a:lnTo>
                      <a:lnTo>
                        <a:pt x="494" y="58"/>
                      </a:lnTo>
                      <a:lnTo>
                        <a:pt x="482" y="46"/>
                      </a:lnTo>
                      <a:lnTo>
                        <a:pt x="430" y="94"/>
                      </a:lnTo>
                      <a:lnTo>
                        <a:pt x="428" y="0"/>
                      </a:lnTo>
                      <a:lnTo>
                        <a:pt x="402" y="0"/>
                      </a:lnTo>
                      <a:lnTo>
                        <a:pt x="402" y="98"/>
                      </a:lnTo>
                      <a:lnTo>
                        <a:pt x="346" y="44"/>
                      </a:lnTo>
                      <a:lnTo>
                        <a:pt x="332" y="58"/>
                      </a:lnTo>
                      <a:lnTo>
                        <a:pt x="400" y="128"/>
                      </a:lnTo>
                      <a:lnTo>
                        <a:pt x="400" y="160"/>
                      </a:lnTo>
                      <a:lnTo>
                        <a:pt x="324" y="86"/>
                      </a:lnTo>
                      <a:lnTo>
                        <a:pt x="310" y="100"/>
                      </a:lnTo>
                      <a:lnTo>
                        <a:pt x="400" y="192"/>
                      </a:lnTo>
                      <a:lnTo>
                        <a:pt x="396" y="360"/>
                      </a:lnTo>
                      <a:lnTo>
                        <a:pt x="352" y="360"/>
                      </a:lnTo>
                      <a:lnTo>
                        <a:pt x="332" y="398"/>
                      </a:lnTo>
                      <a:lnTo>
                        <a:pt x="178" y="314"/>
                      </a:lnTo>
                      <a:lnTo>
                        <a:pt x="142" y="196"/>
                      </a:lnTo>
                      <a:lnTo>
                        <a:pt x="124" y="202"/>
                      </a:lnTo>
                      <a:lnTo>
                        <a:pt x="150" y="300"/>
                      </a:lnTo>
                      <a:lnTo>
                        <a:pt x="120" y="284"/>
                      </a:lnTo>
                      <a:lnTo>
                        <a:pt x="94" y="194"/>
                      </a:lnTo>
                      <a:lnTo>
                        <a:pt x="78" y="200"/>
                      </a:lnTo>
                      <a:lnTo>
                        <a:pt x="94" y="270"/>
                      </a:lnTo>
                      <a:lnTo>
                        <a:pt x="14" y="226"/>
                      </a:lnTo>
                      <a:lnTo>
                        <a:pt x="2" y="246"/>
                      </a:lnTo>
                      <a:lnTo>
                        <a:pt x="84" y="296"/>
                      </a:lnTo>
                      <a:lnTo>
                        <a:pt x="10" y="318"/>
                      </a:lnTo>
                      <a:lnTo>
                        <a:pt x="14" y="336"/>
                      </a:lnTo>
                      <a:lnTo>
                        <a:pt x="110" y="312"/>
                      </a:lnTo>
                      <a:lnTo>
                        <a:pt x="136" y="328"/>
                      </a:lnTo>
                      <a:lnTo>
                        <a:pt x="34" y="358"/>
                      </a:lnTo>
                      <a:lnTo>
                        <a:pt x="40" y="376"/>
                      </a:lnTo>
                      <a:lnTo>
                        <a:pt x="164" y="346"/>
                      </a:lnTo>
                      <a:lnTo>
                        <a:pt x="312" y="434"/>
                      </a:lnTo>
                      <a:lnTo>
                        <a:pt x="290" y="472"/>
                      </a:lnTo>
                      <a:lnTo>
                        <a:pt x="310" y="508"/>
                      </a:lnTo>
                      <a:lnTo>
                        <a:pt x="160" y="598"/>
                      </a:lnTo>
                      <a:lnTo>
                        <a:pt x="40" y="570"/>
                      </a:lnTo>
                      <a:lnTo>
                        <a:pt x="34" y="588"/>
                      </a:lnTo>
                      <a:lnTo>
                        <a:pt x="132" y="616"/>
                      </a:lnTo>
                      <a:lnTo>
                        <a:pt x="104" y="632"/>
                      </a:lnTo>
                      <a:lnTo>
                        <a:pt x="14" y="610"/>
                      </a:lnTo>
                      <a:lnTo>
                        <a:pt x="10" y="628"/>
                      </a:lnTo>
                      <a:lnTo>
                        <a:pt x="80" y="648"/>
                      </a:lnTo>
                      <a:lnTo>
                        <a:pt x="0" y="696"/>
                      </a:lnTo>
                      <a:lnTo>
                        <a:pt x="12" y="716"/>
                      </a:lnTo>
                      <a:lnTo>
                        <a:pt x="96" y="670"/>
                      </a:lnTo>
                      <a:lnTo>
                        <a:pt x="78" y="746"/>
                      </a:lnTo>
                      <a:lnTo>
                        <a:pt x="94" y="750"/>
                      </a:lnTo>
                      <a:lnTo>
                        <a:pt x="122" y="656"/>
                      </a:lnTo>
                      <a:lnTo>
                        <a:pt x="150" y="640"/>
                      </a:lnTo>
                      <a:lnTo>
                        <a:pt x="124" y="744"/>
                      </a:lnTo>
                      <a:lnTo>
                        <a:pt x="142" y="748"/>
                      </a:lnTo>
                      <a:lnTo>
                        <a:pt x="178" y="624"/>
                      </a:lnTo>
                      <a:lnTo>
                        <a:pt x="328" y="542"/>
                      </a:lnTo>
                      <a:lnTo>
                        <a:pt x="352" y="584"/>
                      </a:lnTo>
                      <a:lnTo>
                        <a:pt x="392" y="584"/>
                      </a:lnTo>
                      <a:lnTo>
                        <a:pt x="396" y="756"/>
                      </a:lnTo>
                      <a:lnTo>
                        <a:pt x="310" y="846"/>
                      </a:lnTo>
                      <a:lnTo>
                        <a:pt x="324" y="858"/>
                      </a:lnTo>
                      <a:lnTo>
                        <a:pt x="396" y="788"/>
                      </a:lnTo>
                      <a:lnTo>
                        <a:pt x="396" y="820"/>
                      </a:lnTo>
                      <a:lnTo>
                        <a:pt x="332" y="888"/>
                      </a:lnTo>
                      <a:lnTo>
                        <a:pt x="346" y="900"/>
                      </a:lnTo>
                      <a:lnTo>
                        <a:pt x="398" y="850"/>
                      </a:lnTo>
                      <a:lnTo>
                        <a:pt x="400" y="942"/>
                      </a:lnTo>
                      <a:lnTo>
                        <a:pt x="424" y="942"/>
                      </a:lnTo>
                      <a:lnTo>
                        <a:pt x="426" y="846"/>
                      </a:lnTo>
                      <a:lnTo>
                        <a:pt x="482" y="900"/>
                      </a:lnTo>
                      <a:lnTo>
                        <a:pt x="494" y="888"/>
                      </a:lnTo>
                      <a:lnTo>
                        <a:pt x="426" y="816"/>
                      </a:lnTo>
                      <a:lnTo>
                        <a:pt x="426" y="784"/>
                      </a:lnTo>
                      <a:lnTo>
                        <a:pt x="504" y="858"/>
                      </a:lnTo>
                      <a:lnTo>
                        <a:pt x="516" y="844"/>
                      </a:lnTo>
                      <a:lnTo>
                        <a:pt x="428" y="752"/>
                      </a:lnTo>
                      <a:lnTo>
                        <a:pt x="430" y="584"/>
                      </a:lnTo>
                      <a:lnTo>
                        <a:pt x="478" y="584"/>
                      </a:lnTo>
                      <a:lnTo>
                        <a:pt x="500" y="548"/>
                      </a:lnTo>
                      <a:lnTo>
                        <a:pt x="650" y="630"/>
                      </a:lnTo>
                      <a:lnTo>
                        <a:pt x="684" y="748"/>
                      </a:lnTo>
                      <a:lnTo>
                        <a:pt x="702" y="744"/>
                      </a:lnTo>
                      <a:lnTo>
                        <a:pt x="678" y="646"/>
                      </a:lnTo>
                      <a:lnTo>
                        <a:pt x="706" y="660"/>
                      </a:lnTo>
                      <a:lnTo>
                        <a:pt x="732" y="750"/>
                      </a:lnTo>
                      <a:lnTo>
                        <a:pt x="750" y="746"/>
                      </a:lnTo>
                      <a:lnTo>
                        <a:pt x="732" y="674"/>
                      </a:lnTo>
                      <a:lnTo>
                        <a:pt x="812" y="720"/>
                      </a:lnTo>
                      <a:lnTo>
                        <a:pt x="826" y="698"/>
                      </a:lnTo>
                      <a:lnTo>
                        <a:pt x="742" y="648"/>
                      </a:lnTo>
                      <a:lnTo>
                        <a:pt x="818" y="628"/>
                      </a:lnTo>
                      <a:close/>
                      <a:moveTo>
                        <a:pt x="456" y="544"/>
                      </a:moveTo>
                      <a:lnTo>
                        <a:pt x="376" y="544"/>
                      </a:lnTo>
                      <a:lnTo>
                        <a:pt x="336" y="472"/>
                      </a:lnTo>
                      <a:lnTo>
                        <a:pt x="376" y="400"/>
                      </a:lnTo>
                      <a:lnTo>
                        <a:pt x="456" y="400"/>
                      </a:lnTo>
                      <a:lnTo>
                        <a:pt x="496" y="472"/>
                      </a:lnTo>
                      <a:lnTo>
                        <a:pt x="456" y="544"/>
                      </a:lnTo>
                      <a:close/>
                    </a:path>
                  </a:pathLst>
                </a:custGeom>
                <a:noFill/>
                <a:ln>
                  <a:solidFill>
                    <a:srgbClr val="FEFFFF">
                      <a:alpha val="26000"/>
                    </a:srgbClr>
                  </a:solidFill>
                </a:ln>
                <a:effectLst/>
                <a:extLst/>
              </p:spPr>
              <p:txBody>
                <a:bodyPr/>
                <a:lstStyle/>
                <a:p>
                  <a:pPr eaLnBrk="0" hangingPunct="0">
                    <a:defRPr/>
                  </a:pPr>
                  <a:endParaRPr lang="en-US">
                    <a:cs typeface="+mn-cs"/>
                  </a:endParaRPr>
                </a:p>
              </p:txBody>
            </p:sp>
            <p:sp>
              <p:nvSpPr>
                <p:cNvPr id="230" name="Freeform 81"/>
                <p:cNvSpPr>
                  <a:spLocks noChangeAspect="1" noEditPoints="1"/>
                </p:cNvSpPr>
                <p:nvPr/>
              </p:nvSpPr>
              <p:spPr bwMode="auto">
                <a:xfrm rot="924218">
                  <a:off x="8028524" y="1798532"/>
                  <a:ext cx="765349" cy="870075"/>
                </a:xfrm>
                <a:custGeom>
                  <a:avLst/>
                  <a:gdLst>
                    <a:gd name="T0" fmla="*/ 546 w 628"/>
                    <a:gd name="T1" fmla="*/ 480 h 712"/>
                    <a:gd name="T2" fmla="*/ 598 w 628"/>
                    <a:gd name="T3" fmla="*/ 430 h 712"/>
                    <a:gd name="T4" fmla="*/ 400 w 628"/>
                    <a:gd name="T5" fmla="*/ 374 h 712"/>
                    <a:gd name="T6" fmla="*/ 402 w 628"/>
                    <a:gd name="T7" fmla="*/ 354 h 712"/>
                    <a:gd name="T8" fmla="*/ 508 w 628"/>
                    <a:gd name="T9" fmla="*/ 254 h 712"/>
                    <a:gd name="T10" fmla="*/ 524 w 628"/>
                    <a:gd name="T11" fmla="*/ 246 h 712"/>
                    <a:gd name="T12" fmla="*/ 620 w 628"/>
                    <a:gd name="T13" fmla="*/ 236 h 712"/>
                    <a:gd name="T14" fmla="*/ 620 w 628"/>
                    <a:gd name="T15" fmla="*/ 170 h 712"/>
                    <a:gd name="T16" fmla="*/ 558 w 628"/>
                    <a:gd name="T17" fmla="*/ 144 h 712"/>
                    <a:gd name="T18" fmla="*/ 532 w 628"/>
                    <a:gd name="T19" fmla="*/ 148 h 712"/>
                    <a:gd name="T20" fmla="*/ 450 w 628"/>
                    <a:gd name="T21" fmla="*/ 264 h 712"/>
                    <a:gd name="T22" fmla="*/ 360 w 628"/>
                    <a:gd name="T23" fmla="*/ 278 h 712"/>
                    <a:gd name="T24" fmla="*/ 324 w 628"/>
                    <a:gd name="T25" fmla="*/ 136 h 712"/>
                    <a:gd name="T26" fmla="*/ 324 w 628"/>
                    <a:gd name="T27" fmla="*/ 118 h 712"/>
                    <a:gd name="T28" fmla="*/ 366 w 628"/>
                    <a:gd name="T29" fmla="*/ 30 h 712"/>
                    <a:gd name="T30" fmla="*/ 308 w 628"/>
                    <a:gd name="T31" fmla="*/ 0 h 712"/>
                    <a:gd name="T32" fmla="*/ 254 w 628"/>
                    <a:gd name="T33" fmla="*/ 36 h 712"/>
                    <a:gd name="T34" fmla="*/ 244 w 628"/>
                    <a:gd name="T35" fmla="*/ 62 h 712"/>
                    <a:gd name="T36" fmla="*/ 304 w 628"/>
                    <a:gd name="T37" fmla="*/ 190 h 712"/>
                    <a:gd name="T38" fmla="*/ 272 w 628"/>
                    <a:gd name="T39" fmla="*/ 278 h 712"/>
                    <a:gd name="T40" fmla="*/ 130 w 628"/>
                    <a:gd name="T41" fmla="*/ 234 h 712"/>
                    <a:gd name="T42" fmla="*/ 114 w 628"/>
                    <a:gd name="T43" fmla="*/ 226 h 712"/>
                    <a:gd name="T44" fmla="*/ 58 w 628"/>
                    <a:gd name="T45" fmla="*/ 146 h 712"/>
                    <a:gd name="T46" fmla="*/ 0 w 628"/>
                    <a:gd name="T47" fmla="*/ 180 h 712"/>
                    <a:gd name="T48" fmla="*/ 8 w 628"/>
                    <a:gd name="T49" fmla="*/ 246 h 712"/>
                    <a:gd name="T50" fmla="*/ 26 w 628"/>
                    <a:gd name="T51" fmla="*/ 268 h 712"/>
                    <a:gd name="T52" fmla="*/ 166 w 628"/>
                    <a:gd name="T53" fmla="*/ 280 h 712"/>
                    <a:gd name="T54" fmla="*/ 228 w 628"/>
                    <a:gd name="T55" fmla="*/ 354 h 712"/>
                    <a:gd name="T56" fmla="*/ 162 w 628"/>
                    <a:gd name="T57" fmla="*/ 426 h 712"/>
                    <a:gd name="T58" fmla="*/ 26 w 628"/>
                    <a:gd name="T59" fmla="*/ 440 h 712"/>
                    <a:gd name="T60" fmla="*/ 8 w 628"/>
                    <a:gd name="T61" fmla="*/ 462 h 712"/>
                    <a:gd name="T62" fmla="*/ 0 w 628"/>
                    <a:gd name="T63" fmla="*/ 526 h 712"/>
                    <a:gd name="T64" fmla="*/ 58 w 628"/>
                    <a:gd name="T65" fmla="*/ 562 h 712"/>
                    <a:gd name="T66" fmla="*/ 114 w 628"/>
                    <a:gd name="T67" fmla="*/ 478 h 712"/>
                    <a:gd name="T68" fmla="*/ 132 w 628"/>
                    <a:gd name="T69" fmla="*/ 468 h 712"/>
                    <a:gd name="T70" fmla="*/ 256 w 628"/>
                    <a:gd name="T71" fmla="*/ 418 h 712"/>
                    <a:gd name="T72" fmla="*/ 300 w 628"/>
                    <a:gd name="T73" fmla="*/ 522 h 712"/>
                    <a:gd name="T74" fmla="*/ 244 w 628"/>
                    <a:gd name="T75" fmla="*/ 646 h 712"/>
                    <a:gd name="T76" fmla="*/ 254 w 628"/>
                    <a:gd name="T77" fmla="*/ 672 h 712"/>
                    <a:gd name="T78" fmla="*/ 304 w 628"/>
                    <a:gd name="T79" fmla="*/ 712 h 712"/>
                    <a:gd name="T80" fmla="*/ 366 w 628"/>
                    <a:gd name="T81" fmla="*/ 678 h 712"/>
                    <a:gd name="T82" fmla="*/ 322 w 628"/>
                    <a:gd name="T83" fmla="*/ 588 h 712"/>
                    <a:gd name="T84" fmla="*/ 322 w 628"/>
                    <a:gd name="T85" fmla="*/ 568 h 712"/>
                    <a:gd name="T86" fmla="*/ 340 w 628"/>
                    <a:gd name="T87" fmla="*/ 438 h 712"/>
                    <a:gd name="T88" fmla="*/ 452 w 628"/>
                    <a:gd name="T89" fmla="*/ 448 h 712"/>
                    <a:gd name="T90" fmla="*/ 532 w 628"/>
                    <a:gd name="T91" fmla="*/ 560 h 712"/>
                    <a:gd name="T92" fmla="*/ 558 w 628"/>
                    <a:gd name="T93" fmla="*/ 564 h 712"/>
                    <a:gd name="T94" fmla="*/ 618 w 628"/>
                    <a:gd name="T95" fmla="*/ 540 h 712"/>
                    <a:gd name="T96" fmla="*/ 620 w 628"/>
                    <a:gd name="T97" fmla="*/ 470 h 712"/>
                    <a:gd name="T98" fmla="*/ 304 w 628"/>
                    <a:gd name="T99" fmla="*/ 408 h 712"/>
                    <a:gd name="T100" fmla="*/ 276 w 628"/>
                    <a:gd name="T101" fmla="*/ 394 h 712"/>
                    <a:gd name="T102" fmla="*/ 260 w 628"/>
                    <a:gd name="T103" fmla="*/ 364 h 712"/>
                    <a:gd name="T104" fmla="*/ 260 w 628"/>
                    <a:gd name="T105" fmla="*/ 342 h 712"/>
                    <a:gd name="T106" fmla="*/ 276 w 628"/>
                    <a:gd name="T107" fmla="*/ 314 h 712"/>
                    <a:gd name="T108" fmla="*/ 304 w 628"/>
                    <a:gd name="T109" fmla="*/ 300 h 712"/>
                    <a:gd name="T110" fmla="*/ 326 w 628"/>
                    <a:gd name="T111" fmla="*/ 300 h 712"/>
                    <a:gd name="T112" fmla="*/ 354 w 628"/>
                    <a:gd name="T113" fmla="*/ 314 h 712"/>
                    <a:gd name="T114" fmla="*/ 370 w 628"/>
                    <a:gd name="T115" fmla="*/ 342 h 712"/>
                    <a:gd name="T116" fmla="*/ 370 w 628"/>
                    <a:gd name="T117" fmla="*/ 364 h 712"/>
                    <a:gd name="T118" fmla="*/ 354 w 628"/>
                    <a:gd name="T119" fmla="*/ 394 h 712"/>
                    <a:gd name="T120" fmla="*/ 326 w 628"/>
                    <a:gd name="T121" fmla="*/ 408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8" h="712">
                      <a:moveTo>
                        <a:pt x="620" y="470"/>
                      </a:moveTo>
                      <a:lnTo>
                        <a:pt x="618" y="462"/>
                      </a:lnTo>
                      <a:lnTo>
                        <a:pt x="546" y="480"/>
                      </a:lnTo>
                      <a:lnTo>
                        <a:pt x="520" y="464"/>
                      </a:lnTo>
                      <a:lnTo>
                        <a:pt x="602" y="440"/>
                      </a:lnTo>
                      <a:lnTo>
                        <a:pt x="598" y="430"/>
                      </a:lnTo>
                      <a:lnTo>
                        <a:pt x="504" y="454"/>
                      </a:lnTo>
                      <a:lnTo>
                        <a:pt x="460" y="428"/>
                      </a:lnTo>
                      <a:lnTo>
                        <a:pt x="400" y="374"/>
                      </a:lnTo>
                      <a:lnTo>
                        <a:pt x="400" y="374"/>
                      </a:lnTo>
                      <a:lnTo>
                        <a:pt x="402" y="354"/>
                      </a:lnTo>
                      <a:lnTo>
                        <a:pt x="402" y="354"/>
                      </a:lnTo>
                      <a:lnTo>
                        <a:pt x="402" y="338"/>
                      </a:lnTo>
                      <a:lnTo>
                        <a:pt x="464" y="282"/>
                      </a:lnTo>
                      <a:lnTo>
                        <a:pt x="508" y="254"/>
                      </a:lnTo>
                      <a:lnTo>
                        <a:pt x="598" y="278"/>
                      </a:lnTo>
                      <a:lnTo>
                        <a:pt x="602" y="268"/>
                      </a:lnTo>
                      <a:lnTo>
                        <a:pt x="524" y="246"/>
                      </a:lnTo>
                      <a:lnTo>
                        <a:pt x="550" y="230"/>
                      </a:lnTo>
                      <a:lnTo>
                        <a:pt x="618" y="246"/>
                      </a:lnTo>
                      <a:lnTo>
                        <a:pt x="620" y="236"/>
                      </a:lnTo>
                      <a:lnTo>
                        <a:pt x="564" y="220"/>
                      </a:lnTo>
                      <a:lnTo>
                        <a:pt x="628" y="182"/>
                      </a:lnTo>
                      <a:lnTo>
                        <a:pt x="620" y="170"/>
                      </a:lnTo>
                      <a:lnTo>
                        <a:pt x="554" y="206"/>
                      </a:lnTo>
                      <a:lnTo>
                        <a:pt x="568" y="146"/>
                      </a:lnTo>
                      <a:lnTo>
                        <a:pt x="558" y="144"/>
                      </a:lnTo>
                      <a:lnTo>
                        <a:pt x="538" y="214"/>
                      </a:lnTo>
                      <a:lnTo>
                        <a:pt x="512" y="230"/>
                      </a:lnTo>
                      <a:lnTo>
                        <a:pt x="532" y="148"/>
                      </a:lnTo>
                      <a:lnTo>
                        <a:pt x="522" y="144"/>
                      </a:lnTo>
                      <a:lnTo>
                        <a:pt x="494" y="238"/>
                      </a:lnTo>
                      <a:lnTo>
                        <a:pt x="450" y="264"/>
                      </a:lnTo>
                      <a:lnTo>
                        <a:pt x="374" y="288"/>
                      </a:lnTo>
                      <a:lnTo>
                        <a:pt x="374" y="288"/>
                      </a:lnTo>
                      <a:lnTo>
                        <a:pt x="360" y="278"/>
                      </a:lnTo>
                      <a:lnTo>
                        <a:pt x="344" y="272"/>
                      </a:lnTo>
                      <a:lnTo>
                        <a:pt x="326" y="186"/>
                      </a:lnTo>
                      <a:lnTo>
                        <a:pt x="324" y="136"/>
                      </a:lnTo>
                      <a:lnTo>
                        <a:pt x="390" y="68"/>
                      </a:lnTo>
                      <a:lnTo>
                        <a:pt x="382" y="62"/>
                      </a:lnTo>
                      <a:lnTo>
                        <a:pt x="324" y="118"/>
                      </a:lnTo>
                      <a:lnTo>
                        <a:pt x="324" y="86"/>
                      </a:lnTo>
                      <a:lnTo>
                        <a:pt x="372" y="36"/>
                      </a:lnTo>
                      <a:lnTo>
                        <a:pt x="366" y="30"/>
                      </a:lnTo>
                      <a:lnTo>
                        <a:pt x="324" y="72"/>
                      </a:lnTo>
                      <a:lnTo>
                        <a:pt x="322" y="0"/>
                      </a:lnTo>
                      <a:lnTo>
                        <a:pt x="308" y="0"/>
                      </a:lnTo>
                      <a:lnTo>
                        <a:pt x="306" y="74"/>
                      </a:lnTo>
                      <a:lnTo>
                        <a:pt x="260" y="30"/>
                      </a:lnTo>
                      <a:lnTo>
                        <a:pt x="254" y="36"/>
                      </a:lnTo>
                      <a:lnTo>
                        <a:pt x="306" y="90"/>
                      </a:lnTo>
                      <a:lnTo>
                        <a:pt x="304" y="120"/>
                      </a:lnTo>
                      <a:lnTo>
                        <a:pt x="244" y="62"/>
                      </a:lnTo>
                      <a:lnTo>
                        <a:pt x="236" y="68"/>
                      </a:lnTo>
                      <a:lnTo>
                        <a:pt x="304" y="138"/>
                      </a:lnTo>
                      <a:lnTo>
                        <a:pt x="304" y="190"/>
                      </a:lnTo>
                      <a:lnTo>
                        <a:pt x="286" y="270"/>
                      </a:lnTo>
                      <a:lnTo>
                        <a:pt x="286" y="270"/>
                      </a:lnTo>
                      <a:lnTo>
                        <a:pt x="272" y="278"/>
                      </a:lnTo>
                      <a:lnTo>
                        <a:pt x="258" y="286"/>
                      </a:lnTo>
                      <a:lnTo>
                        <a:pt x="174" y="260"/>
                      </a:lnTo>
                      <a:lnTo>
                        <a:pt x="130" y="234"/>
                      </a:lnTo>
                      <a:lnTo>
                        <a:pt x="104" y="144"/>
                      </a:lnTo>
                      <a:lnTo>
                        <a:pt x="94" y="148"/>
                      </a:lnTo>
                      <a:lnTo>
                        <a:pt x="114" y="226"/>
                      </a:lnTo>
                      <a:lnTo>
                        <a:pt x="86" y="212"/>
                      </a:lnTo>
                      <a:lnTo>
                        <a:pt x="68" y="144"/>
                      </a:lnTo>
                      <a:lnTo>
                        <a:pt x="58" y="146"/>
                      </a:lnTo>
                      <a:lnTo>
                        <a:pt x="72" y="204"/>
                      </a:lnTo>
                      <a:lnTo>
                        <a:pt x="8" y="168"/>
                      </a:lnTo>
                      <a:lnTo>
                        <a:pt x="0" y="180"/>
                      </a:lnTo>
                      <a:lnTo>
                        <a:pt x="66" y="220"/>
                      </a:lnTo>
                      <a:lnTo>
                        <a:pt x="6" y="236"/>
                      </a:lnTo>
                      <a:lnTo>
                        <a:pt x="8" y="246"/>
                      </a:lnTo>
                      <a:lnTo>
                        <a:pt x="80" y="228"/>
                      </a:lnTo>
                      <a:lnTo>
                        <a:pt x="106" y="244"/>
                      </a:lnTo>
                      <a:lnTo>
                        <a:pt x="26" y="268"/>
                      </a:lnTo>
                      <a:lnTo>
                        <a:pt x="28" y="278"/>
                      </a:lnTo>
                      <a:lnTo>
                        <a:pt x="122" y="254"/>
                      </a:lnTo>
                      <a:lnTo>
                        <a:pt x="166" y="280"/>
                      </a:lnTo>
                      <a:lnTo>
                        <a:pt x="228" y="336"/>
                      </a:lnTo>
                      <a:lnTo>
                        <a:pt x="228" y="336"/>
                      </a:lnTo>
                      <a:lnTo>
                        <a:pt x="228" y="354"/>
                      </a:lnTo>
                      <a:lnTo>
                        <a:pt x="228" y="354"/>
                      </a:lnTo>
                      <a:lnTo>
                        <a:pt x="228" y="366"/>
                      </a:lnTo>
                      <a:lnTo>
                        <a:pt x="162" y="426"/>
                      </a:lnTo>
                      <a:lnTo>
                        <a:pt x="118" y="452"/>
                      </a:lnTo>
                      <a:lnTo>
                        <a:pt x="28" y="430"/>
                      </a:lnTo>
                      <a:lnTo>
                        <a:pt x="26" y="440"/>
                      </a:lnTo>
                      <a:lnTo>
                        <a:pt x="102" y="462"/>
                      </a:lnTo>
                      <a:lnTo>
                        <a:pt x="76" y="478"/>
                      </a:lnTo>
                      <a:lnTo>
                        <a:pt x="8" y="462"/>
                      </a:lnTo>
                      <a:lnTo>
                        <a:pt x="6" y="470"/>
                      </a:lnTo>
                      <a:lnTo>
                        <a:pt x="62" y="488"/>
                      </a:lnTo>
                      <a:lnTo>
                        <a:pt x="0" y="526"/>
                      </a:lnTo>
                      <a:lnTo>
                        <a:pt x="6" y="538"/>
                      </a:lnTo>
                      <a:lnTo>
                        <a:pt x="74" y="500"/>
                      </a:lnTo>
                      <a:lnTo>
                        <a:pt x="58" y="562"/>
                      </a:lnTo>
                      <a:lnTo>
                        <a:pt x="68" y="564"/>
                      </a:lnTo>
                      <a:lnTo>
                        <a:pt x="88" y="492"/>
                      </a:lnTo>
                      <a:lnTo>
                        <a:pt x="114" y="478"/>
                      </a:lnTo>
                      <a:lnTo>
                        <a:pt x="94" y="560"/>
                      </a:lnTo>
                      <a:lnTo>
                        <a:pt x="104" y="562"/>
                      </a:lnTo>
                      <a:lnTo>
                        <a:pt x="132" y="468"/>
                      </a:lnTo>
                      <a:lnTo>
                        <a:pt x="176" y="444"/>
                      </a:lnTo>
                      <a:lnTo>
                        <a:pt x="256" y="418"/>
                      </a:lnTo>
                      <a:lnTo>
                        <a:pt x="256" y="418"/>
                      </a:lnTo>
                      <a:lnTo>
                        <a:pt x="268" y="428"/>
                      </a:lnTo>
                      <a:lnTo>
                        <a:pt x="282" y="436"/>
                      </a:lnTo>
                      <a:lnTo>
                        <a:pt x="300" y="522"/>
                      </a:lnTo>
                      <a:lnTo>
                        <a:pt x="302" y="572"/>
                      </a:lnTo>
                      <a:lnTo>
                        <a:pt x="236" y="640"/>
                      </a:lnTo>
                      <a:lnTo>
                        <a:pt x="244" y="646"/>
                      </a:lnTo>
                      <a:lnTo>
                        <a:pt x="302" y="590"/>
                      </a:lnTo>
                      <a:lnTo>
                        <a:pt x="302" y="620"/>
                      </a:lnTo>
                      <a:lnTo>
                        <a:pt x="254" y="672"/>
                      </a:lnTo>
                      <a:lnTo>
                        <a:pt x="260" y="678"/>
                      </a:lnTo>
                      <a:lnTo>
                        <a:pt x="304" y="638"/>
                      </a:lnTo>
                      <a:lnTo>
                        <a:pt x="304" y="712"/>
                      </a:lnTo>
                      <a:lnTo>
                        <a:pt x="320" y="712"/>
                      </a:lnTo>
                      <a:lnTo>
                        <a:pt x="320" y="636"/>
                      </a:lnTo>
                      <a:lnTo>
                        <a:pt x="366" y="678"/>
                      </a:lnTo>
                      <a:lnTo>
                        <a:pt x="372" y="672"/>
                      </a:lnTo>
                      <a:lnTo>
                        <a:pt x="320" y="618"/>
                      </a:lnTo>
                      <a:lnTo>
                        <a:pt x="322" y="588"/>
                      </a:lnTo>
                      <a:lnTo>
                        <a:pt x="382" y="646"/>
                      </a:lnTo>
                      <a:lnTo>
                        <a:pt x="390" y="640"/>
                      </a:lnTo>
                      <a:lnTo>
                        <a:pt x="322" y="568"/>
                      </a:lnTo>
                      <a:lnTo>
                        <a:pt x="322" y="518"/>
                      </a:lnTo>
                      <a:lnTo>
                        <a:pt x="340" y="438"/>
                      </a:lnTo>
                      <a:lnTo>
                        <a:pt x="340" y="438"/>
                      </a:lnTo>
                      <a:lnTo>
                        <a:pt x="356" y="432"/>
                      </a:lnTo>
                      <a:lnTo>
                        <a:pt x="370" y="422"/>
                      </a:lnTo>
                      <a:lnTo>
                        <a:pt x="452" y="448"/>
                      </a:lnTo>
                      <a:lnTo>
                        <a:pt x="496" y="472"/>
                      </a:lnTo>
                      <a:lnTo>
                        <a:pt x="522" y="562"/>
                      </a:lnTo>
                      <a:lnTo>
                        <a:pt x="532" y="560"/>
                      </a:lnTo>
                      <a:lnTo>
                        <a:pt x="512" y="482"/>
                      </a:lnTo>
                      <a:lnTo>
                        <a:pt x="540" y="496"/>
                      </a:lnTo>
                      <a:lnTo>
                        <a:pt x="558" y="564"/>
                      </a:lnTo>
                      <a:lnTo>
                        <a:pt x="568" y="562"/>
                      </a:lnTo>
                      <a:lnTo>
                        <a:pt x="554" y="504"/>
                      </a:lnTo>
                      <a:lnTo>
                        <a:pt x="618" y="540"/>
                      </a:lnTo>
                      <a:lnTo>
                        <a:pt x="626" y="528"/>
                      </a:lnTo>
                      <a:lnTo>
                        <a:pt x="560" y="488"/>
                      </a:lnTo>
                      <a:lnTo>
                        <a:pt x="620" y="470"/>
                      </a:lnTo>
                      <a:close/>
                      <a:moveTo>
                        <a:pt x="314" y="410"/>
                      </a:moveTo>
                      <a:lnTo>
                        <a:pt x="314" y="410"/>
                      </a:lnTo>
                      <a:lnTo>
                        <a:pt x="304" y="408"/>
                      </a:lnTo>
                      <a:lnTo>
                        <a:pt x="294" y="406"/>
                      </a:lnTo>
                      <a:lnTo>
                        <a:pt x="284" y="400"/>
                      </a:lnTo>
                      <a:lnTo>
                        <a:pt x="276" y="394"/>
                      </a:lnTo>
                      <a:lnTo>
                        <a:pt x="268" y="384"/>
                      </a:lnTo>
                      <a:lnTo>
                        <a:pt x="264" y="376"/>
                      </a:lnTo>
                      <a:lnTo>
                        <a:pt x="260" y="364"/>
                      </a:lnTo>
                      <a:lnTo>
                        <a:pt x="260" y="354"/>
                      </a:lnTo>
                      <a:lnTo>
                        <a:pt x="260" y="354"/>
                      </a:lnTo>
                      <a:lnTo>
                        <a:pt x="260" y="342"/>
                      </a:lnTo>
                      <a:lnTo>
                        <a:pt x="264" y="332"/>
                      </a:lnTo>
                      <a:lnTo>
                        <a:pt x="268" y="322"/>
                      </a:lnTo>
                      <a:lnTo>
                        <a:pt x="276" y="314"/>
                      </a:lnTo>
                      <a:lnTo>
                        <a:pt x="284" y="308"/>
                      </a:lnTo>
                      <a:lnTo>
                        <a:pt x="294" y="302"/>
                      </a:lnTo>
                      <a:lnTo>
                        <a:pt x="304" y="300"/>
                      </a:lnTo>
                      <a:lnTo>
                        <a:pt x="314" y="298"/>
                      </a:lnTo>
                      <a:lnTo>
                        <a:pt x="314" y="298"/>
                      </a:lnTo>
                      <a:lnTo>
                        <a:pt x="326" y="300"/>
                      </a:lnTo>
                      <a:lnTo>
                        <a:pt x="336" y="302"/>
                      </a:lnTo>
                      <a:lnTo>
                        <a:pt x="346" y="308"/>
                      </a:lnTo>
                      <a:lnTo>
                        <a:pt x="354" y="314"/>
                      </a:lnTo>
                      <a:lnTo>
                        <a:pt x="362" y="322"/>
                      </a:lnTo>
                      <a:lnTo>
                        <a:pt x="366" y="332"/>
                      </a:lnTo>
                      <a:lnTo>
                        <a:pt x="370" y="342"/>
                      </a:lnTo>
                      <a:lnTo>
                        <a:pt x="370" y="354"/>
                      </a:lnTo>
                      <a:lnTo>
                        <a:pt x="370" y="354"/>
                      </a:lnTo>
                      <a:lnTo>
                        <a:pt x="370" y="364"/>
                      </a:lnTo>
                      <a:lnTo>
                        <a:pt x="366" y="376"/>
                      </a:lnTo>
                      <a:lnTo>
                        <a:pt x="362" y="384"/>
                      </a:lnTo>
                      <a:lnTo>
                        <a:pt x="354" y="394"/>
                      </a:lnTo>
                      <a:lnTo>
                        <a:pt x="346" y="400"/>
                      </a:lnTo>
                      <a:lnTo>
                        <a:pt x="336" y="406"/>
                      </a:lnTo>
                      <a:lnTo>
                        <a:pt x="326" y="408"/>
                      </a:lnTo>
                      <a:lnTo>
                        <a:pt x="314" y="410"/>
                      </a:lnTo>
                      <a:lnTo>
                        <a:pt x="314" y="410"/>
                      </a:lnTo>
                      <a:close/>
                    </a:path>
                  </a:pathLst>
                </a:custGeom>
                <a:solidFill>
                  <a:srgbClr val="FEFFFF">
                    <a:alpha val="76000"/>
                  </a:srgbClr>
                </a:solidFill>
                <a:ln>
                  <a:noFill/>
                </a:ln>
                <a:effectLst/>
                <a:extLst>
                  <a:ext uri="{91240B29-F687-4F45-9708-019B960494DF}"/>
                </a:extLst>
              </p:spPr>
              <p:txBody>
                <a:bodyPr/>
                <a:lstStyle/>
                <a:p>
                  <a:pPr eaLnBrk="0" hangingPunct="0">
                    <a:defRPr/>
                  </a:pPr>
                  <a:endParaRPr lang="en-US">
                    <a:cs typeface="+mn-cs"/>
                  </a:endParaRPr>
                </a:p>
              </p:txBody>
            </p:sp>
          </p:grpSp>
        </p:grpSp>
        <p:sp>
          <p:nvSpPr>
            <p:cNvPr id="221" name="Freeform 8"/>
            <p:cNvSpPr>
              <a:spLocks noChangeAspect="1" noEditPoints="1"/>
            </p:cNvSpPr>
            <p:nvPr/>
          </p:nvSpPr>
          <p:spPr bwMode="auto">
            <a:xfrm>
              <a:off x="8267911" y="2855927"/>
              <a:ext cx="865764" cy="1172389"/>
            </a:xfrm>
            <a:custGeom>
              <a:avLst/>
              <a:gdLst>
                <a:gd name="T0" fmla="*/ 562 w 672"/>
                <a:gd name="T1" fmla="*/ 532 h 910"/>
                <a:gd name="T2" fmla="*/ 624 w 672"/>
                <a:gd name="T3" fmla="*/ 522 h 910"/>
                <a:gd name="T4" fmla="*/ 640 w 672"/>
                <a:gd name="T5" fmla="*/ 514 h 910"/>
                <a:gd name="T6" fmla="*/ 636 w 672"/>
                <a:gd name="T7" fmla="*/ 502 h 910"/>
                <a:gd name="T8" fmla="*/ 594 w 672"/>
                <a:gd name="T9" fmla="*/ 460 h 910"/>
                <a:gd name="T10" fmla="*/ 588 w 672"/>
                <a:gd name="T11" fmla="*/ 422 h 910"/>
                <a:gd name="T12" fmla="*/ 610 w 672"/>
                <a:gd name="T13" fmla="*/ 364 h 910"/>
                <a:gd name="T14" fmla="*/ 614 w 672"/>
                <a:gd name="T15" fmla="*/ 352 h 910"/>
                <a:gd name="T16" fmla="*/ 604 w 672"/>
                <a:gd name="T17" fmla="*/ 342 h 910"/>
                <a:gd name="T18" fmla="*/ 560 w 672"/>
                <a:gd name="T19" fmla="*/ 374 h 910"/>
                <a:gd name="T20" fmla="*/ 672 w 672"/>
                <a:gd name="T21" fmla="*/ 156 h 910"/>
                <a:gd name="T22" fmla="*/ 672 w 672"/>
                <a:gd name="T23" fmla="*/ 104 h 910"/>
                <a:gd name="T24" fmla="*/ 644 w 672"/>
                <a:gd name="T25" fmla="*/ 0 h 910"/>
                <a:gd name="T26" fmla="*/ 596 w 672"/>
                <a:gd name="T27" fmla="*/ 120 h 910"/>
                <a:gd name="T28" fmla="*/ 570 w 672"/>
                <a:gd name="T29" fmla="*/ 182 h 910"/>
                <a:gd name="T30" fmla="*/ 476 w 672"/>
                <a:gd name="T31" fmla="*/ 342 h 910"/>
                <a:gd name="T32" fmla="*/ 468 w 672"/>
                <a:gd name="T33" fmla="*/ 296 h 910"/>
                <a:gd name="T34" fmla="*/ 468 w 672"/>
                <a:gd name="T35" fmla="*/ 294 h 910"/>
                <a:gd name="T36" fmla="*/ 468 w 672"/>
                <a:gd name="T37" fmla="*/ 290 h 910"/>
                <a:gd name="T38" fmla="*/ 464 w 672"/>
                <a:gd name="T39" fmla="*/ 288 h 910"/>
                <a:gd name="T40" fmla="*/ 460 w 672"/>
                <a:gd name="T41" fmla="*/ 288 h 910"/>
                <a:gd name="T42" fmla="*/ 450 w 672"/>
                <a:gd name="T43" fmla="*/ 288 h 910"/>
                <a:gd name="T44" fmla="*/ 444 w 672"/>
                <a:gd name="T45" fmla="*/ 300 h 910"/>
                <a:gd name="T46" fmla="*/ 450 w 672"/>
                <a:gd name="T47" fmla="*/ 346 h 910"/>
                <a:gd name="T48" fmla="*/ 320 w 672"/>
                <a:gd name="T49" fmla="*/ 90 h 910"/>
                <a:gd name="T50" fmla="*/ 276 w 672"/>
                <a:gd name="T51" fmla="*/ 70 h 910"/>
                <a:gd name="T52" fmla="*/ 168 w 672"/>
                <a:gd name="T53" fmla="*/ 88 h 910"/>
                <a:gd name="T54" fmla="*/ 246 w 672"/>
                <a:gd name="T55" fmla="*/ 188 h 910"/>
                <a:gd name="T56" fmla="*/ 288 w 672"/>
                <a:gd name="T57" fmla="*/ 240 h 910"/>
                <a:gd name="T58" fmla="*/ 380 w 672"/>
                <a:gd name="T59" fmla="*/ 404 h 910"/>
                <a:gd name="T60" fmla="*/ 328 w 672"/>
                <a:gd name="T61" fmla="*/ 388 h 910"/>
                <a:gd name="T62" fmla="*/ 322 w 672"/>
                <a:gd name="T63" fmla="*/ 398 h 910"/>
                <a:gd name="T64" fmla="*/ 372 w 672"/>
                <a:gd name="T65" fmla="*/ 426 h 910"/>
                <a:gd name="T66" fmla="*/ 188 w 672"/>
                <a:gd name="T67" fmla="*/ 482 h 910"/>
                <a:gd name="T68" fmla="*/ 122 w 672"/>
                <a:gd name="T69" fmla="*/ 494 h 910"/>
                <a:gd name="T70" fmla="*/ 0 w 672"/>
                <a:gd name="T71" fmla="*/ 516 h 910"/>
                <a:gd name="T72" fmla="*/ 54 w 672"/>
                <a:gd name="T73" fmla="*/ 594 h 910"/>
                <a:gd name="T74" fmla="*/ 100 w 672"/>
                <a:gd name="T75" fmla="*/ 610 h 910"/>
                <a:gd name="T76" fmla="*/ 374 w 672"/>
                <a:gd name="T77" fmla="*/ 490 h 910"/>
                <a:gd name="T78" fmla="*/ 352 w 672"/>
                <a:gd name="T79" fmla="*/ 544 h 910"/>
                <a:gd name="T80" fmla="*/ 350 w 672"/>
                <a:gd name="T81" fmla="*/ 562 h 910"/>
                <a:gd name="T82" fmla="*/ 362 w 672"/>
                <a:gd name="T83" fmla="*/ 566 h 910"/>
                <a:gd name="T84" fmla="*/ 420 w 672"/>
                <a:gd name="T85" fmla="*/ 548 h 910"/>
                <a:gd name="T86" fmla="*/ 346 w 672"/>
                <a:gd name="T87" fmla="*/ 752 h 910"/>
                <a:gd name="T88" fmla="*/ 324 w 672"/>
                <a:gd name="T89" fmla="*/ 812 h 910"/>
                <a:gd name="T90" fmla="*/ 352 w 672"/>
                <a:gd name="T91" fmla="*/ 820 h 910"/>
                <a:gd name="T92" fmla="*/ 376 w 672"/>
                <a:gd name="T93" fmla="*/ 760 h 910"/>
                <a:gd name="T94" fmla="*/ 456 w 672"/>
                <a:gd name="T95" fmla="*/ 564 h 910"/>
                <a:gd name="T96" fmla="*/ 494 w 672"/>
                <a:gd name="T97" fmla="*/ 612 h 910"/>
                <a:gd name="T98" fmla="*/ 498 w 672"/>
                <a:gd name="T99" fmla="*/ 620 h 910"/>
                <a:gd name="T100" fmla="*/ 514 w 672"/>
                <a:gd name="T101" fmla="*/ 620 h 910"/>
                <a:gd name="T102" fmla="*/ 512 w 672"/>
                <a:gd name="T103" fmla="*/ 562 h 910"/>
                <a:gd name="T104" fmla="*/ 638 w 672"/>
                <a:gd name="T105" fmla="*/ 822 h 910"/>
                <a:gd name="T106" fmla="*/ 672 w 672"/>
                <a:gd name="T107" fmla="*/ 672 h 910"/>
                <a:gd name="T108" fmla="*/ 504 w 672"/>
                <a:gd name="T109" fmla="*/ 532 h 910"/>
                <a:gd name="T110" fmla="*/ 442 w 672"/>
                <a:gd name="T111" fmla="*/ 526 h 910"/>
                <a:gd name="T112" fmla="*/ 410 w 672"/>
                <a:gd name="T113" fmla="*/ 492 h 910"/>
                <a:gd name="T114" fmla="*/ 404 w 672"/>
                <a:gd name="T115" fmla="*/ 430 h 910"/>
                <a:gd name="T116" fmla="*/ 430 w 672"/>
                <a:gd name="T117" fmla="*/ 392 h 910"/>
                <a:gd name="T118" fmla="*/ 490 w 672"/>
                <a:gd name="T119" fmla="*/ 374 h 910"/>
                <a:gd name="T120" fmla="*/ 544 w 672"/>
                <a:gd name="T121" fmla="*/ 404 h 910"/>
                <a:gd name="T122" fmla="*/ 562 w 672"/>
                <a:gd name="T123" fmla="*/ 448 h 910"/>
                <a:gd name="T124" fmla="*/ 544 w 672"/>
                <a:gd name="T125" fmla="*/ 506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2" h="910">
                  <a:moveTo>
                    <a:pt x="672" y="672"/>
                  </a:moveTo>
                  <a:lnTo>
                    <a:pt x="670" y="672"/>
                  </a:lnTo>
                  <a:lnTo>
                    <a:pt x="562" y="532"/>
                  </a:lnTo>
                  <a:lnTo>
                    <a:pt x="562" y="532"/>
                  </a:lnTo>
                  <a:lnTo>
                    <a:pt x="572" y="520"/>
                  </a:lnTo>
                  <a:lnTo>
                    <a:pt x="582" y="506"/>
                  </a:lnTo>
                  <a:lnTo>
                    <a:pt x="624" y="522"/>
                  </a:lnTo>
                  <a:lnTo>
                    <a:pt x="624" y="522"/>
                  </a:lnTo>
                  <a:lnTo>
                    <a:pt x="630" y="522"/>
                  </a:lnTo>
                  <a:lnTo>
                    <a:pt x="636" y="520"/>
                  </a:lnTo>
                  <a:lnTo>
                    <a:pt x="636" y="520"/>
                  </a:lnTo>
                  <a:lnTo>
                    <a:pt x="640" y="514"/>
                  </a:lnTo>
                  <a:lnTo>
                    <a:pt x="640" y="514"/>
                  </a:lnTo>
                  <a:lnTo>
                    <a:pt x="640" y="510"/>
                  </a:lnTo>
                  <a:lnTo>
                    <a:pt x="640" y="504"/>
                  </a:lnTo>
                  <a:lnTo>
                    <a:pt x="636" y="502"/>
                  </a:lnTo>
                  <a:lnTo>
                    <a:pt x="632" y="498"/>
                  </a:lnTo>
                  <a:lnTo>
                    <a:pt x="590" y="482"/>
                  </a:lnTo>
                  <a:lnTo>
                    <a:pt x="590" y="482"/>
                  </a:lnTo>
                  <a:lnTo>
                    <a:pt x="594" y="460"/>
                  </a:lnTo>
                  <a:lnTo>
                    <a:pt x="672" y="446"/>
                  </a:lnTo>
                  <a:lnTo>
                    <a:pt x="672" y="410"/>
                  </a:lnTo>
                  <a:lnTo>
                    <a:pt x="588" y="422"/>
                  </a:lnTo>
                  <a:lnTo>
                    <a:pt x="588" y="422"/>
                  </a:lnTo>
                  <a:lnTo>
                    <a:pt x="582" y="406"/>
                  </a:lnTo>
                  <a:lnTo>
                    <a:pt x="576" y="392"/>
                  </a:lnTo>
                  <a:lnTo>
                    <a:pt x="610" y="364"/>
                  </a:lnTo>
                  <a:lnTo>
                    <a:pt x="610" y="364"/>
                  </a:lnTo>
                  <a:lnTo>
                    <a:pt x="614" y="360"/>
                  </a:lnTo>
                  <a:lnTo>
                    <a:pt x="614" y="356"/>
                  </a:lnTo>
                  <a:lnTo>
                    <a:pt x="614" y="356"/>
                  </a:lnTo>
                  <a:lnTo>
                    <a:pt x="614" y="352"/>
                  </a:lnTo>
                  <a:lnTo>
                    <a:pt x="612" y="348"/>
                  </a:lnTo>
                  <a:lnTo>
                    <a:pt x="612" y="348"/>
                  </a:lnTo>
                  <a:lnTo>
                    <a:pt x="608" y="344"/>
                  </a:lnTo>
                  <a:lnTo>
                    <a:pt x="604" y="342"/>
                  </a:lnTo>
                  <a:lnTo>
                    <a:pt x="600" y="344"/>
                  </a:lnTo>
                  <a:lnTo>
                    <a:pt x="594" y="346"/>
                  </a:lnTo>
                  <a:lnTo>
                    <a:pt x="560" y="374"/>
                  </a:lnTo>
                  <a:lnTo>
                    <a:pt x="560" y="374"/>
                  </a:lnTo>
                  <a:lnTo>
                    <a:pt x="550" y="366"/>
                  </a:lnTo>
                  <a:lnTo>
                    <a:pt x="540" y="358"/>
                  </a:lnTo>
                  <a:lnTo>
                    <a:pt x="602" y="190"/>
                  </a:lnTo>
                  <a:lnTo>
                    <a:pt x="672" y="156"/>
                  </a:lnTo>
                  <a:lnTo>
                    <a:pt x="672" y="134"/>
                  </a:lnTo>
                  <a:lnTo>
                    <a:pt x="612" y="160"/>
                  </a:lnTo>
                  <a:lnTo>
                    <a:pt x="624" y="128"/>
                  </a:lnTo>
                  <a:lnTo>
                    <a:pt x="672" y="104"/>
                  </a:lnTo>
                  <a:lnTo>
                    <a:pt x="672" y="84"/>
                  </a:lnTo>
                  <a:lnTo>
                    <a:pt x="634" y="100"/>
                  </a:lnTo>
                  <a:lnTo>
                    <a:pt x="666" y="10"/>
                  </a:lnTo>
                  <a:lnTo>
                    <a:pt x="644" y="0"/>
                  </a:lnTo>
                  <a:lnTo>
                    <a:pt x="606" y="92"/>
                  </a:lnTo>
                  <a:lnTo>
                    <a:pt x="572" y="18"/>
                  </a:lnTo>
                  <a:lnTo>
                    <a:pt x="556" y="26"/>
                  </a:lnTo>
                  <a:lnTo>
                    <a:pt x="596" y="120"/>
                  </a:lnTo>
                  <a:lnTo>
                    <a:pt x="582" y="152"/>
                  </a:lnTo>
                  <a:lnTo>
                    <a:pt x="536" y="52"/>
                  </a:lnTo>
                  <a:lnTo>
                    <a:pt x="518" y="58"/>
                  </a:lnTo>
                  <a:lnTo>
                    <a:pt x="570" y="182"/>
                  </a:lnTo>
                  <a:lnTo>
                    <a:pt x="504" y="344"/>
                  </a:lnTo>
                  <a:lnTo>
                    <a:pt x="504" y="344"/>
                  </a:lnTo>
                  <a:lnTo>
                    <a:pt x="490" y="342"/>
                  </a:lnTo>
                  <a:lnTo>
                    <a:pt x="476" y="342"/>
                  </a:lnTo>
                  <a:lnTo>
                    <a:pt x="468" y="298"/>
                  </a:lnTo>
                  <a:lnTo>
                    <a:pt x="468" y="298"/>
                  </a:lnTo>
                  <a:lnTo>
                    <a:pt x="468" y="296"/>
                  </a:lnTo>
                  <a:lnTo>
                    <a:pt x="468" y="296"/>
                  </a:lnTo>
                  <a:lnTo>
                    <a:pt x="468" y="294"/>
                  </a:lnTo>
                  <a:lnTo>
                    <a:pt x="468" y="294"/>
                  </a:lnTo>
                  <a:lnTo>
                    <a:pt x="468" y="294"/>
                  </a:lnTo>
                  <a:lnTo>
                    <a:pt x="468" y="294"/>
                  </a:lnTo>
                  <a:lnTo>
                    <a:pt x="470" y="290"/>
                  </a:lnTo>
                  <a:lnTo>
                    <a:pt x="470" y="290"/>
                  </a:lnTo>
                  <a:lnTo>
                    <a:pt x="468" y="290"/>
                  </a:lnTo>
                  <a:lnTo>
                    <a:pt x="468" y="290"/>
                  </a:lnTo>
                  <a:lnTo>
                    <a:pt x="464" y="288"/>
                  </a:lnTo>
                  <a:lnTo>
                    <a:pt x="464" y="288"/>
                  </a:lnTo>
                  <a:lnTo>
                    <a:pt x="464" y="288"/>
                  </a:lnTo>
                  <a:lnTo>
                    <a:pt x="464" y="288"/>
                  </a:lnTo>
                  <a:lnTo>
                    <a:pt x="458" y="286"/>
                  </a:lnTo>
                  <a:lnTo>
                    <a:pt x="458" y="286"/>
                  </a:lnTo>
                  <a:lnTo>
                    <a:pt x="460" y="288"/>
                  </a:lnTo>
                  <a:lnTo>
                    <a:pt x="460" y="288"/>
                  </a:lnTo>
                  <a:lnTo>
                    <a:pt x="456" y="288"/>
                  </a:lnTo>
                  <a:lnTo>
                    <a:pt x="454" y="288"/>
                  </a:lnTo>
                  <a:lnTo>
                    <a:pt x="454" y="288"/>
                  </a:lnTo>
                  <a:lnTo>
                    <a:pt x="450" y="288"/>
                  </a:lnTo>
                  <a:lnTo>
                    <a:pt x="446" y="290"/>
                  </a:lnTo>
                  <a:lnTo>
                    <a:pt x="444" y="298"/>
                  </a:lnTo>
                  <a:lnTo>
                    <a:pt x="444" y="298"/>
                  </a:lnTo>
                  <a:lnTo>
                    <a:pt x="444" y="300"/>
                  </a:lnTo>
                  <a:lnTo>
                    <a:pt x="444" y="300"/>
                  </a:lnTo>
                  <a:lnTo>
                    <a:pt x="444" y="302"/>
                  </a:lnTo>
                  <a:lnTo>
                    <a:pt x="450" y="346"/>
                  </a:lnTo>
                  <a:lnTo>
                    <a:pt x="450" y="346"/>
                  </a:lnTo>
                  <a:lnTo>
                    <a:pt x="438" y="350"/>
                  </a:lnTo>
                  <a:lnTo>
                    <a:pt x="426" y="356"/>
                  </a:lnTo>
                  <a:lnTo>
                    <a:pt x="310" y="216"/>
                  </a:lnTo>
                  <a:lnTo>
                    <a:pt x="320" y="90"/>
                  </a:lnTo>
                  <a:lnTo>
                    <a:pt x="302" y="88"/>
                  </a:lnTo>
                  <a:lnTo>
                    <a:pt x="288" y="192"/>
                  </a:lnTo>
                  <a:lnTo>
                    <a:pt x="266" y="166"/>
                  </a:lnTo>
                  <a:lnTo>
                    <a:pt x="276" y="70"/>
                  </a:lnTo>
                  <a:lnTo>
                    <a:pt x="258" y="68"/>
                  </a:lnTo>
                  <a:lnTo>
                    <a:pt x="248" y="144"/>
                  </a:lnTo>
                  <a:lnTo>
                    <a:pt x="188" y="72"/>
                  </a:lnTo>
                  <a:lnTo>
                    <a:pt x="168" y="88"/>
                  </a:lnTo>
                  <a:lnTo>
                    <a:pt x="228" y="164"/>
                  </a:lnTo>
                  <a:lnTo>
                    <a:pt x="148" y="158"/>
                  </a:lnTo>
                  <a:lnTo>
                    <a:pt x="146" y="174"/>
                  </a:lnTo>
                  <a:lnTo>
                    <a:pt x="246" y="188"/>
                  </a:lnTo>
                  <a:lnTo>
                    <a:pt x="268" y="214"/>
                  </a:lnTo>
                  <a:lnTo>
                    <a:pt x="156" y="204"/>
                  </a:lnTo>
                  <a:lnTo>
                    <a:pt x="154" y="222"/>
                  </a:lnTo>
                  <a:lnTo>
                    <a:pt x="288" y="240"/>
                  </a:lnTo>
                  <a:lnTo>
                    <a:pt x="396" y="380"/>
                  </a:lnTo>
                  <a:lnTo>
                    <a:pt x="396" y="380"/>
                  </a:lnTo>
                  <a:lnTo>
                    <a:pt x="388" y="392"/>
                  </a:lnTo>
                  <a:lnTo>
                    <a:pt x="380" y="404"/>
                  </a:lnTo>
                  <a:lnTo>
                    <a:pt x="338" y="386"/>
                  </a:lnTo>
                  <a:lnTo>
                    <a:pt x="338" y="386"/>
                  </a:lnTo>
                  <a:lnTo>
                    <a:pt x="334" y="386"/>
                  </a:lnTo>
                  <a:lnTo>
                    <a:pt x="328" y="388"/>
                  </a:lnTo>
                  <a:lnTo>
                    <a:pt x="326" y="390"/>
                  </a:lnTo>
                  <a:lnTo>
                    <a:pt x="322" y="394"/>
                  </a:lnTo>
                  <a:lnTo>
                    <a:pt x="322" y="394"/>
                  </a:lnTo>
                  <a:lnTo>
                    <a:pt x="322" y="398"/>
                  </a:lnTo>
                  <a:lnTo>
                    <a:pt x="322" y="404"/>
                  </a:lnTo>
                  <a:lnTo>
                    <a:pt x="326" y="408"/>
                  </a:lnTo>
                  <a:lnTo>
                    <a:pt x="330" y="410"/>
                  </a:lnTo>
                  <a:lnTo>
                    <a:pt x="372" y="426"/>
                  </a:lnTo>
                  <a:lnTo>
                    <a:pt x="372" y="426"/>
                  </a:lnTo>
                  <a:lnTo>
                    <a:pt x="370" y="438"/>
                  </a:lnTo>
                  <a:lnTo>
                    <a:pt x="368" y="450"/>
                  </a:lnTo>
                  <a:lnTo>
                    <a:pt x="188" y="482"/>
                  </a:lnTo>
                  <a:lnTo>
                    <a:pt x="82" y="410"/>
                  </a:lnTo>
                  <a:lnTo>
                    <a:pt x="72" y="424"/>
                  </a:lnTo>
                  <a:lnTo>
                    <a:pt x="156" y="488"/>
                  </a:lnTo>
                  <a:lnTo>
                    <a:pt x="122" y="494"/>
                  </a:lnTo>
                  <a:lnTo>
                    <a:pt x="44" y="440"/>
                  </a:lnTo>
                  <a:lnTo>
                    <a:pt x="32" y="454"/>
                  </a:lnTo>
                  <a:lnTo>
                    <a:pt x="92" y="500"/>
                  </a:lnTo>
                  <a:lnTo>
                    <a:pt x="0" y="516"/>
                  </a:lnTo>
                  <a:lnTo>
                    <a:pt x="0" y="528"/>
                  </a:lnTo>
                  <a:lnTo>
                    <a:pt x="2" y="540"/>
                  </a:lnTo>
                  <a:lnTo>
                    <a:pt x="100" y="528"/>
                  </a:lnTo>
                  <a:lnTo>
                    <a:pt x="54" y="594"/>
                  </a:lnTo>
                  <a:lnTo>
                    <a:pt x="68" y="604"/>
                  </a:lnTo>
                  <a:lnTo>
                    <a:pt x="130" y="524"/>
                  </a:lnTo>
                  <a:lnTo>
                    <a:pt x="164" y="518"/>
                  </a:lnTo>
                  <a:lnTo>
                    <a:pt x="100" y="610"/>
                  </a:lnTo>
                  <a:lnTo>
                    <a:pt x="116" y="620"/>
                  </a:lnTo>
                  <a:lnTo>
                    <a:pt x="196" y="514"/>
                  </a:lnTo>
                  <a:lnTo>
                    <a:pt x="374" y="490"/>
                  </a:lnTo>
                  <a:lnTo>
                    <a:pt x="374" y="490"/>
                  </a:lnTo>
                  <a:lnTo>
                    <a:pt x="380" y="502"/>
                  </a:lnTo>
                  <a:lnTo>
                    <a:pt x="386" y="516"/>
                  </a:lnTo>
                  <a:lnTo>
                    <a:pt x="352" y="544"/>
                  </a:lnTo>
                  <a:lnTo>
                    <a:pt x="352" y="544"/>
                  </a:lnTo>
                  <a:lnTo>
                    <a:pt x="348" y="548"/>
                  </a:lnTo>
                  <a:lnTo>
                    <a:pt x="346" y="552"/>
                  </a:lnTo>
                  <a:lnTo>
                    <a:pt x="348" y="558"/>
                  </a:lnTo>
                  <a:lnTo>
                    <a:pt x="350" y="562"/>
                  </a:lnTo>
                  <a:lnTo>
                    <a:pt x="350" y="562"/>
                  </a:lnTo>
                  <a:lnTo>
                    <a:pt x="354" y="564"/>
                  </a:lnTo>
                  <a:lnTo>
                    <a:pt x="358" y="566"/>
                  </a:lnTo>
                  <a:lnTo>
                    <a:pt x="362" y="566"/>
                  </a:lnTo>
                  <a:lnTo>
                    <a:pt x="366" y="564"/>
                  </a:lnTo>
                  <a:lnTo>
                    <a:pt x="402" y="534"/>
                  </a:lnTo>
                  <a:lnTo>
                    <a:pt x="402" y="534"/>
                  </a:lnTo>
                  <a:lnTo>
                    <a:pt x="420" y="548"/>
                  </a:lnTo>
                  <a:lnTo>
                    <a:pt x="356" y="722"/>
                  </a:lnTo>
                  <a:lnTo>
                    <a:pt x="240" y="776"/>
                  </a:lnTo>
                  <a:lnTo>
                    <a:pt x="248" y="794"/>
                  </a:lnTo>
                  <a:lnTo>
                    <a:pt x="346" y="752"/>
                  </a:lnTo>
                  <a:lnTo>
                    <a:pt x="334" y="784"/>
                  </a:lnTo>
                  <a:lnTo>
                    <a:pt x="246" y="826"/>
                  </a:lnTo>
                  <a:lnTo>
                    <a:pt x="254" y="842"/>
                  </a:lnTo>
                  <a:lnTo>
                    <a:pt x="324" y="812"/>
                  </a:lnTo>
                  <a:lnTo>
                    <a:pt x="292" y="902"/>
                  </a:lnTo>
                  <a:lnTo>
                    <a:pt x="310" y="910"/>
                  </a:lnTo>
                  <a:lnTo>
                    <a:pt x="314" y="910"/>
                  </a:lnTo>
                  <a:lnTo>
                    <a:pt x="352" y="820"/>
                  </a:lnTo>
                  <a:lnTo>
                    <a:pt x="386" y="892"/>
                  </a:lnTo>
                  <a:lnTo>
                    <a:pt x="402" y="886"/>
                  </a:lnTo>
                  <a:lnTo>
                    <a:pt x="364" y="792"/>
                  </a:lnTo>
                  <a:lnTo>
                    <a:pt x="376" y="760"/>
                  </a:lnTo>
                  <a:lnTo>
                    <a:pt x="422" y="860"/>
                  </a:lnTo>
                  <a:lnTo>
                    <a:pt x="440" y="852"/>
                  </a:lnTo>
                  <a:lnTo>
                    <a:pt x="388" y="730"/>
                  </a:lnTo>
                  <a:lnTo>
                    <a:pt x="456" y="564"/>
                  </a:lnTo>
                  <a:lnTo>
                    <a:pt x="456" y="564"/>
                  </a:lnTo>
                  <a:lnTo>
                    <a:pt x="472" y="566"/>
                  </a:lnTo>
                  <a:lnTo>
                    <a:pt x="486" y="566"/>
                  </a:lnTo>
                  <a:lnTo>
                    <a:pt x="494" y="612"/>
                  </a:lnTo>
                  <a:lnTo>
                    <a:pt x="494" y="612"/>
                  </a:lnTo>
                  <a:lnTo>
                    <a:pt x="496" y="616"/>
                  </a:lnTo>
                  <a:lnTo>
                    <a:pt x="498" y="620"/>
                  </a:lnTo>
                  <a:lnTo>
                    <a:pt x="498" y="620"/>
                  </a:lnTo>
                  <a:lnTo>
                    <a:pt x="504" y="622"/>
                  </a:lnTo>
                  <a:lnTo>
                    <a:pt x="508" y="622"/>
                  </a:lnTo>
                  <a:lnTo>
                    <a:pt x="508" y="622"/>
                  </a:lnTo>
                  <a:lnTo>
                    <a:pt x="514" y="620"/>
                  </a:lnTo>
                  <a:lnTo>
                    <a:pt x="514" y="620"/>
                  </a:lnTo>
                  <a:lnTo>
                    <a:pt x="518" y="614"/>
                  </a:lnTo>
                  <a:lnTo>
                    <a:pt x="518" y="608"/>
                  </a:lnTo>
                  <a:lnTo>
                    <a:pt x="512" y="562"/>
                  </a:lnTo>
                  <a:lnTo>
                    <a:pt x="512" y="562"/>
                  </a:lnTo>
                  <a:lnTo>
                    <a:pt x="530" y="556"/>
                  </a:lnTo>
                  <a:lnTo>
                    <a:pt x="648" y="694"/>
                  </a:lnTo>
                  <a:lnTo>
                    <a:pt x="638" y="822"/>
                  </a:lnTo>
                  <a:lnTo>
                    <a:pt x="656" y="824"/>
                  </a:lnTo>
                  <a:lnTo>
                    <a:pt x="670" y="720"/>
                  </a:lnTo>
                  <a:lnTo>
                    <a:pt x="672" y="722"/>
                  </a:lnTo>
                  <a:lnTo>
                    <a:pt x="672" y="672"/>
                  </a:lnTo>
                  <a:close/>
                  <a:moveTo>
                    <a:pt x="532" y="518"/>
                  </a:moveTo>
                  <a:lnTo>
                    <a:pt x="532" y="518"/>
                  </a:lnTo>
                  <a:lnTo>
                    <a:pt x="518" y="526"/>
                  </a:lnTo>
                  <a:lnTo>
                    <a:pt x="504" y="532"/>
                  </a:lnTo>
                  <a:lnTo>
                    <a:pt x="488" y="534"/>
                  </a:lnTo>
                  <a:lnTo>
                    <a:pt x="472" y="534"/>
                  </a:lnTo>
                  <a:lnTo>
                    <a:pt x="458" y="532"/>
                  </a:lnTo>
                  <a:lnTo>
                    <a:pt x="442" y="526"/>
                  </a:lnTo>
                  <a:lnTo>
                    <a:pt x="430" y="516"/>
                  </a:lnTo>
                  <a:lnTo>
                    <a:pt x="418" y="504"/>
                  </a:lnTo>
                  <a:lnTo>
                    <a:pt x="418" y="504"/>
                  </a:lnTo>
                  <a:lnTo>
                    <a:pt x="410" y="492"/>
                  </a:lnTo>
                  <a:lnTo>
                    <a:pt x="404" y="476"/>
                  </a:lnTo>
                  <a:lnTo>
                    <a:pt x="400" y="462"/>
                  </a:lnTo>
                  <a:lnTo>
                    <a:pt x="400" y="446"/>
                  </a:lnTo>
                  <a:lnTo>
                    <a:pt x="404" y="430"/>
                  </a:lnTo>
                  <a:lnTo>
                    <a:pt x="410" y="416"/>
                  </a:lnTo>
                  <a:lnTo>
                    <a:pt x="418" y="402"/>
                  </a:lnTo>
                  <a:lnTo>
                    <a:pt x="430" y="392"/>
                  </a:lnTo>
                  <a:lnTo>
                    <a:pt x="430" y="392"/>
                  </a:lnTo>
                  <a:lnTo>
                    <a:pt x="444" y="382"/>
                  </a:lnTo>
                  <a:lnTo>
                    <a:pt x="458" y="376"/>
                  </a:lnTo>
                  <a:lnTo>
                    <a:pt x="474" y="374"/>
                  </a:lnTo>
                  <a:lnTo>
                    <a:pt x="490" y="374"/>
                  </a:lnTo>
                  <a:lnTo>
                    <a:pt x="504" y="378"/>
                  </a:lnTo>
                  <a:lnTo>
                    <a:pt x="520" y="384"/>
                  </a:lnTo>
                  <a:lnTo>
                    <a:pt x="532" y="392"/>
                  </a:lnTo>
                  <a:lnTo>
                    <a:pt x="544" y="404"/>
                  </a:lnTo>
                  <a:lnTo>
                    <a:pt x="544" y="404"/>
                  </a:lnTo>
                  <a:lnTo>
                    <a:pt x="552" y="418"/>
                  </a:lnTo>
                  <a:lnTo>
                    <a:pt x="558" y="432"/>
                  </a:lnTo>
                  <a:lnTo>
                    <a:pt x="562" y="448"/>
                  </a:lnTo>
                  <a:lnTo>
                    <a:pt x="562" y="462"/>
                  </a:lnTo>
                  <a:lnTo>
                    <a:pt x="558" y="478"/>
                  </a:lnTo>
                  <a:lnTo>
                    <a:pt x="552" y="492"/>
                  </a:lnTo>
                  <a:lnTo>
                    <a:pt x="544" y="506"/>
                  </a:lnTo>
                  <a:lnTo>
                    <a:pt x="532" y="518"/>
                  </a:lnTo>
                  <a:lnTo>
                    <a:pt x="532" y="518"/>
                  </a:lnTo>
                  <a:close/>
                </a:path>
              </a:pathLst>
            </a:custGeom>
            <a:solidFill>
              <a:srgbClr val="FEFFFF">
                <a:alpha val="4000"/>
              </a:srgbClr>
            </a:solidFill>
            <a:ln>
              <a:solidFill>
                <a:srgbClr val="FEFFFF">
                  <a:alpha val="8000"/>
                </a:srgbClr>
              </a:solidFill>
            </a:ln>
            <a:effectLst>
              <a:glow rad="88900">
                <a:srgbClr val="FEFFFF">
                  <a:alpha val="10000"/>
                </a:srgbClr>
              </a:glow>
              <a:softEdge rad="12700"/>
            </a:effectLst>
            <a:extLst/>
          </p:spPr>
          <p:txBody>
            <a:bodyPr/>
            <a:lstStyle/>
            <a:p>
              <a:pPr defTabSz="457200">
                <a:defRPr/>
              </a:pPr>
              <a:endParaRPr lang="en-US">
                <a:latin typeface="+mn-lt"/>
                <a:cs typeface="+mn-cs"/>
              </a:endParaRPr>
            </a:p>
          </p:txBody>
        </p:sp>
        <p:sp>
          <p:nvSpPr>
            <p:cNvPr id="222" name="Freeform 12"/>
            <p:cNvSpPr>
              <a:spLocks noChangeAspect="1" noEditPoints="1"/>
            </p:cNvSpPr>
            <p:nvPr/>
          </p:nvSpPr>
          <p:spPr bwMode="auto">
            <a:xfrm>
              <a:off x="6558164" y="5996260"/>
              <a:ext cx="1289035" cy="867126"/>
            </a:xfrm>
            <a:custGeom>
              <a:avLst/>
              <a:gdLst>
                <a:gd name="T0" fmla="*/ 1036 w 1106"/>
                <a:gd name="T1" fmla="*/ 350 h 744"/>
                <a:gd name="T2" fmla="*/ 772 w 1106"/>
                <a:gd name="T3" fmla="*/ 472 h 744"/>
                <a:gd name="T4" fmla="*/ 736 w 1106"/>
                <a:gd name="T5" fmla="*/ 478 h 744"/>
                <a:gd name="T6" fmla="*/ 660 w 1106"/>
                <a:gd name="T7" fmla="*/ 472 h 744"/>
                <a:gd name="T8" fmla="*/ 638 w 1106"/>
                <a:gd name="T9" fmla="*/ 446 h 744"/>
                <a:gd name="T10" fmla="*/ 604 w 1106"/>
                <a:gd name="T11" fmla="*/ 424 h 744"/>
                <a:gd name="T12" fmla="*/ 848 w 1106"/>
                <a:gd name="T13" fmla="*/ 226 h 744"/>
                <a:gd name="T14" fmla="*/ 792 w 1106"/>
                <a:gd name="T15" fmla="*/ 92 h 744"/>
                <a:gd name="T16" fmla="*/ 738 w 1106"/>
                <a:gd name="T17" fmla="*/ 8 h 744"/>
                <a:gd name="T18" fmla="*/ 630 w 1106"/>
                <a:gd name="T19" fmla="*/ 26 h 744"/>
                <a:gd name="T20" fmla="*/ 604 w 1106"/>
                <a:gd name="T21" fmla="*/ 316 h 744"/>
                <a:gd name="T22" fmla="*/ 592 w 1106"/>
                <a:gd name="T23" fmla="*/ 350 h 744"/>
                <a:gd name="T24" fmla="*/ 544 w 1106"/>
                <a:gd name="T25" fmla="*/ 410 h 744"/>
                <a:gd name="T26" fmla="*/ 474 w 1106"/>
                <a:gd name="T27" fmla="*/ 432 h 744"/>
                <a:gd name="T28" fmla="*/ 430 w 1106"/>
                <a:gd name="T29" fmla="*/ 126 h 744"/>
                <a:gd name="T30" fmla="*/ 284 w 1106"/>
                <a:gd name="T31" fmla="*/ 108 h 744"/>
                <a:gd name="T32" fmla="*/ 182 w 1106"/>
                <a:gd name="T33" fmla="*/ 110 h 744"/>
                <a:gd name="T34" fmla="*/ 146 w 1106"/>
                <a:gd name="T35" fmla="*/ 214 h 744"/>
                <a:gd name="T36" fmla="*/ 384 w 1106"/>
                <a:gd name="T37" fmla="*/ 384 h 744"/>
                <a:gd name="T38" fmla="*/ 408 w 1106"/>
                <a:gd name="T39" fmla="*/ 412 h 744"/>
                <a:gd name="T40" fmla="*/ 438 w 1106"/>
                <a:gd name="T41" fmla="*/ 468 h 744"/>
                <a:gd name="T42" fmla="*/ 420 w 1106"/>
                <a:gd name="T43" fmla="*/ 504 h 744"/>
                <a:gd name="T44" fmla="*/ 414 w 1106"/>
                <a:gd name="T45" fmla="*/ 542 h 744"/>
                <a:gd name="T46" fmla="*/ 142 w 1106"/>
                <a:gd name="T47" fmla="*/ 426 h 744"/>
                <a:gd name="T48" fmla="*/ 136 w 1106"/>
                <a:gd name="T49" fmla="*/ 616 h 744"/>
                <a:gd name="T50" fmla="*/ 114 w 1106"/>
                <a:gd name="T51" fmla="*/ 620 h 744"/>
                <a:gd name="T52" fmla="*/ 2 w 1106"/>
                <a:gd name="T53" fmla="*/ 664 h 744"/>
                <a:gd name="T54" fmla="*/ 80 w 1106"/>
                <a:gd name="T55" fmla="*/ 736 h 744"/>
                <a:gd name="T56" fmla="*/ 246 w 1106"/>
                <a:gd name="T57" fmla="*/ 744 h 744"/>
                <a:gd name="T58" fmla="*/ 422 w 1106"/>
                <a:gd name="T59" fmla="*/ 592 h 744"/>
                <a:gd name="T60" fmla="*/ 446 w 1106"/>
                <a:gd name="T61" fmla="*/ 632 h 744"/>
                <a:gd name="T62" fmla="*/ 470 w 1106"/>
                <a:gd name="T63" fmla="*/ 652 h 744"/>
                <a:gd name="T64" fmla="*/ 480 w 1106"/>
                <a:gd name="T65" fmla="*/ 720 h 744"/>
                <a:gd name="T66" fmla="*/ 514 w 1106"/>
                <a:gd name="T67" fmla="*/ 728 h 744"/>
                <a:gd name="T68" fmla="*/ 546 w 1106"/>
                <a:gd name="T69" fmla="*/ 678 h 744"/>
                <a:gd name="T70" fmla="*/ 584 w 1106"/>
                <a:gd name="T71" fmla="*/ 672 h 744"/>
                <a:gd name="T72" fmla="*/ 620 w 1106"/>
                <a:gd name="T73" fmla="*/ 656 h 744"/>
                <a:gd name="T74" fmla="*/ 670 w 1106"/>
                <a:gd name="T75" fmla="*/ 744 h 744"/>
                <a:gd name="T76" fmla="*/ 720 w 1106"/>
                <a:gd name="T77" fmla="*/ 744 h 744"/>
                <a:gd name="T78" fmla="*/ 934 w 1106"/>
                <a:gd name="T79" fmla="*/ 706 h 744"/>
                <a:gd name="T80" fmla="*/ 656 w 1106"/>
                <a:gd name="T81" fmla="*/ 620 h 744"/>
                <a:gd name="T82" fmla="*/ 676 w 1106"/>
                <a:gd name="T83" fmla="*/ 574 h 744"/>
                <a:gd name="T84" fmla="*/ 746 w 1106"/>
                <a:gd name="T85" fmla="*/ 512 h 744"/>
                <a:gd name="T86" fmla="*/ 778 w 1106"/>
                <a:gd name="T87" fmla="*/ 504 h 744"/>
                <a:gd name="T88" fmla="*/ 1068 w 1106"/>
                <a:gd name="T89" fmla="*/ 512 h 744"/>
                <a:gd name="T90" fmla="*/ 1102 w 1106"/>
                <a:gd name="T91" fmla="*/ 414 h 744"/>
                <a:gd name="T92" fmla="*/ 592 w 1106"/>
                <a:gd name="T93" fmla="*/ 626 h 744"/>
                <a:gd name="T94" fmla="*/ 540 w 1106"/>
                <a:gd name="T95" fmla="*/ 638 h 744"/>
                <a:gd name="T96" fmla="*/ 490 w 1106"/>
                <a:gd name="T97" fmla="*/ 618 h 744"/>
                <a:gd name="T98" fmla="*/ 466 w 1106"/>
                <a:gd name="T99" fmla="*/ 590 h 744"/>
                <a:gd name="T100" fmla="*/ 454 w 1106"/>
                <a:gd name="T101" fmla="*/ 538 h 744"/>
                <a:gd name="T102" fmla="*/ 472 w 1106"/>
                <a:gd name="T103" fmla="*/ 488 h 744"/>
                <a:gd name="T104" fmla="*/ 502 w 1106"/>
                <a:gd name="T105" fmla="*/ 462 h 744"/>
                <a:gd name="T106" fmla="*/ 554 w 1106"/>
                <a:gd name="T107" fmla="*/ 452 h 744"/>
                <a:gd name="T108" fmla="*/ 604 w 1106"/>
                <a:gd name="T109" fmla="*/ 470 h 744"/>
                <a:gd name="T110" fmla="*/ 628 w 1106"/>
                <a:gd name="T111" fmla="*/ 498 h 744"/>
                <a:gd name="T112" fmla="*/ 640 w 1106"/>
                <a:gd name="T113" fmla="*/ 550 h 744"/>
                <a:gd name="T114" fmla="*/ 622 w 1106"/>
                <a:gd name="T115" fmla="*/ 60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6" h="744">
                  <a:moveTo>
                    <a:pt x="1102" y="414"/>
                  </a:moveTo>
                  <a:lnTo>
                    <a:pt x="982" y="434"/>
                  </a:lnTo>
                  <a:lnTo>
                    <a:pt x="1036" y="350"/>
                  </a:lnTo>
                  <a:lnTo>
                    <a:pt x="1026" y="344"/>
                  </a:lnTo>
                  <a:lnTo>
                    <a:pt x="958" y="440"/>
                  </a:lnTo>
                  <a:lnTo>
                    <a:pt x="772" y="472"/>
                  </a:lnTo>
                  <a:lnTo>
                    <a:pt x="886" y="292"/>
                  </a:lnTo>
                  <a:lnTo>
                    <a:pt x="874" y="284"/>
                  </a:lnTo>
                  <a:lnTo>
                    <a:pt x="736" y="478"/>
                  </a:lnTo>
                  <a:lnTo>
                    <a:pt x="668" y="490"/>
                  </a:lnTo>
                  <a:lnTo>
                    <a:pt x="668" y="490"/>
                  </a:lnTo>
                  <a:lnTo>
                    <a:pt x="660" y="472"/>
                  </a:lnTo>
                  <a:lnTo>
                    <a:pt x="648" y="456"/>
                  </a:lnTo>
                  <a:lnTo>
                    <a:pt x="648" y="456"/>
                  </a:lnTo>
                  <a:lnTo>
                    <a:pt x="638" y="446"/>
                  </a:lnTo>
                  <a:lnTo>
                    <a:pt x="628" y="438"/>
                  </a:lnTo>
                  <a:lnTo>
                    <a:pt x="616" y="430"/>
                  </a:lnTo>
                  <a:lnTo>
                    <a:pt x="604" y="424"/>
                  </a:lnTo>
                  <a:lnTo>
                    <a:pt x="626" y="358"/>
                  </a:lnTo>
                  <a:lnTo>
                    <a:pt x="856" y="240"/>
                  </a:lnTo>
                  <a:lnTo>
                    <a:pt x="848" y="226"/>
                  </a:lnTo>
                  <a:lnTo>
                    <a:pt x="636" y="326"/>
                  </a:lnTo>
                  <a:lnTo>
                    <a:pt x="694" y="142"/>
                  </a:lnTo>
                  <a:lnTo>
                    <a:pt x="792" y="92"/>
                  </a:lnTo>
                  <a:lnTo>
                    <a:pt x="786" y="80"/>
                  </a:lnTo>
                  <a:lnTo>
                    <a:pt x="702" y="120"/>
                  </a:lnTo>
                  <a:lnTo>
                    <a:pt x="738" y="8"/>
                  </a:lnTo>
                  <a:lnTo>
                    <a:pt x="718" y="0"/>
                  </a:lnTo>
                  <a:lnTo>
                    <a:pt x="676" y="116"/>
                  </a:lnTo>
                  <a:lnTo>
                    <a:pt x="630" y="26"/>
                  </a:lnTo>
                  <a:lnTo>
                    <a:pt x="620" y="32"/>
                  </a:lnTo>
                  <a:lnTo>
                    <a:pt x="668" y="138"/>
                  </a:lnTo>
                  <a:lnTo>
                    <a:pt x="604" y="316"/>
                  </a:lnTo>
                  <a:lnTo>
                    <a:pt x="506" y="126"/>
                  </a:lnTo>
                  <a:lnTo>
                    <a:pt x="492" y="134"/>
                  </a:lnTo>
                  <a:lnTo>
                    <a:pt x="592" y="350"/>
                  </a:lnTo>
                  <a:lnTo>
                    <a:pt x="568" y="412"/>
                  </a:lnTo>
                  <a:lnTo>
                    <a:pt x="568" y="412"/>
                  </a:lnTo>
                  <a:lnTo>
                    <a:pt x="544" y="410"/>
                  </a:lnTo>
                  <a:lnTo>
                    <a:pt x="520" y="414"/>
                  </a:lnTo>
                  <a:lnTo>
                    <a:pt x="496" y="420"/>
                  </a:lnTo>
                  <a:lnTo>
                    <a:pt x="474" y="432"/>
                  </a:lnTo>
                  <a:lnTo>
                    <a:pt x="432" y="386"/>
                  </a:lnTo>
                  <a:lnTo>
                    <a:pt x="446" y="128"/>
                  </a:lnTo>
                  <a:lnTo>
                    <a:pt x="430" y="126"/>
                  </a:lnTo>
                  <a:lnTo>
                    <a:pt x="410" y="362"/>
                  </a:lnTo>
                  <a:lnTo>
                    <a:pt x="278" y="218"/>
                  </a:lnTo>
                  <a:lnTo>
                    <a:pt x="284" y="108"/>
                  </a:lnTo>
                  <a:lnTo>
                    <a:pt x="272" y="106"/>
                  </a:lnTo>
                  <a:lnTo>
                    <a:pt x="262" y="200"/>
                  </a:lnTo>
                  <a:lnTo>
                    <a:pt x="182" y="110"/>
                  </a:lnTo>
                  <a:lnTo>
                    <a:pt x="166" y="124"/>
                  </a:lnTo>
                  <a:lnTo>
                    <a:pt x="246" y="218"/>
                  </a:lnTo>
                  <a:lnTo>
                    <a:pt x="146" y="214"/>
                  </a:lnTo>
                  <a:lnTo>
                    <a:pt x="146" y="228"/>
                  </a:lnTo>
                  <a:lnTo>
                    <a:pt x="262" y="238"/>
                  </a:lnTo>
                  <a:lnTo>
                    <a:pt x="384" y="384"/>
                  </a:lnTo>
                  <a:lnTo>
                    <a:pt x="172" y="374"/>
                  </a:lnTo>
                  <a:lnTo>
                    <a:pt x="170" y="390"/>
                  </a:lnTo>
                  <a:lnTo>
                    <a:pt x="408" y="412"/>
                  </a:lnTo>
                  <a:lnTo>
                    <a:pt x="446" y="458"/>
                  </a:lnTo>
                  <a:lnTo>
                    <a:pt x="446" y="458"/>
                  </a:lnTo>
                  <a:lnTo>
                    <a:pt x="438" y="468"/>
                  </a:lnTo>
                  <a:lnTo>
                    <a:pt x="430" y="480"/>
                  </a:lnTo>
                  <a:lnTo>
                    <a:pt x="424" y="490"/>
                  </a:lnTo>
                  <a:lnTo>
                    <a:pt x="420" y="504"/>
                  </a:lnTo>
                  <a:lnTo>
                    <a:pt x="416" y="516"/>
                  </a:lnTo>
                  <a:lnTo>
                    <a:pt x="414" y="528"/>
                  </a:lnTo>
                  <a:lnTo>
                    <a:pt x="414" y="542"/>
                  </a:lnTo>
                  <a:lnTo>
                    <a:pt x="414" y="554"/>
                  </a:lnTo>
                  <a:lnTo>
                    <a:pt x="360" y="566"/>
                  </a:lnTo>
                  <a:lnTo>
                    <a:pt x="142" y="426"/>
                  </a:lnTo>
                  <a:lnTo>
                    <a:pt x="134" y="440"/>
                  </a:lnTo>
                  <a:lnTo>
                    <a:pt x="326" y="574"/>
                  </a:lnTo>
                  <a:lnTo>
                    <a:pt x="136" y="616"/>
                  </a:lnTo>
                  <a:lnTo>
                    <a:pt x="44" y="556"/>
                  </a:lnTo>
                  <a:lnTo>
                    <a:pt x="38" y="566"/>
                  </a:lnTo>
                  <a:lnTo>
                    <a:pt x="114" y="620"/>
                  </a:lnTo>
                  <a:lnTo>
                    <a:pt x="0" y="646"/>
                  </a:lnTo>
                  <a:lnTo>
                    <a:pt x="0" y="650"/>
                  </a:lnTo>
                  <a:lnTo>
                    <a:pt x="2" y="664"/>
                  </a:lnTo>
                  <a:lnTo>
                    <a:pt x="124" y="644"/>
                  </a:lnTo>
                  <a:lnTo>
                    <a:pt x="68" y="728"/>
                  </a:lnTo>
                  <a:lnTo>
                    <a:pt x="80" y="736"/>
                  </a:lnTo>
                  <a:lnTo>
                    <a:pt x="146" y="640"/>
                  </a:lnTo>
                  <a:lnTo>
                    <a:pt x="334" y="606"/>
                  </a:lnTo>
                  <a:lnTo>
                    <a:pt x="246" y="744"/>
                  </a:lnTo>
                  <a:lnTo>
                    <a:pt x="268" y="744"/>
                  </a:lnTo>
                  <a:lnTo>
                    <a:pt x="370" y="600"/>
                  </a:lnTo>
                  <a:lnTo>
                    <a:pt x="422" y="592"/>
                  </a:lnTo>
                  <a:lnTo>
                    <a:pt x="422" y="592"/>
                  </a:lnTo>
                  <a:lnTo>
                    <a:pt x="432" y="612"/>
                  </a:lnTo>
                  <a:lnTo>
                    <a:pt x="446" y="632"/>
                  </a:lnTo>
                  <a:lnTo>
                    <a:pt x="446" y="632"/>
                  </a:lnTo>
                  <a:lnTo>
                    <a:pt x="458" y="644"/>
                  </a:lnTo>
                  <a:lnTo>
                    <a:pt x="470" y="652"/>
                  </a:lnTo>
                  <a:lnTo>
                    <a:pt x="482" y="660"/>
                  </a:lnTo>
                  <a:lnTo>
                    <a:pt x="496" y="668"/>
                  </a:lnTo>
                  <a:lnTo>
                    <a:pt x="480" y="720"/>
                  </a:lnTo>
                  <a:lnTo>
                    <a:pt x="434" y="744"/>
                  </a:lnTo>
                  <a:lnTo>
                    <a:pt x="520" y="744"/>
                  </a:lnTo>
                  <a:lnTo>
                    <a:pt x="514" y="728"/>
                  </a:lnTo>
                  <a:lnTo>
                    <a:pt x="532" y="676"/>
                  </a:lnTo>
                  <a:lnTo>
                    <a:pt x="532" y="676"/>
                  </a:lnTo>
                  <a:lnTo>
                    <a:pt x="546" y="678"/>
                  </a:lnTo>
                  <a:lnTo>
                    <a:pt x="558" y="676"/>
                  </a:lnTo>
                  <a:lnTo>
                    <a:pt x="572" y="674"/>
                  </a:lnTo>
                  <a:lnTo>
                    <a:pt x="584" y="672"/>
                  </a:lnTo>
                  <a:lnTo>
                    <a:pt x="596" y="668"/>
                  </a:lnTo>
                  <a:lnTo>
                    <a:pt x="608" y="662"/>
                  </a:lnTo>
                  <a:lnTo>
                    <a:pt x="620" y="656"/>
                  </a:lnTo>
                  <a:lnTo>
                    <a:pt x="632" y="648"/>
                  </a:lnTo>
                  <a:lnTo>
                    <a:pt x="672" y="692"/>
                  </a:lnTo>
                  <a:lnTo>
                    <a:pt x="670" y="744"/>
                  </a:lnTo>
                  <a:lnTo>
                    <a:pt x="692" y="744"/>
                  </a:lnTo>
                  <a:lnTo>
                    <a:pt x="696" y="718"/>
                  </a:lnTo>
                  <a:lnTo>
                    <a:pt x="720" y="744"/>
                  </a:lnTo>
                  <a:lnTo>
                    <a:pt x="762" y="744"/>
                  </a:lnTo>
                  <a:lnTo>
                    <a:pt x="720" y="696"/>
                  </a:lnTo>
                  <a:lnTo>
                    <a:pt x="934" y="706"/>
                  </a:lnTo>
                  <a:lnTo>
                    <a:pt x="934" y="690"/>
                  </a:lnTo>
                  <a:lnTo>
                    <a:pt x="696" y="668"/>
                  </a:lnTo>
                  <a:lnTo>
                    <a:pt x="656" y="620"/>
                  </a:lnTo>
                  <a:lnTo>
                    <a:pt x="656" y="620"/>
                  </a:lnTo>
                  <a:lnTo>
                    <a:pt x="668" y="598"/>
                  </a:lnTo>
                  <a:lnTo>
                    <a:pt x="676" y="574"/>
                  </a:lnTo>
                  <a:lnTo>
                    <a:pt x="680" y="550"/>
                  </a:lnTo>
                  <a:lnTo>
                    <a:pt x="678" y="526"/>
                  </a:lnTo>
                  <a:lnTo>
                    <a:pt x="746" y="512"/>
                  </a:lnTo>
                  <a:lnTo>
                    <a:pt x="962" y="652"/>
                  </a:lnTo>
                  <a:lnTo>
                    <a:pt x="972" y="640"/>
                  </a:lnTo>
                  <a:lnTo>
                    <a:pt x="778" y="504"/>
                  </a:lnTo>
                  <a:lnTo>
                    <a:pt x="968" y="464"/>
                  </a:lnTo>
                  <a:lnTo>
                    <a:pt x="1060" y="524"/>
                  </a:lnTo>
                  <a:lnTo>
                    <a:pt x="1068" y="512"/>
                  </a:lnTo>
                  <a:lnTo>
                    <a:pt x="990" y="458"/>
                  </a:lnTo>
                  <a:lnTo>
                    <a:pt x="1106" y="434"/>
                  </a:lnTo>
                  <a:lnTo>
                    <a:pt x="1102" y="414"/>
                  </a:lnTo>
                  <a:close/>
                  <a:moveTo>
                    <a:pt x="608" y="614"/>
                  </a:moveTo>
                  <a:lnTo>
                    <a:pt x="608" y="614"/>
                  </a:lnTo>
                  <a:lnTo>
                    <a:pt x="592" y="626"/>
                  </a:lnTo>
                  <a:lnTo>
                    <a:pt x="576" y="632"/>
                  </a:lnTo>
                  <a:lnTo>
                    <a:pt x="558" y="636"/>
                  </a:lnTo>
                  <a:lnTo>
                    <a:pt x="540" y="638"/>
                  </a:lnTo>
                  <a:lnTo>
                    <a:pt x="522" y="634"/>
                  </a:lnTo>
                  <a:lnTo>
                    <a:pt x="506" y="628"/>
                  </a:lnTo>
                  <a:lnTo>
                    <a:pt x="490" y="618"/>
                  </a:lnTo>
                  <a:lnTo>
                    <a:pt x="476" y="606"/>
                  </a:lnTo>
                  <a:lnTo>
                    <a:pt x="476" y="606"/>
                  </a:lnTo>
                  <a:lnTo>
                    <a:pt x="466" y="590"/>
                  </a:lnTo>
                  <a:lnTo>
                    <a:pt x="458" y="574"/>
                  </a:lnTo>
                  <a:lnTo>
                    <a:pt x="454" y="556"/>
                  </a:lnTo>
                  <a:lnTo>
                    <a:pt x="454" y="538"/>
                  </a:lnTo>
                  <a:lnTo>
                    <a:pt x="456" y="520"/>
                  </a:lnTo>
                  <a:lnTo>
                    <a:pt x="464" y="504"/>
                  </a:lnTo>
                  <a:lnTo>
                    <a:pt x="472" y="488"/>
                  </a:lnTo>
                  <a:lnTo>
                    <a:pt x="486" y="474"/>
                  </a:lnTo>
                  <a:lnTo>
                    <a:pt x="486" y="474"/>
                  </a:lnTo>
                  <a:lnTo>
                    <a:pt x="502" y="462"/>
                  </a:lnTo>
                  <a:lnTo>
                    <a:pt x="518" y="456"/>
                  </a:lnTo>
                  <a:lnTo>
                    <a:pt x="536" y="452"/>
                  </a:lnTo>
                  <a:lnTo>
                    <a:pt x="554" y="452"/>
                  </a:lnTo>
                  <a:lnTo>
                    <a:pt x="572" y="454"/>
                  </a:lnTo>
                  <a:lnTo>
                    <a:pt x="588" y="460"/>
                  </a:lnTo>
                  <a:lnTo>
                    <a:pt x="604" y="470"/>
                  </a:lnTo>
                  <a:lnTo>
                    <a:pt x="618" y="482"/>
                  </a:lnTo>
                  <a:lnTo>
                    <a:pt x="618" y="482"/>
                  </a:lnTo>
                  <a:lnTo>
                    <a:pt x="628" y="498"/>
                  </a:lnTo>
                  <a:lnTo>
                    <a:pt x="636" y="516"/>
                  </a:lnTo>
                  <a:lnTo>
                    <a:pt x="640" y="532"/>
                  </a:lnTo>
                  <a:lnTo>
                    <a:pt x="640" y="550"/>
                  </a:lnTo>
                  <a:lnTo>
                    <a:pt x="638" y="568"/>
                  </a:lnTo>
                  <a:lnTo>
                    <a:pt x="630" y="586"/>
                  </a:lnTo>
                  <a:lnTo>
                    <a:pt x="622" y="600"/>
                  </a:lnTo>
                  <a:lnTo>
                    <a:pt x="608" y="614"/>
                  </a:lnTo>
                  <a:lnTo>
                    <a:pt x="608" y="614"/>
                  </a:lnTo>
                  <a:close/>
                </a:path>
              </a:pathLst>
            </a:custGeom>
            <a:solidFill>
              <a:srgbClr val="FEFFFF">
                <a:alpha val="4000"/>
              </a:srgbClr>
            </a:solidFill>
            <a:ln>
              <a:solidFill>
                <a:srgbClr val="FEFFFF">
                  <a:alpha val="13000"/>
                </a:srgbClr>
              </a:solidFill>
            </a:ln>
            <a:effectLst>
              <a:glow rad="101600">
                <a:srgbClr val="FEFFFF">
                  <a:alpha val="13000"/>
                </a:srgbClr>
              </a:glow>
            </a:effectLst>
            <a:extLst/>
          </p:spPr>
          <p:txBody>
            <a:bodyPr/>
            <a:lstStyle/>
            <a:p>
              <a:pPr eaLnBrk="0" hangingPunct="0">
                <a:defRPr/>
              </a:pPr>
              <a:endParaRPr lang="en-US">
                <a:cs typeface="+mn-cs"/>
              </a:endParaRPr>
            </a:p>
          </p:txBody>
        </p:sp>
        <p:sp>
          <p:nvSpPr>
            <p:cNvPr id="223" name="Freeform 16"/>
            <p:cNvSpPr>
              <a:spLocks noChangeAspect="1"/>
            </p:cNvSpPr>
            <p:nvPr/>
          </p:nvSpPr>
          <p:spPr bwMode="auto">
            <a:xfrm>
              <a:off x="8126971" y="6307681"/>
              <a:ext cx="976534" cy="550941"/>
            </a:xfrm>
            <a:custGeom>
              <a:avLst/>
              <a:gdLst>
                <a:gd name="T0" fmla="*/ 962 w 972"/>
                <a:gd name="T1" fmla="*/ 344 h 548"/>
                <a:gd name="T2" fmla="*/ 860 w 972"/>
                <a:gd name="T3" fmla="*/ 232 h 548"/>
                <a:gd name="T4" fmla="*/ 972 w 972"/>
                <a:gd name="T5" fmla="*/ 210 h 548"/>
                <a:gd name="T6" fmla="*/ 954 w 972"/>
                <a:gd name="T7" fmla="*/ 122 h 548"/>
                <a:gd name="T8" fmla="*/ 854 w 972"/>
                <a:gd name="T9" fmla="*/ 200 h 548"/>
                <a:gd name="T10" fmla="*/ 834 w 972"/>
                <a:gd name="T11" fmla="*/ 98 h 548"/>
                <a:gd name="T12" fmla="*/ 742 w 972"/>
                <a:gd name="T13" fmla="*/ 320 h 548"/>
                <a:gd name="T14" fmla="*/ 714 w 972"/>
                <a:gd name="T15" fmla="*/ 122 h 548"/>
                <a:gd name="T16" fmla="*/ 636 w 972"/>
                <a:gd name="T17" fmla="*/ 434 h 548"/>
                <a:gd name="T18" fmla="*/ 614 w 972"/>
                <a:gd name="T19" fmla="*/ 422 h 548"/>
                <a:gd name="T20" fmla="*/ 576 w 972"/>
                <a:gd name="T21" fmla="*/ 412 h 548"/>
                <a:gd name="T22" fmla="*/ 552 w 972"/>
                <a:gd name="T23" fmla="*/ 412 h 548"/>
                <a:gd name="T24" fmla="*/ 502 w 972"/>
                <a:gd name="T25" fmla="*/ 312 h 548"/>
                <a:gd name="T26" fmla="*/ 588 w 972"/>
                <a:gd name="T27" fmla="*/ 100 h 548"/>
                <a:gd name="T28" fmla="*/ 440 w 972"/>
                <a:gd name="T29" fmla="*/ 132 h 548"/>
                <a:gd name="T30" fmla="*/ 478 w 972"/>
                <a:gd name="T31" fmla="*/ 24 h 548"/>
                <a:gd name="T32" fmla="*/ 394 w 972"/>
                <a:gd name="T33" fmla="*/ 0 h 548"/>
                <a:gd name="T34" fmla="*/ 410 w 972"/>
                <a:gd name="T35" fmla="*/ 124 h 548"/>
                <a:gd name="T36" fmla="*/ 312 w 972"/>
                <a:gd name="T37" fmla="*/ 88 h 548"/>
                <a:gd name="T38" fmla="*/ 458 w 972"/>
                <a:gd name="T39" fmla="*/ 278 h 548"/>
                <a:gd name="T40" fmla="*/ 272 w 972"/>
                <a:gd name="T41" fmla="*/ 204 h 548"/>
                <a:gd name="T42" fmla="*/ 502 w 972"/>
                <a:gd name="T43" fmla="*/ 426 h 548"/>
                <a:gd name="T44" fmla="*/ 490 w 972"/>
                <a:gd name="T45" fmla="*/ 432 h 548"/>
                <a:gd name="T46" fmla="*/ 470 w 972"/>
                <a:gd name="T47" fmla="*/ 448 h 548"/>
                <a:gd name="T48" fmla="*/ 452 w 972"/>
                <a:gd name="T49" fmla="*/ 468 h 548"/>
                <a:gd name="T50" fmla="*/ 440 w 972"/>
                <a:gd name="T51" fmla="*/ 490 h 548"/>
                <a:gd name="T52" fmla="*/ 332 w 972"/>
                <a:gd name="T53" fmla="*/ 482 h 548"/>
                <a:gd name="T54" fmla="*/ 190 w 972"/>
                <a:gd name="T55" fmla="*/ 302 h 548"/>
                <a:gd name="T56" fmla="*/ 142 w 972"/>
                <a:gd name="T57" fmla="*/ 446 h 548"/>
                <a:gd name="T58" fmla="*/ 70 w 972"/>
                <a:gd name="T59" fmla="*/ 360 h 548"/>
                <a:gd name="T60" fmla="*/ 2 w 972"/>
                <a:gd name="T61" fmla="*/ 420 h 548"/>
                <a:gd name="T62" fmla="*/ 0 w 972"/>
                <a:gd name="T63" fmla="*/ 440 h 548"/>
                <a:gd name="T64" fmla="*/ 34 w 972"/>
                <a:gd name="T65" fmla="*/ 526 h 548"/>
                <a:gd name="T66" fmla="*/ 142 w 972"/>
                <a:gd name="T67" fmla="*/ 472 h 548"/>
                <a:gd name="T68" fmla="*/ 214 w 972"/>
                <a:gd name="T69" fmla="*/ 548 h 548"/>
                <a:gd name="T70" fmla="*/ 310 w 972"/>
                <a:gd name="T71" fmla="*/ 512 h 548"/>
                <a:gd name="T72" fmla="*/ 428 w 972"/>
                <a:gd name="T73" fmla="*/ 538 h 548"/>
                <a:gd name="T74" fmla="*/ 464 w 972"/>
                <a:gd name="T75" fmla="*/ 548 h 548"/>
                <a:gd name="T76" fmla="*/ 466 w 972"/>
                <a:gd name="T77" fmla="*/ 532 h 548"/>
                <a:gd name="T78" fmla="*/ 474 w 972"/>
                <a:gd name="T79" fmla="*/ 504 h 548"/>
                <a:gd name="T80" fmla="*/ 492 w 972"/>
                <a:gd name="T81" fmla="*/ 478 h 548"/>
                <a:gd name="T82" fmla="*/ 516 w 972"/>
                <a:gd name="T83" fmla="*/ 460 h 548"/>
                <a:gd name="T84" fmla="*/ 532 w 972"/>
                <a:gd name="T85" fmla="*/ 454 h 548"/>
                <a:gd name="T86" fmla="*/ 570 w 972"/>
                <a:gd name="T87" fmla="*/ 450 h 548"/>
                <a:gd name="T88" fmla="*/ 606 w 972"/>
                <a:gd name="T89" fmla="*/ 460 h 548"/>
                <a:gd name="T90" fmla="*/ 634 w 972"/>
                <a:gd name="T91" fmla="*/ 482 h 548"/>
                <a:gd name="T92" fmla="*/ 654 w 972"/>
                <a:gd name="T93" fmla="*/ 516 h 548"/>
                <a:gd name="T94" fmla="*/ 658 w 972"/>
                <a:gd name="T95" fmla="*/ 532 h 548"/>
                <a:gd name="T96" fmla="*/ 696 w 972"/>
                <a:gd name="T97" fmla="*/ 548 h 548"/>
                <a:gd name="T98" fmla="*/ 694 w 972"/>
                <a:gd name="T99" fmla="*/ 526 h 548"/>
                <a:gd name="T100" fmla="*/ 690 w 972"/>
                <a:gd name="T101" fmla="*/ 504 h 548"/>
                <a:gd name="T102" fmla="*/ 680 w 972"/>
                <a:gd name="T103" fmla="*/ 480 h 548"/>
                <a:gd name="T104" fmla="*/ 664 w 972"/>
                <a:gd name="T105" fmla="*/ 458 h 548"/>
                <a:gd name="T106" fmla="*/ 962 w 972"/>
                <a:gd name="T107" fmla="*/ 36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2" h="548">
                  <a:moveTo>
                    <a:pt x="962" y="360"/>
                  </a:moveTo>
                  <a:lnTo>
                    <a:pt x="962" y="344"/>
                  </a:lnTo>
                  <a:lnTo>
                    <a:pt x="756" y="352"/>
                  </a:lnTo>
                  <a:lnTo>
                    <a:pt x="860" y="232"/>
                  </a:lnTo>
                  <a:lnTo>
                    <a:pt x="972" y="222"/>
                  </a:lnTo>
                  <a:lnTo>
                    <a:pt x="972" y="210"/>
                  </a:lnTo>
                  <a:lnTo>
                    <a:pt x="874" y="214"/>
                  </a:lnTo>
                  <a:lnTo>
                    <a:pt x="954" y="122"/>
                  </a:lnTo>
                  <a:lnTo>
                    <a:pt x="940" y="108"/>
                  </a:lnTo>
                  <a:lnTo>
                    <a:pt x="854" y="200"/>
                  </a:lnTo>
                  <a:lnTo>
                    <a:pt x="846" y="98"/>
                  </a:lnTo>
                  <a:lnTo>
                    <a:pt x="834" y="98"/>
                  </a:lnTo>
                  <a:lnTo>
                    <a:pt x="838" y="218"/>
                  </a:lnTo>
                  <a:lnTo>
                    <a:pt x="742" y="320"/>
                  </a:lnTo>
                  <a:lnTo>
                    <a:pt x="728" y="122"/>
                  </a:lnTo>
                  <a:lnTo>
                    <a:pt x="714" y="122"/>
                  </a:lnTo>
                  <a:lnTo>
                    <a:pt x="720" y="344"/>
                  </a:lnTo>
                  <a:lnTo>
                    <a:pt x="636" y="434"/>
                  </a:lnTo>
                  <a:lnTo>
                    <a:pt x="636" y="434"/>
                  </a:lnTo>
                  <a:lnTo>
                    <a:pt x="614" y="422"/>
                  </a:lnTo>
                  <a:lnTo>
                    <a:pt x="590" y="414"/>
                  </a:lnTo>
                  <a:lnTo>
                    <a:pt x="576" y="412"/>
                  </a:lnTo>
                  <a:lnTo>
                    <a:pt x="564" y="412"/>
                  </a:lnTo>
                  <a:lnTo>
                    <a:pt x="552" y="412"/>
                  </a:lnTo>
                  <a:lnTo>
                    <a:pt x="538" y="414"/>
                  </a:lnTo>
                  <a:lnTo>
                    <a:pt x="502" y="312"/>
                  </a:lnTo>
                  <a:lnTo>
                    <a:pt x="602" y="108"/>
                  </a:lnTo>
                  <a:lnTo>
                    <a:pt x="588" y="100"/>
                  </a:lnTo>
                  <a:lnTo>
                    <a:pt x="492" y="282"/>
                  </a:lnTo>
                  <a:lnTo>
                    <a:pt x="440" y="132"/>
                  </a:lnTo>
                  <a:lnTo>
                    <a:pt x="488" y="30"/>
                  </a:lnTo>
                  <a:lnTo>
                    <a:pt x="478" y="24"/>
                  </a:lnTo>
                  <a:lnTo>
                    <a:pt x="432" y="112"/>
                  </a:lnTo>
                  <a:lnTo>
                    <a:pt x="394" y="0"/>
                  </a:lnTo>
                  <a:lnTo>
                    <a:pt x="374" y="6"/>
                  </a:lnTo>
                  <a:lnTo>
                    <a:pt x="410" y="124"/>
                  </a:lnTo>
                  <a:lnTo>
                    <a:pt x="318" y="78"/>
                  </a:lnTo>
                  <a:lnTo>
                    <a:pt x="312" y="88"/>
                  </a:lnTo>
                  <a:lnTo>
                    <a:pt x="416" y="144"/>
                  </a:lnTo>
                  <a:lnTo>
                    <a:pt x="458" y="278"/>
                  </a:lnTo>
                  <a:lnTo>
                    <a:pt x="278" y="192"/>
                  </a:lnTo>
                  <a:lnTo>
                    <a:pt x="272" y="204"/>
                  </a:lnTo>
                  <a:lnTo>
                    <a:pt x="466" y="308"/>
                  </a:lnTo>
                  <a:lnTo>
                    <a:pt x="502" y="426"/>
                  </a:lnTo>
                  <a:lnTo>
                    <a:pt x="502" y="426"/>
                  </a:lnTo>
                  <a:lnTo>
                    <a:pt x="490" y="432"/>
                  </a:lnTo>
                  <a:lnTo>
                    <a:pt x="480" y="440"/>
                  </a:lnTo>
                  <a:lnTo>
                    <a:pt x="470" y="448"/>
                  </a:lnTo>
                  <a:lnTo>
                    <a:pt x="460" y="458"/>
                  </a:lnTo>
                  <a:lnTo>
                    <a:pt x="452" y="468"/>
                  </a:lnTo>
                  <a:lnTo>
                    <a:pt x="446" y="478"/>
                  </a:lnTo>
                  <a:lnTo>
                    <a:pt x="440" y="490"/>
                  </a:lnTo>
                  <a:lnTo>
                    <a:pt x="434" y="502"/>
                  </a:lnTo>
                  <a:lnTo>
                    <a:pt x="332" y="482"/>
                  </a:lnTo>
                  <a:lnTo>
                    <a:pt x="202" y="294"/>
                  </a:lnTo>
                  <a:lnTo>
                    <a:pt x="190" y="302"/>
                  </a:lnTo>
                  <a:lnTo>
                    <a:pt x="298" y="476"/>
                  </a:lnTo>
                  <a:lnTo>
                    <a:pt x="142" y="446"/>
                  </a:lnTo>
                  <a:lnTo>
                    <a:pt x="80" y="354"/>
                  </a:lnTo>
                  <a:lnTo>
                    <a:pt x="70" y="360"/>
                  </a:lnTo>
                  <a:lnTo>
                    <a:pt x="120" y="442"/>
                  </a:lnTo>
                  <a:lnTo>
                    <a:pt x="2" y="420"/>
                  </a:lnTo>
                  <a:lnTo>
                    <a:pt x="0" y="426"/>
                  </a:lnTo>
                  <a:lnTo>
                    <a:pt x="0" y="440"/>
                  </a:lnTo>
                  <a:lnTo>
                    <a:pt x="120" y="468"/>
                  </a:lnTo>
                  <a:lnTo>
                    <a:pt x="34" y="526"/>
                  </a:lnTo>
                  <a:lnTo>
                    <a:pt x="40" y="536"/>
                  </a:lnTo>
                  <a:lnTo>
                    <a:pt x="142" y="472"/>
                  </a:lnTo>
                  <a:lnTo>
                    <a:pt x="280" y="504"/>
                  </a:lnTo>
                  <a:lnTo>
                    <a:pt x="214" y="548"/>
                  </a:lnTo>
                  <a:lnTo>
                    <a:pt x="250" y="548"/>
                  </a:lnTo>
                  <a:lnTo>
                    <a:pt x="310" y="512"/>
                  </a:lnTo>
                  <a:lnTo>
                    <a:pt x="428" y="538"/>
                  </a:lnTo>
                  <a:lnTo>
                    <a:pt x="428" y="538"/>
                  </a:lnTo>
                  <a:lnTo>
                    <a:pt x="426" y="548"/>
                  </a:lnTo>
                  <a:lnTo>
                    <a:pt x="464" y="548"/>
                  </a:lnTo>
                  <a:lnTo>
                    <a:pt x="464" y="548"/>
                  </a:lnTo>
                  <a:lnTo>
                    <a:pt x="466" y="532"/>
                  </a:lnTo>
                  <a:lnTo>
                    <a:pt x="468" y="518"/>
                  </a:lnTo>
                  <a:lnTo>
                    <a:pt x="474" y="504"/>
                  </a:lnTo>
                  <a:lnTo>
                    <a:pt x="482" y="490"/>
                  </a:lnTo>
                  <a:lnTo>
                    <a:pt x="492" y="478"/>
                  </a:lnTo>
                  <a:lnTo>
                    <a:pt x="504" y="468"/>
                  </a:lnTo>
                  <a:lnTo>
                    <a:pt x="516" y="460"/>
                  </a:lnTo>
                  <a:lnTo>
                    <a:pt x="532" y="454"/>
                  </a:lnTo>
                  <a:lnTo>
                    <a:pt x="532" y="454"/>
                  </a:lnTo>
                  <a:lnTo>
                    <a:pt x="550" y="450"/>
                  </a:lnTo>
                  <a:lnTo>
                    <a:pt x="570" y="450"/>
                  </a:lnTo>
                  <a:lnTo>
                    <a:pt x="588" y="454"/>
                  </a:lnTo>
                  <a:lnTo>
                    <a:pt x="606" y="460"/>
                  </a:lnTo>
                  <a:lnTo>
                    <a:pt x="622" y="470"/>
                  </a:lnTo>
                  <a:lnTo>
                    <a:pt x="634" y="482"/>
                  </a:lnTo>
                  <a:lnTo>
                    <a:pt x="646" y="498"/>
                  </a:lnTo>
                  <a:lnTo>
                    <a:pt x="654" y="516"/>
                  </a:lnTo>
                  <a:lnTo>
                    <a:pt x="654" y="516"/>
                  </a:lnTo>
                  <a:lnTo>
                    <a:pt x="658" y="532"/>
                  </a:lnTo>
                  <a:lnTo>
                    <a:pt x="658" y="548"/>
                  </a:lnTo>
                  <a:lnTo>
                    <a:pt x="696" y="548"/>
                  </a:lnTo>
                  <a:lnTo>
                    <a:pt x="696" y="548"/>
                  </a:lnTo>
                  <a:lnTo>
                    <a:pt x="694" y="526"/>
                  </a:lnTo>
                  <a:lnTo>
                    <a:pt x="690" y="504"/>
                  </a:lnTo>
                  <a:lnTo>
                    <a:pt x="690" y="504"/>
                  </a:lnTo>
                  <a:lnTo>
                    <a:pt x="686" y="492"/>
                  </a:lnTo>
                  <a:lnTo>
                    <a:pt x="680" y="480"/>
                  </a:lnTo>
                  <a:lnTo>
                    <a:pt x="672" y="470"/>
                  </a:lnTo>
                  <a:lnTo>
                    <a:pt x="664" y="458"/>
                  </a:lnTo>
                  <a:lnTo>
                    <a:pt x="736" y="376"/>
                  </a:lnTo>
                  <a:lnTo>
                    <a:pt x="962" y="360"/>
                  </a:lnTo>
                  <a:close/>
                </a:path>
              </a:pathLst>
            </a:custGeom>
            <a:solidFill>
              <a:srgbClr val="FEFFFF">
                <a:alpha val="76000"/>
              </a:srgbClr>
            </a:solidFill>
            <a:ln>
              <a:noFill/>
            </a:ln>
            <a:extLst>
              <a:ext uri="{91240B29-F687-4F45-9708-019B960494DF}"/>
            </a:extLst>
          </p:spPr>
          <p:txBody>
            <a:bodyPr/>
            <a:lstStyle/>
            <a:p>
              <a:pPr eaLnBrk="0" hangingPunct="0">
                <a:defRPr/>
              </a:pPr>
              <a:endParaRPr lang="en-US">
                <a:cs typeface="+mn-cs"/>
              </a:endParaRPr>
            </a:p>
          </p:txBody>
        </p:sp>
      </p:grpSp>
      <p:sp>
        <p:nvSpPr>
          <p:cNvPr id="1027" name="Title Placeholder 1"/>
          <p:cNvSpPr>
            <a:spLocks noGrp="1"/>
          </p:cNvSpPr>
          <p:nvPr>
            <p:ph type="title"/>
          </p:nvPr>
        </p:nvSpPr>
        <p:spPr bwMode="auto">
          <a:xfrm>
            <a:off x="1009650" y="676275"/>
            <a:ext cx="7124700" cy="9239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1009650" y="1806575"/>
            <a:ext cx="7124700" cy="4052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6437313" y="5951538"/>
            <a:ext cx="2133600" cy="365125"/>
          </a:xfrm>
          <a:prstGeom prst="rect">
            <a:avLst/>
          </a:prstGeom>
        </p:spPr>
        <p:txBody>
          <a:bodyPr vert="horz" lIns="91440" tIns="45720" rIns="91440" bIns="45720" rtlCol="0" anchor="b"/>
          <a:lstStyle>
            <a:lvl1pPr algn="r" eaLnBrk="0" hangingPunct="0">
              <a:defRPr sz="900">
                <a:solidFill>
                  <a:schemeClr val="tx1">
                    <a:tint val="75000"/>
                  </a:schemeClr>
                </a:solidFill>
                <a:cs typeface="+mn-cs"/>
              </a:defRPr>
            </a:lvl1pPr>
          </a:lstStyle>
          <a:p>
            <a:pPr>
              <a:defRPr/>
            </a:pPr>
            <a:endParaRPr lang="en-US"/>
          </a:p>
        </p:txBody>
      </p:sp>
      <p:sp>
        <p:nvSpPr>
          <p:cNvPr id="5" name="Footer Placeholder 4"/>
          <p:cNvSpPr>
            <a:spLocks noGrp="1"/>
          </p:cNvSpPr>
          <p:nvPr>
            <p:ph type="ftr" sz="quarter" idx="3"/>
          </p:nvPr>
        </p:nvSpPr>
        <p:spPr>
          <a:xfrm>
            <a:off x="1181100" y="5951538"/>
            <a:ext cx="5256213" cy="365125"/>
          </a:xfrm>
          <a:prstGeom prst="rect">
            <a:avLst/>
          </a:prstGeom>
        </p:spPr>
        <p:txBody>
          <a:bodyPr vert="horz" lIns="91440" tIns="45720" rIns="91440" bIns="45720" rtlCol="0" anchor="b"/>
          <a:lstStyle>
            <a:lvl1pPr algn="l" eaLnBrk="0" hangingPunct="0">
              <a:defRPr sz="900">
                <a:solidFill>
                  <a:schemeClr val="tx1">
                    <a:tint val="75000"/>
                  </a:schemeClr>
                </a:solidFill>
                <a:cs typeface="+mn-cs"/>
              </a:defRPr>
            </a:lvl1pPr>
          </a:lstStyle>
          <a:p>
            <a:pPr>
              <a:defRPr/>
            </a:pPr>
            <a:endParaRPr lang="en-US"/>
          </a:p>
        </p:txBody>
      </p:sp>
      <p:sp>
        <p:nvSpPr>
          <p:cNvPr id="6" name="Slide Number Placeholder 5"/>
          <p:cNvSpPr>
            <a:spLocks noGrp="1"/>
          </p:cNvSpPr>
          <p:nvPr>
            <p:ph type="sldNum" sz="quarter" idx="4"/>
          </p:nvPr>
        </p:nvSpPr>
        <p:spPr>
          <a:xfrm>
            <a:off x="573088" y="5951538"/>
            <a:ext cx="608012" cy="365125"/>
          </a:xfrm>
          <a:prstGeom prst="rect">
            <a:avLst/>
          </a:prstGeom>
        </p:spPr>
        <p:txBody>
          <a:bodyPr vert="horz" lIns="91440" tIns="45720" rIns="91440" bIns="45720" rtlCol="0" anchor="b"/>
          <a:lstStyle>
            <a:lvl1pPr algn="l" eaLnBrk="0" hangingPunct="0">
              <a:defRPr sz="1800">
                <a:solidFill>
                  <a:schemeClr val="tx1">
                    <a:tint val="75000"/>
                  </a:schemeClr>
                </a:solidFill>
                <a:cs typeface="+mn-cs"/>
              </a:defRPr>
            </a:lvl1pPr>
          </a:lstStyle>
          <a:p>
            <a:pPr>
              <a:defRPr/>
            </a:pPr>
            <a:fld id="{B043CA65-88B0-4286-A874-6BEE2D6E3D9F}"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Lst>
  <p:timing>
    <p:tnLst>
      <p:par>
        <p:cTn id="1" dur="indefinite" restart="never" nodeType="tmRoot"/>
      </p:par>
    </p:tnLst>
  </p:timing>
  <p:txStyles>
    <p:titleStyle>
      <a:lvl1pPr algn="l" defTabSz="457200" rtl="0" eaLnBrk="0" fontAlgn="base" hangingPunct="0">
        <a:spcBef>
          <a:spcPct val="0"/>
        </a:spcBef>
        <a:spcAft>
          <a:spcPct val="0"/>
        </a:spcAft>
        <a:defRPr sz="3200" kern="1200">
          <a:solidFill>
            <a:schemeClr val="tx1"/>
          </a:solidFill>
          <a:latin typeface="+mj-lt"/>
          <a:ea typeface="Trebuchet MS" pitchFamily="34" charset="0"/>
          <a:cs typeface="Trebuchet MS"/>
        </a:defRPr>
      </a:lvl1pPr>
      <a:lvl2pPr algn="l" defTabSz="457200" rtl="0" eaLnBrk="0" fontAlgn="base" hangingPunct="0">
        <a:spcBef>
          <a:spcPct val="0"/>
        </a:spcBef>
        <a:spcAft>
          <a:spcPct val="0"/>
        </a:spcAft>
        <a:defRPr sz="3200">
          <a:solidFill>
            <a:schemeClr val="tx1"/>
          </a:solidFill>
          <a:latin typeface="Verdana" pitchFamily="34" charset="0"/>
          <a:ea typeface="Trebuchet MS" pitchFamily="34" charset="0"/>
          <a:cs typeface="Trebuchet MS" pitchFamily="34" charset="0"/>
        </a:defRPr>
      </a:lvl2pPr>
      <a:lvl3pPr algn="l" defTabSz="457200" rtl="0" eaLnBrk="0" fontAlgn="base" hangingPunct="0">
        <a:spcBef>
          <a:spcPct val="0"/>
        </a:spcBef>
        <a:spcAft>
          <a:spcPct val="0"/>
        </a:spcAft>
        <a:defRPr sz="3200">
          <a:solidFill>
            <a:schemeClr val="tx1"/>
          </a:solidFill>
          <a:latin typeface="Verdana" pitchFamily="34" charset="0"/>
          <a:ea typeface="Trebuchet MS" pitchFamily="34" charset="0"/>
          <a:cs typeface="Trebuchet MS" pitchFamily="34" charset="0"/>
        </a:defRPr>
      </a:lvl3pPr>
      <a:lvl4pPr algn="l" defTabSz="457200" rtl="0" eaLnBrk="0" fontAlgn="base" hangingPunct="0">
        <a:spcBef>
          <a:spcPct val="0"/>
        </a:spcBef>
        <a:spcAft>
          <a:spcPct val="0"/>
        </a:spcAft>
        <a:defRPr sz="3200">
          <a:solidFill>
            <a:schemeClr val="tx1"/>
          </a:solidFill>
          <a:latin typeface="Verdana" pitchFamily="34" charset="0"/>
          <a:ea typeface="Trebuchet MS" pitchFamily="34" charset="0"/>
          <a:cs typeface="Trebuchet MS" pitchFamily="34" charset="0"/>
        </a:defRPr>
      </a:lvl4pPr>
      <a:lvl5pPr algn="l" defTabSz="457200" rtl="0" eaLnBrk="0" fontAlgn="base" hangingPunct="0">
        <a:spcBef>
          <a:spcPct val="0"/>
        </a:spcBef>
        <a:spcAft>
          <a:spcPct val="0"/>
        </a:spcAft>
        <a:defRPr sz="3200">
          <a:solidFill>
            <a:schemeClr val="tx1"/>
          </a:solidFill>
          <a:latin typeface="Verdana" pitchFamily="34" charset="0"/>
          <a:ea typeface="Trebuchet MS" pitchFamily="34" charset="0"/>
          <a:cs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ct val="20000"/>
        </a:spcBef>
        <a:spcAft>
          <a:spcPts val="600"/>
        </a:spcAft>
        <a:buClr>
          <a:schemeClr val="tx2"/>
        </a:buClr>
        <a:buFont typeface="Wingdings 2" pitchFamily="18" charset="2"/>
        <a:buChar char=""/>
        <a:defRPr kern="1200">
          <a:solidFill>
            <a:schemeClr val="tx1"/>
          </a:solidFill>
          <a:latin typeface="+mn-lt"/>
          <a:ea typeface="+mn-ea"/>
          <a:cs typeface="+mn-cs"/>
        </a:defRPr>
      </a:lvl1pPr>
      <a:lvl2pPr marL="742950" indent="-285750" algn="l" defTabSz="457200" rtl="0" eaLnBrk="0" fontAlgn="base" hangingPunct="0">
        <a:spcBef>
          <a:spcPct val="20000"/>
        </a:spcBef>
        <a:spcAft>
          <a:spcPts val="600"/>
        </a:spcAft>
        <a:buClr>
          <a:schemeClr val="tx2"/>
        </a:buClr>
        <a:buFont typeface="Wingdings 2" pitchFamily="18" charset="2"/>
        <a:buChar char=""/>
        <a:defRPr sz="1600" kern="1200">
          <a:solidFill>
            <a:schemeClr val="tx1"/>
          </a:solidFill>
          <a:latin typeface="+mn-lt"/>
          <a:ea typeface="+mn-ea"/>
          <a:cs typeface="+mn-cs"/>
        </a:defRPr>
      </a:lvl2pPr>
      <a:lvl3pPr marL="1143000" indent="-228600" algn="l" defTabSz="457200" rtl="0" eaLnBrk="0" fontAlgn="base" hangingPunct="0">
        <a:spcBef>
          <a:spcPct val="20000"/>
        </a:spcBef>
        <a:spcAft>
          <a:spcPts val="600"/>
        </a:spcAft>
        <a:buClr>
          <a:schemeClr val="tx2"/>
        </a:buClr>
        <a:buFont typeface="Wingdings 2" pitchFamily="18" charset="2"/>
        <a:buChar char=""/>
        <a:defRPr sz="1400" kern="1200">
          <a:solidFill>
            <a:schemeClr val="tx1"/>
          </a:solidFill>
          <a:latin typeface="+mn-lt"/>
          <a:ea typeface="+mn-ea"/>
          <a:cs typeface="+mn-cs"/>
        </a:defRPr>
      </a:lvl3pPr>
      <a:lvl4pPr marL="1600200" indent="-228600" algn="l" defTabSz="457200" rtl="0" eaLnBrk="0" fontAlgn="base" hangingPunct="0">
        <a:spcBef>
          <a:spcPct val="20000"/>
        </a:spcBef>
        <a:spcAft>
          <a:spcPts val="600"/>
        </a:spcAft>
        <a:buClr>
          <a:schemeClr val="tx2"/>
        </a:buClr>
        <a:buFont typeface="Wingdings 2" pitchFamily="18" charset="2"/>
        <a:buChar char=""/>
        <a:defRPr sz="1200" kern="1200">
          <a:solidFill>
            <a:schemeClr val="tx1"/>
          </a:solidFill>
          <a:latin typeface="+mn-lt"/>
          <a:ea typeface="+mn-ea"/>
          <a:cs typeface="+mn-cs"/>
        </a:defRPr>
      </a:lvl4pPr>
      <a:lvl5pPr marL="2057400" indent="-228600" algn="l" defTabSz="457200" rtl="0" eaLnBrk="0" fontAlgn="base" hangingPunct="0">
        <a:spcBef>
          <a:spcPct val="20000"/>
        </a:spcBef>
        <a:spcAft>
          <a:spcPts val="600"/>
        </a:spcAft>
        <a:buClr>
          <a:schemeClr val="tx2"/>
        </a:buClr>
        <a:buFont typeface="Wingdings 2" pitchFamily="18"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ppliedresearch.cancer.gov/crnportal/data-resources/vdw/datasets/vdw-implementation-issue-tracker"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ppliedresearch.cancer.gov/crnportal/data-resources/vdw/quality-assurance/qa-programs/2012-qa/enroll-demog-workplan"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appliedresearch.cancer.gov/crnportal/data-resources/vdw/template-workplan"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appliedresearch.cancer.gov/crnportal/data-resources/vdw/quality-assurance/qa-programs/2012-qa/vdw_enroll_demog_qa.zip/view"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ppliedresearch.cancer.gov/crnportal/data-resources/vdw/user-guidelines-and-tools/vdw-standard-macros-1" TargetMode="External"/><Relationship Id="rId2" Type="http://schemas.openxmlformats.org/officeDocument/2006/relationships/hyperlink" Target="https://appliedresearch.cancer.gov/crnportal/data-resources/vdw/communications-and-groups/workgroups/phi-workgroup/data-release-checklist.docx/view"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ppliedresearch.cancer.gov/crnportal/data-resources/vdw/datasets/issue-tracker-user-guid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ppliedresearch.cancer.gov/crnporta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838200"/>
            <a:ext cx="7772400" cy="1143000"/>
          </a:xfrm>
        </p:spPr>
        <p:txBody>
          <a:bodyPr rtlCol="0">
            <a:normAutofit fontScale="90000"/>
          </a:bodyPr>
          <a:lstStyle/>
          <a:p>
            <a:pPr eaLnBrk="1" fontAlgn="auto" hangingPunct="1">
              <a:spcAft>
                <a:spcPts val="0"/>
              </a:spcAft>
              <a:defRPr/>
            </a:pPr>
            <a:r>
              <a:rPr lang="en-US" dirty="0">
                <a:ea typeface="+mj-ea"/>
              </a:rPr>
              <a:t>How To Write a VDW Program</a:t>
            </a:r>
          </a:p>
        </p:txBody>
      </p:sp>
      <p:sp>
        <p:nvSpPr>
          <p:cNvPr id="3076" name="Rectangle 4"/>
          <p:cNvSpPr>
            <a:spLocks noGrp="1" noChangeArrowheads="1"/>
          </p:cNvSpPr>
          <p:nvPr>
            <p:ph type="subTitle" idx="1"/>
          </p:nvPr>
        </p:nvSpPr>
        <p:spPr>
          <a:xfrm>
            <a:off x="1009650" y="4776788"/>
            <a:ext cx="7116763" cy="862012"/>
          </a:xfrm>
        </p:spPr>
        <p:txBody>
          <a:bodyPr rtlCol="0"/>
          <a:lstStyle/>
          <a:p>
            <a:pPr eaLnBrk="1" fontAlgn="auto" hangingPunct="1">
              <a:buFont typeface="Wingdings 2" charset="2"/>
              <a:buNone/>
              <a:defRPr/>
            </a:pPr>
            <a:r>
              <a:rPr lang="en-US"/>
              <a:t>A Primer for Programmers on Multi-Site Studies</a:t>
            </a:r>
          </a:p>
          <a:p>
            <a:pPr eaLnBrk="1" fontAlgn="auto" hangingPunct="1">
              <a:buFont typeface="Wingdings 2" charset="2"/>
              <a:buNone/>
              <a:defRPr/>
            </a:pPr>
            <a:r>
              <a:rPr lang="en-US"/>
              <a:t>Roy Pardee</a:t>
            </a: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p:txBody>
          <a:bodyPr/>
          <a:lstStyle/>
          <a:p>
            <a:r>
              <a:rPr lang="en-US" smtClean="0">
                <a:cs typeface="Trebuchet MS" pitchFamily="34" charset="0"/>
              </a:rPr>
              <a:t>3: Check </a:t>
            </a:r>
            <a:r>
              <a:rPr lang="en-US" smtClean="0">
                <a:cs typeface="Trebuchet MS" pitchFamily="34" charset="0"/>
                <a:hlinkClick r:id="rId3"/>
              </a:rPr>
              <a:t>The Issue Tracker</a:t>
            </a:r>
            <a:endParaRPr lang="en-US" smtClean="0">
              <a:cs typeface="Trebuchet MS" pitchFamily="34" charset="0"/>
            </a:endParaRPr>
          </a:p>
        </p:txBody>
      </p:sp>
      <p:sp>
        <p:nvSpPr>
          <p:cNvPr id="31746" name="Rectangle 3"/>
          <p:cNvSpPr>
            <a:spLocks noGrp="1"/>
          </p:cNvSpPr>
          <p:nvPr>
            <p:ph type="body" idx="1"/>
          </p:nvPr>
        </p:nvSpPr>
        <p:spPr/>
        <p:txBody>
          <a:bodyPr anchor="ctr"/>
          <a:lstStyle/>
          <a:p>
            <a:r>
              <a:rPr lang="en-US" smtClean="0"/>
              <a:t>Check the relevant sites and dataset implementations for outstanding issues, to see if any affect the information you need.</a:t>
            </a:r>
          </a:p>
          <a:p>
            <a:pPr lvl="1"/>
            <a:r>
              <a:rPr lang="en-US" smtClean="0"/>
              <a:t>Be sure to expand the ‘Filter Issues’ formlet at the top of the page.</a:t>
            </a:r>
          </a:p>
          <a:p>
            <a:r>
              <a:rPr lang="en-US" smtClean="0"/>
              <a:t>If there are any, let the site programmer know about them, and contact the relevant SDM to:</a:t>
            </a:r>
          </a:p>
          <a:p>
            <a:pPr lvl="1"/>
            <a:r>
              <a:rPr lang="en-US" smtClean="0"/>
              <a:t>get an updated ETA on a fix</a:t>
            </a:r>
          </a:p>
          <a:p>
            <a:pPr lvl="1"/>
            <a:r>
              <a:rPr lang="en-US" smtClean="0"/>
              <a:t>see if there are recommended workarounds.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381000" y="533400"/>
            <a:ext cx="7124700" cy="923925"/>
          </a:xfrm>
        </p:spPr>
        <p:txBody>
          <a:bodyPr/>
          <a:lstStyle/>
          <a:p>
            <a:pPr eaLnBrk="1" hangingPunct="1"/>
            <a:r>
              <a:rPr lang="en-US" smtClean="0">
                <a:cs typeface="Trebuchet MS" pitchFamily="34" charset="0"/>
              </a:rPr>
              <a:t>4: Decide on outputs</a:t>
            </a:r>
          </a:p>
        </p:txBody>
      </p:sp>
      <p:sp>
        <p:nvSpPr>
          <p:cNvPr id="33794" name="Rectangle 3"/>
          <p:cNvSpPr>
            <a:spLocks noGrp="1" noChangeArrowheads="1"/>
          </p:cNvSpPr>
          <p:nvPr>
            <p:ph idx="1"/>
          </p:nvPr>
        </p:nvSpPr>
        <p:spPr>
          <a:xfrm>
            <a:off x="381000" y="1447800"/>
            <a:ext cx="8229600" cy="4021138"/>
          </a:xfrm>
        </p:spPr>
        <p:txBody>
          <a:bodyPr anchor="ctr"/>
          <a:lstStyle/>
          <a:p>
            <a:pPr eaLnBrk="1" hangingPunct="1">
              <a:lnSpc>
                <a:spcPct val="90000"/>
              </a:lnSpc>
            </a:pPr>
            <a:r>
              <a:rPr lang="en-US" smtClean="0"/>
              <a:t>What do you want back from the sites?</a:t>
            </a:r>
          </a:p>
          <a:p>
            <a:pPr lvl="1" eaLnBrk="1" hangingPunct="1">
              <a:lnSpc>
                <a:spcPct val="90000"/>
              </a:lnSpc>
            </a:pPr>
            <a:r>
              <a:rPr lang="en-US" sz="2800" smtClean="0"/>
              <a:t>SAS datasets (recommended!)</a:t>
            </a:r>
          </a:p>
          <a:p>
            <a:pPr lvl="1" eaLnBrk="1" hangingPunct="1">
              <a:lnSpc>
                <a:spcPct val="90000"/>
              </a:lnSpc>
            </a:pPr>
            <a:r>
              <a:rPr lang="en-US" sz="2800" smtClean="0"/>
              <a:t>Log files (recommended!)</a:t>
            </a:r>
          </a:p>
          <a:p>
            <a:pPr lvl="1" eaLnBrk="1" hangingPunct="1">
              <a:lnSpc>
                <a:spcPct val="90000"/>
              </a:lnSpc>
            </a:pPr>
            <a:r>
              <a:rPr lang="en-US" sz="2800" smtClean="0"/>
              <a:t>ODS Output (HTML, RTF, etc.)</a:t>
            </a:r>
          </a:p>
          <a:p>
            <a:pPr eaLnBrk="1" hangingPunct="1">
              <a:lnSpc>
                <a:spcPct val="90000"/>
              </a:lnSpc>
            </a:pPr>
            <a:r>
              <a:rPr lang="en-US" smtClean="0"/>
              <a:t>Obviously, requesting summary data alone (even in dataset format) is much easier to approve than individual-level data.</a:t>
            </a:r>
          </a:p>
          <a:p>
            <a:pPr eaLnBrk="1" hangingPunct="1">
              <a:lnSpc>
                <a:spcPct val="90000"/>
              </a:lnSpc>
            </a:pPr>
            <a:r>
              <a:rPr lang="en-US" smtClean="0"/>
              <a:t>Plan for an </a:t>
            </a:r>
            <a:r>
              <a:rPr lang="en-US" b="1" smtClean="0"/>
              <a:t>iterative</a:t>
            </a:r>
            <a:r>
              <a:rPr lang="en-US" smtClean="0"/>
              <a:t> process—consider automating collation of results from the sites.</a:t>
            </a:r>
          </a:p>
          <a:p>
            <a:pPr lvl="1" eaLnBrk="1" hangingPunct="1">
              <a:lnSpc>
                <a:spcPct val="90000"/>
              </a:lnSpc>
            </a:pPr>
            <a:r>
              <a:rPr lang="en-US" smtClean="0"/>
              <a:t>We’ve got a macro to help w/that (more later).</a:t>
            </a: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304800" y="457200"/>
            <a:ext cx="8534400" cy="1143000"/>
          </a:xfrm>
        </p:spPr>
        <p:txBody>
          <a:bodyPr/>
          <a:lstStyle/>
          <a:p>
            <a:pPr eaLnBrk="1" hangingPunct="1"/>
            <a:r>
              <a:rPr lang="en-US" smtClean="0">
                <a:cs typeface="Trebuchet MS" pitchFamily="34" charset="0"/>
              </a:rPr>
              <a:t>5: Develop and Debug your program</a:t>
            </a:r>
          </a:p>
        </p:txBody>
      </p:sp>
      <p:sp>
        <p:nvSpPr>
          <p:cNvPr id="35842" name="Rectangle 3"/>
          <p:cNvSpPr>
            <a:spLocks noGrp="1" noChangeArrowheads="1"/>
          </p:cNvSpPr>
          <p:nvPr>
            <p:ph idx="1"/>
          </p:nvPr>
        </p:nvSpPr>
        <p:spPr>
          <a:xfrm>
            <a:off x="304800" y="1981200"/>
            <a:ext cx="8229600" cy="3943350"/>
          </a:xfrm>
        </p:spPr>
        <p:txBody>
          <a:bodyPr anchor="ctr"/>
          <a:lstStyle/>
          <a:p>
            <a:pPr eaLnBrk="1" hangingPunct="1"/>
            <a:r>
              <a:rPr lang="en-US" sz="2000" smtClean="0"/>
              <a:t>Program defensively where you reasonably can (e.g., </a:t>
            </a:r>
            <a:r>
              <a:rPr lang="en-US" sz="2000" smtClean="0">
                <a:latin typeface="Courier New" pitchFamily="49" charset="0"/>
              </a:rPr>
              <a:t>if gender in (‘m’, ‘M’)</a:t>
            </a:r>
            <a:r>
              <a:rPr lang="en-US" sz="2000" smtClean="0"/>
              <a:t>)</a:t>
            </a:r>
          </a:p>
          <a:p>
            <a:pPr eaLnBrk="1" hangingPunct="1"/>
            <a:r>
              <a:rPr lang="en-US" sz="2000" smtClean="0"/>
              <a:t>KEEP.  Don’t DROP.</a:t>
            </a:r>
          </a:p>
          <a:p>
            <a:pPr eaLnBrk="1" hangingPunct="1"/>
            <a:r>
              <a:rPr lang="en-US" sz="2000" smtClean="0"/>
              <a:t>Make things easy on the Sites</a:t>
            </a:r>
          </a:p>
          <a:p>
            <a:pPr lvl="1" eaLnBrk="1" hangingPunct="1"/>
            <a:r>
              <a:rPr lang="en-US" sz="1700" smtClean="0"/>
              <a:t>Use the new packaging convention.</a:t>
            </a:r>
          </a:p>
          <a:p>
            <a:pPr lvl="1" eaLnBrk="1" hangingPunct="1"/>
            <a:r>
              <a:rPr lang="en-US" sz="1700" smtClean="0"/>
              <a:t>Put content needing site edits up high in the program, clearly delineated by comments.</a:t>
            </a:r>
          </a:p>
          <a:p>
            <a:pPr lvl="1" eaLnBrk="1" hangingPunct="1"/>
            <a:r>
              <a:rPr lang="en-US" sz="1700" smtClean="0"/>
              <a:t>Eliminate log warnings as much as possible; document the unavoidable ones.</a:t>
            </a:r>
          </a:p>
          <a:p>
            <a:pPr eaLnBrk="1" hangingPunct="1"/>
            <a:r>
              <a:rPr lang="en-US" sz="2000" smtClean="0"/>
              <a:t>Use the variables defined in StdVars.sas to make code portable.</a:t>
            </a:r>
          </a:p>
          <a:p>
            <a:pPr eaLnBrk="1" hangingPunct="1"/>
            <a:r>
              <a:rPr lang="en-US" sz="2000" smtClean="0"/>
              <a:t>Make things easy on yourself</a:t>
            </a:r>
          </a:p>
          <a:p>
            <a:pPr lvl="1" eaLnBrk="1" hangingPunct="1"/>
            <a:r>
              <a:rPr lang="en-US" sz="1700" smtClean="0"/>
              <a:t>Use already written macros and code snippets</a:t>
            </a: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476250" y="457200"/>
            <a:ext cx="7124700" cy="923925"/>
          </a:xfrm>
        </p:spPr>
        <p:txBody>
          <a:bodyPr/>
          <a:lstStyle/>
          <a:p>
            <a:pPr eaLnBrk="1" hangingPunct="1"/>
            <a:r>
              <a:rPr lang="en-US" smtClean="0">
                <a:cs typeface="Trebuchet MS" pitchFamily="34" charset="0"/>
              </a:rPr>
              <a:t>The new packaging convention</a:t>
            </a:r>
          </a:p>
        </p:txBody>
      </p:sp>
      <p:sp>
        <p:nvSpPr>
          <p:cNvPr id="37890" name="Content Placeholder 2"/>
          <p:cNvSpPr>
            <a:spLocks noGrp="1"/>
          </p:cNvSpPr>
          <p:nvPr>
            <p:ph idx="1"/>
          </p:nvPr>
        </p:nvSpPr>
        <p:spPr>
          <a:xfrm>
            <a:off x="476250" y="1435100"/>
            <a:ext cx="7124700" cy="4051300"/>
          </a:xfrm>
        </p:spPr>
        <p:txBody>
          <a:bodyPr anchor="ctr"/>
          <a:lstStyle/>
          <a:p>
            <a:pPr eaLnBrk="1" hangingPunct="1"/>
            <a:r>
              <a:rPr lang="en-US" smtClean="0"/>
              <a:t>Credit to CESR: Gwyn Saylor</a:t>
            </a:r>
          </a:p>
          <a:p>
            <a:pPr eaLnBrk="1" hangingPunct="1"/>
            <a:r>
              <a:rPr lang="en-US" smtClean="0"/>
              <a:t>CESR convention is overly complicated IMHO, but the kernel of the idea is genius:</a:t>
            </a:r>
          </a:p>
          <a:p>
            <a:pPr lvl="1" eaLnBrk="1" hangingPunct="1"/>
            <a:r>
              <a:rPr lang="en-US" smtClean="0"/>
              <a:t>Distribute your program, all associated dependencies (supporting dsets &amp; programs) as a standalone zip file,</a:t>
            </a:r>
          </a:p>
          <a:p>
            <a:pPr lvl="1" eaLnBrk="1" hangingPunct="1"/>
            <a:r>
              <a:rPr lang="en-US" smtClean="0"/>
              <a:t>Which includes a subdirectory structure to hold output reports and data.</a:t>
            </a:r>
          </a:p>
          <a:p>
            <a:pPr eaLnBrk="1" hangingPunct="1"/>
            <a:endParaRPr lang="en-US" smtClean="0"/>
          </a:p>
        </p:txBody>
      </p:sp>
      <p:pic>
        <p:nvPicPr>
          <p:cNvPr id="37891" name="Picture 3"/>
          <p:cNvPicPr>
            <a:picLocks noChangeAspect="1"/>
          </p:cNvPicPr>
          <p:nvPr/>
        </p:nvPicPr>
        <p:blipFill>
          <a:blip r:embed="rId2"/>
          <a:srcRect/>
          <a:stretch>
            <a:fillRect/>
          </a:stretch>
        </p:blipFill>
        <p:spPr bwMode="auto">
          <a:xfrm>
            <a:off x="381000" y="4953000"/>
            <a:ext cx="6858000" cy="1831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419100" y="533400"/>
            <a:ext cx="7124700" cy="923925"/>
          </a:xfrm>
        </p:spPr>
        <p:txBody>
          <a:bodyPr/>
          <a:lstStyle/>
          <a:p>
            <a:pPr eaLnBrk="1" hangingPunct="1"/>
            <a:r>
              <a:rPr lang="en-US" smtClean="0">
                <a:cs typeface="Trebuchet MS" pitchFamily="34" charset="0"/>
              </a:rPr>
              <a:t>The Joy</a:t>
            </a:r>
          </a:p>
        </p:txBody>
      </p:sp>
      <p:sp>
        <p:nvSpPr>
          <p:cNvPr id="38914" name="Content Placeholder 2"/>
          <p:cNvSpPr>
            <a:spLocks noGrp="1"/>
          </p:cNvSpPr>
          <p:nvPr>
            <p:ph idx="1"/>
          </p:nvPr>
        </p:nvSpPr>
        <p:spPr>
          <a:xfrm>
            <a:off x="419100" y="1806575"/>
            <a:ext cx="7124700" cy="4052888"/>
          </a:xfrm>
        </p:spPr>
        <p:txBody>
          <a:bodyPr anchor="ctr"/>
          <a:lstStyle/>
          <a:p>
            <a:pPr eaLnBrk="1" hangingPunct="1"/>
            <a:r>
              <a:rPr lang="en-US" smtClean="0"/>
              <a:t>All your users have to do is:</a:t>
            </a:r>
          </a:p>
          <a:p>
            <a:pPr lvl="1" eaLnBrk="1" hangingPunct="1"/>
            <a:r>
              <a:rPr lang="en-US" smtClean="0"/>
              <a:t>Unzip the archive someplace.</a:t>
            </a:r>
          </a:p>
          <a:p>
            <a:pPr lvl="1" eaLnBrk="1" hangingPunct="1"/>
            <a:r>
              <a:rPr lang="en-US" smtClean="0"/>
              <a:t>Edit the main SAS program to add:</a:t>
            </a:r>
          </a:p>
          <a:p>
            <a:pPr lvl="2" eaLnBrk="1" hangingPunct="1"/>
            <a:r>
              <a:rPr lang="en-US" smtClean="0"/>
              <a:t>StdVars.sas reference</a:t>
            </a:r>
          </a:p>
          <a:p>
            <a:pPr lvl="2" eaLnBrk="1" hangingPunct="1"/>
            <a:r>
              <a:rPr lang="en-US" smtClean="0"/>
              <a:t>A reference to the location of the main unzip folder. (I call this &amp;root).</a:t>
            </a:r>
          </a:p>
          <a:p>
            <a:pPr lvl="1" eaLnBrk="1" hangingPunct="1"/>
            <a:r>
              <a:rPr lang="en-US" smtClean="0"/>
              <a:t>From there, you can:</a:t>
            </a:r>
          </a:p>
          <a:p>
            <a:pPr lvl="2" eaLnBrk="1" hangingPunct="1"/>
            <a:r>
              <a:rPr lang="en-US" smtClean="0"/>
              <a:t>%include any supporting programs.</a:t>
            </a:r>
          </a:p>
          <a:p>
            <a:pPr lvl="2" eaLnBrk="1" hangingPunct="1"/>
            <a:r>
              <a:rPr lang="en-US" smtClean="0"/>
              <a:t>Set libs to root, “to-stay” and “to-go” locations you know exist b/c the folders are baked into your zip.</a:t>
            </a:r>
          </a:p>
          <a:p>
            <a:pPr lvl="2" eaLnBrk="1" hangingPunct="1"/>
            <a:r>
              <a:rPr lang="en-US" smtClean="0"/>
              <a:t>Optionally, PROC PRINTTO the log output to the “to-go” folder.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smtClean="0">
                <a:cs typeface="Trebuchet MS" pitchFamily="34" charset="0"/>
              </a:rPr>
              <a:t>A Note on Developing Code Lists</a:t>
            </a:r>
          </a:p>
        </p:txBody>
      </p:sp>
      <p:sp>
        <p:nvSpPr>
          <p:cNvPr id="104451" name="Rectangle 3"/>
          <p:cNvSpPr>
            <a:spLocks noGrp="1" noChangeArrowheads="1"/>
          </p:cNvSpPr>
          <p:nvPr>
            <p:ph idx="1"/>
          </p:nvPr>
        </p:nvSpPr>
        <p:spPr/>
        <p:txBody>
          <a:bodyPr rtlCol="0" anchor="ctr">
            <a:normAutofit fontScale="85000" lnSpcReduction="20000"/>
          </a:bodyPr>
          <a:lstStyle/>
          <a:p>
            <a:pPr eaLnBrk="1" fontAlgn="auto" hangingPunct="1">
              <a:buFont typeface="Wingdings 2" charset="2"/>
              <a:buChar char=""/>
              <a:defRPr/>
            </a:pPr>
            <a:r>
              <a:rPr lang="en-US" sz="2800" dirty="0"/>
              <a:t>Frequently the toughest part of writing data pull programs.</a:t>
            </a:r>
          </a:p>
          <a:p>
            <a:pPr eaLnBrk="1" fontAlgn="auto" hangingPunct="1">
              <a:buFont typeface="Wingdings 2" charset="2"/>
              <a:buChar char=""/>
              <a:defRPr/>
            </a:pPr>
            <a:r>
              <a:rPr lang="en-US" sz="2800" dirty="0"/>
              <a:t>Particularly tough in multi-site programming, due to site variation in coding patterns.</a:t>
            </a:r>
          </a:p>
          <a:p>
            <a:pPr eaLnBrk="1" fontAlgn="auto" hangingPunct="1">
              <a:buFont typeface="Wingdings 2" charset="2"/>
              <a:buChar char=""/>
              <a:defRPr/>
            </a:pPr>
            <a:r>
              <a:rPr lang="en-US" sz="2800" dirty="0"/>
              <a:t>Particularly tough with NDCs</a:t>
            </a:r>
            <a:r>
              <a:rPr lang="en-US" sz="2800" dirty="0" smtClean="0"/>
              <a:t>.</a:t>
            </a:r>
          </a:p>
          <a:p>
            <a:pPr lvl="1" eaLnBrk="1" fontAlgn="auto" hangingPunct="1">
              <a:buFont typeface="Wingdings 2" charset="2"/>
              <a:buChar char=""/>
              <a:defRPr/>
            </a:pPr>
            <a:r>
              <a:rPr lang="en-US" dirty="0" smtClean="0"/>
              <a:t>Note that </a:t>
            </a:r>
            <a:r>
              <a:rPr lang="en-US" dirty="0" err="1" smtClean="0"/>
              <a:t>EverNDC</a:t>
            </a:r>
            <a:r>
              <a:rPr lang="en-US" dirty="0" smtClean="0"/>
              <a:t> is site-specific at each site.</a:t>
            </a:r>
            <a:endParaRPr lang="en-US" dirty="0"/>
          </a:p>
          <a:p>
            <a:pPr eaLnBrk="1" fontAlgn="auto" hangingPunct="1">
              <a:buFont typeface="Wingdings 2" charset="2"/>
              <a:buChar char=""/>
              <a:defRPr/>
            </a:pPr>
            <a:r>
              <a:rPr lang="en-US" sz="2800" dirty="0"/>
              <a:t>Enlist the help of your beta testers (and the larger group of SDMs) if possible.</a:t>
            </a:r>
          </a:p>
          <a:p>
            <a:pPr eaLnBrk="1" fontAlgn="auto" hangingPunct="1">
              <a:buFont typeface="Wingdings 2" charset="2"/>
              <a:buChar char=""/>
              <a:defRPr/>
            </a:pPr>
            <a:r>
              <a:rPr lang="en-US" sz="2800" dirty="0"/>
              <a:t>Make it easy for site staff to eyeball results for sanity-checks.</a:t>
            </a: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457200" y="533400"/>
            <a:ext cx="7124700" cy="923925"/>
          </a:xfrm>
        </p:spPr>
        <p:txBody>
          <a:bodyPr/>
          <a:lstStyle/>
          <a:p>
            <a:pPr eaLnBrk="1" hangingPunct="1"/>
            <a:r>
              <a:rPr lang="en-US" smtClean="0">
                <a:cs typeface="Trebuchet MS" pitchFamily="34" charset="0"/>
              </a:rPr>
              <a:t>6: Write Up A </a:t>
            </a:r>
            <a:r>
              <a:rPr lang="en-US" smtClean="0">
                <a:cs typeface="Trebuchet MS" pitchFamily="34" charset="0"/>
                <a:hlinkClick r:id="rId3"/>
              </a:rPr>
              <a:t>Workplan</a:t>
            </a:r>
            <a:endParaRPr lang="en-US" smtClean="0">
              <a:cs typeface="Trebuchet MS" pitchFamily="34" charset="0"/>
            </a:endParaRPr>
          </a:p>
        </p:txBody>
      </p:sp>
      <p:sp>
        <p:nvSpPr>
          <p:cNvPr id="105475" name="Rectangle 3"/>
          <p:cNvSpPr>
            <a:spLocks noGrp="1" noChangeArrowheads="1"/>
          </p:cNvSpPr>
          <p:nvPr>
            <p:ph idx="1"/>
          </p:nvPr>
        </p:nvSpPr>
        <p:spPr>
          <a:xfrm>
            <a:off x="457200" y="1447800"/>
            <a:ext cx="8229600" cy="4530725"/>
          </a:xfrm>
        </p:spPr>
        <p:txBody>
          <a:bodyPr rtlCol="0" anchor="ctr">
            <a:normAutofit fontScale="85000" lnSpcReduction="20000"/>
          </a:bodyPr>
          <a:lstStyle/>
          <a:p>
            <a:pPr eaLnBrk="1" fontAlgn="auto" hangingPunct="1">
              <a:buFont typeface="Wingdings 2" charset="2"/>
              <a:buChar char=""/>
              <a:defRPr/>
            </a:pPr>
            <a:r>
              <a:rPr lang="en-US" dirty="0"/>
              <a:t>A formal request document accompanying your program(s), describing:</a:t>
            </a:r>
          </a:p>
          <a:p>
            <a:pPr lvl="1" eaLnBrk="1" fontAlgn="auto" hangingPunct="1">
              <a:buFont typeface="Wingdings 2" charset="2"/>
              <a:buChar char=""/>
              <a:defRPr/>
            </a:pPr>
            <a:r>
              <a:rPr lang="en-US" sz="2800" dirty="0"/>
              <a:t>Who is making the </a:t>
            </a:r>
            <a:r>
              <a:rPr lang="en-US" sz="2800" dirty="0" smtClean="0"/>
              <a:t>request.</a:t>
            </a:r>
          </a:p>
          <a:p>
            <a:pPr lvl="1" eaLnBrk="1" fontAlgn="auto" hangingPunct="1">
              <a:buFont typeface="Wingdings 2" charset="2"/>
              <a:buChar char=""/>
              <a:defRPr/>
            </a:pPr>
            <a:r>
              <a:rPr lang="en-US" sz="2800" dirty="0" smtClean="0"/>
              <a:t>The project it fits under.</a:t>
            </a:r>
            <a:endParaRPr lang="en-US" sz="2800" dirty="0"/>
          </a:p>
          <a:p>
            <a:pPr lvl="1" eaLnBrk="1" fontAlgn="auto" hangingPunct="1">
              <a:buFont typeface="Wingdings 2" charset="2"/>
              <a:buChar char=""/>
              <a:defRPr/>
            </a:pPr>
            <a:r>
              <a:rPr lang="en-US" sz="2800" dirty="0"/>
              <a:t>What VDW data sources are necessary to fulfill </a:t>
            </a:r>
            <a:r>
              <a:rPr lang="en-US" sz="2800" dirty="0" smtClean="0"/>
              <a:t>it.</a:t>
            </a:r>
            <a:endParaRPr lang="en-US" sz="2800" dirty="0"/>
          </a:p>
          <a:p>
            <a:pPr lvl="1" eaLnBrk="1" fontAlgn="auto" hangingPunct="1">
              <a:buFont typeface="Wingdings 2" charset="2"/>
              <a:buChar char=""/>
              <a:defRPr/>
            </a:pPr>
            <a:r>
              <a:rPr lang="en-US" sz="2800" dirty="0"/>
              <a:t>Which bits of output </a:t>
            </a:r>
            <a:r>
              <a:rPr lang="en-US" sz="2800" dirty="0" smtClean="0"/>
              <a:t>you </a:t>
            </a:r>
            <a:r>
              <a:rPr lang="en-US" sz="2800" dirty="0"/>
              <a:t>want </a:t>
            </a:r>
            <a:r>
              <a:rPr lang="en-US" sz="2800" dirty="0" smtClean="0"/>
              <a:t>back.</a:t>
            </a:r>
            <a:endParaRPr lang="en-US" sz="2800" dirty="0"/>
          </a:p>
          <a:p>
            <a:pPr lvl="1" eaLnBrk="1" fontAlgn="auto" hangingPunct="1">
              <a:buFont typeface="Wingdings 2" charset="2"/>
              <a:buChar char=""/>
              <a:defRPr/>
            </a:pPr>
            <a:r>
              <a:rPr lang="en-US" sz="2800" dirty="0"/>
              <a:t>Which sites you would like to </a:t>
            </a:r>
            <a:r>
              <a:rPr lang="en-US" sz="2800" dirty="0" smtClean="0"/>
              <a:t>respond.</a:t>
            </a:r>
            <a:endParaRPr lang="en-US" sz="2800" dirty="0"/>
          </a:p>
          <a:p>
            <a:pPr eaLnBrk="1" fontAlgn="auto" hangingPunct="1">
              <a:buFont typeface="Wingdings 2" charset="2"/>
              <a:buChar char=""/>
              <a:defRPr/>
            </a:pPr>
            <a:r>
              <a:rPr lang="en-US" dirty="0"/>
              <a:t>Use the CRN Web Portal for this if possible, as it gives good visibility &amp; allows easy updating</a:t>
            </a:r>
            <a:r>
              <a:rPr lang="en-US" dirty="0" smtClean="0"/>
              <a:t>.</a:t>
            </a:r>
          </a:p>
          <a:p>
            <a:pPr lvl="1" eaLnBrk="1" fontAlgn="auto" hangingPunct="1">
              <a:buFont typeface="Wingdings 2" charset="2"/>
              <a:buChar char=""/>
              <a:defRPr/>
            </a:pPr>
            <a:r>
              <a:rPr lang="en-US" dirty="0" smtClean="0"/>
              <a:t>Eliminates the “is this the latest version?” problem.</a:t>
            </a:r>
          </a:p>
          <a:p>
            <a:pPr lvl="1" eaLnBrk="1" fontAlgn="auto" hangingPunct="1">
              <a:buFont typeface="Wingdings 2" charset="2"/>
              <a:buChar char=""/>
              <a:defRPr/>
            </a:pPr>
            <a:r>
              <a:rPr lang="en-US" dirty="0" smtClean="0"/>
              <a:t>We’ve got a </a:t>
            </a:r>
            <a:r>
              <a:rPr lang="en-US" dirty="0" smtClean="0">
                <a:hlinkClick r:id="rId4"/>
              </a:rPr>
              <a:t>template </a:t>
            </a:r>
            <a:r>
              <a:rPr lang="en-US" dirty="0" err="1" smtClean="0">
                <a:hlinkClick r:id="rId4"/>
              </a:rPr>
              <a:t>workplan</a:t>
            </a:r>
            <a:r>
              <a:rPr lang="en-US" dirty="0" smtClean="0"/>
              <a:t> on the Portal.</a:t>
            </a:r>
            <a:endParaRPr lang="en-US" dirty="0"/>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457200" y="533400"/>
            <a:ext cx="8229600" cy="1143000"/>
          </a:xfrm>
        </p:spPr>
        <p:txBody>
          <a:bodyPr/>
          <a:lstStyle/>
          <a:p>
            <a:pPr eaLnBrk="1" hangingPunct="1"/>
            <a:r>
              <a:rPr lang="en-US" smtClean="0">
                <a:cs typeface="Trebuchet MS" pitchFamily="34" charset="0"/>
              </a:rPr>
              <a:t>7: Send ‘beta’ program to your test sites</a:t>
            </a:r>
          </a:p>
        </p:txBody>
      </p:sp>
      <p:sp>
        <p:nvSpPr>
          <p:cNvPr id="44034" name="Rectangle 3"/>
          <p:cNvSpPr>
            <a:spLocks noGrp="1" noChangeArrowheads="1"/>
          </p:cNvSpPr>
          <p:nvPr>
            <p:ph idx="1"/>
          </p:nvPr>
        </p:nvSpPr>
        <p:spPr>
          <a:xfrm>
            <a:off x="457200" y="2819400"/>
            <a:ext cx="8229600" cy="2514600"/>
          </a:xfrm>
        </p:spPr>
        <p:txBody>
          <a:bodyPr anchor="ctr"/>
          <a:lstStyle/>
          <a:p>
            <a:pPr eaLnBrk="1" hangingPunct="1">
              <a:lnSpc>
                <a:spcPct val="80000"/>
              </a:lnSpc>
            </a:pPr>
            <a:r>
              <a:rPr lang="en-US" sz="2600" smtClean="0">
                <a:hlinkClick r:id="rId3"/>
              </a:rPr>
              <a:t>Start right out using the portal to distribute.</a:t>
            </a:r>
            <a:endParaRPr lang="en-US" sz="2600" smtClean="0"/>
          </a:p>
          <a:p>
            <a:pPr lvl="1" eaLnBrk="1" hangingPunct="1">
              <a:lnSpc>
                <a:spcPct val="80000"/>
              </a:lnSpc>
            </a:pPr>
            <a:r>
              <a:rPr lang="en-US" sz="2100" smtClean="0"/>
              <a:t>Upload it as a ‘file item’.</a:t>
            </a:r>
          </a:p>
          <a:p>
            <a:pPr lvl="1" eaLnBrk="1" hangingPunct="1">
              <a:lnSpc>
                <a:spcPct val="80000"/>
              </a:lnSpc>
            </a:pPr>
            <a:r>
              <a:rPr lang="en-US" sz="2100" smtClean="0"/>
              <a:t>Use ‘Categorization’ tab of edit view to make the workplan a ‘related item’ of the file, and vice versa so there are easy links between them.</a:t>
            </a:r>
          </a:p>
          <a:p>
            <a:pPr lvl="1" eaLnBrk="1" hangingPunct="1"/>
            <a:r>
              <a:rPr lang="en-US" sz="2400" smtClean="0"/>
              <a:t>I like to use comments on the File item to document the changes I make.</a:t>
            </a:r>
            <a:endParaRPr lang="en-US" sz="2100" smtClean="0"/>
          </a:p>
          <a:p>
            <a:pPr eaLnBrk="1" hangingPunct="1">
              <a:lnSpc>
                <a:spcPct val="80000"/>
              </a:lnSpc>
            </a:pPr>
            <a:r>
              <a:rPr lang="en-US" sz="2600" smtClean="0"/>
              <a:t>Expect additional bugs to appear as each additional site runs your program.</a:t>
            </a:r>
          </a:p>
          <a:p>
            <a:pPr eaLnBrk="1" hangingPunct="1">
              <a:lnSpc>
                <a:spcPct val="80000"/>
              </a:lnSpc>
            </a:pPr>
            <a:r>
              <a:rPr lang="en-US" sz="2600" smtClean="0"/>
              <a:t>Bugfix until it runs successfully at all test sites.</a:t>
            </a: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a:xfrm>
            <a:off x="457200" y="533400"/>
            <a:ext cx="8229600" cy="1143000"/>
          </a:xfrm>
        </p:spPr>
        <p:txBody>
          <a:bodyPr/>
          <a:lstStyle/>
          <a:p>
            <a:pPr eaLnBrk="1" hangingPunct="1"/>
            <a:r>
              <a:rPr lang="en-US" smtClean="0">
                <a:cs typeface="Trebuchet MS" pitchFamily="34" charset="0"/>
              </a:rPr>
              <a:t>8: Distribute the now-tested program to remaining sites</a:t>
            </a:r>
          </a:p>
        </p:txBody>
      </p:sp>
      <p:sp>
        <p:nvSpPr>
          <p:cNvPr id="46082" name="Rectangle 3"/>
          <p:cNvSpPr>
            <a:spLocks noGrp="1" noChangeArrowheads="1"/>
          </p:cNvSpPr>
          <p:nvPr>
            <p:ph idx="1"/>
          </p:nvPr>
        </p:nvSpPr>
        <p:spPr>
          <a:xfrm>
            <a:off x="457200" y="2174875"/>
            <a:ext cx="8229600" cy="4530725"/>
          </a:xfrm>
        </p:spPr>
        <p:txBody>
          <a:bodyPr/>
          <a:lstStyle/>
          <a:p>
            <a:pPr eaLnBrk="1" hangingPunct="1"/>
            <a:r>
              <a:rPr lang="en-US" smtClean="0"/>
              <a:t>Expect this too to be an iterative process.</a:t>
            </a:r>
          </a:p>
          <a:p>
            <a:pPr eaLnBrk="1" hangingPunct="1"/>
            <a:r>
              <a:rPr lang="en-US" smtClean="0"/>
              <a:t>Don’t be too disappointed if there are still some yet-undetected programming errors that come to light.</a:t>
            </a: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a:xfrm>
            <a:off x="381000" y="457200"/>
            <a:ext cx="7124700" cy="923925"/>
          </a:xfrm>
        </p:spPr>
        <p:txBody>
          <a:bodyPr/>
          <a:lstStyle/>
          <a:p>
            <a:pPr eaLnBrk="1" hangingPunct="1"/>
            <a:r>
              <a:rPr lang="en-US" smtClean="0">
                <a:cs typeface="Trebuchet MS" pitchFamily="34" charset="0"/>
              </a:rPr>
              <a:t>9: Collect Your Data</a:t>
            </a:r>
          </a:p>
        </p:txBody>
      </p:sp>
      <p:sp>
        <p:nvSpPr>
          <p:cNvPr id="48130" name="Content Placeholder 2"/>
          <p:cNvSpPr>
            <a:spLocks noGrp="1"/>
          </p:cNvSpPr>
          <p:nvPr>
            <p:ph idx="1"/>
          </p:nvPr>
        </p:nvSpPr>
        <p:spPr>
          <a:xfrm>
            <a:off x="381000" y="2043113"/>
            <a:ext cx="8382000" cy="4052887"/>
          </a:xfrm>
        </p:spPr>
        <p:txBody>
          <a:bodyPr anchor="ctr"/>
          <a:lstStyle/>
          <a:p>
            <a:pPr eaLnBrk="1" hangingPunct="1"/>
            <a:r>
              <a:rPr lang="en-US" smtClean="0"/>
              <a:t>I tend to encourage site programmers to use whatever transfer utilities/websites they are comfortable with.</a:t>
            </a:r>
          </a:p>
          <a:p>
            <a:pPr eaLnBrk="1" hangingPunct="1"/>
            <a:r>
              <a:rPr lang="en-US" smtClean="0"/>
              <a:t>Encourage site programmers to use </a:t>
            </a:r>
            <a:r>
              <a:rPr lang="en-US" smtClean="0">
                <a:hlinkClick r:id="rId2"/>
              </a:rPr>
              <a:t>the PHI checklist</a:t>
            </a:r>
            <a:r>
              <a:rPr lang="en-US" smtClean="0"/>
              <a:t> and </a:t>
            </a:r>
            <a:r>
              <a:rPr lang="en-US" smtClean="0">
                <a:hlinkClick r:id="rId3"/>
              </a:rPr>
              <a:t>%detect_phi</a:t>
            </a:r>
            <a:r>
              <a:rPr lang="en-US" smtClean="0"/>
              <a:t> macros.</a:t>
            </a:r>
          </a:p>
          <a:p>
            <a:pPr eaLnBrk="1" hangingPunct="1"/>
            <a:r>
              <a:rPr lang="en-US" smtClean="0"/>
              <a:t>Use website-borne workplan to publicly document who has/has not submitted data.</a:t>
            </a:r>
          </a:p>
          <a:p>
            <a:pPr lvl="1" eaLnBrk="1" hangingPunct="1"/>
            <a:r>
              <a:rPr lang="en-US" smtClean="0"/>
              <a:t>The ‘public’ visibility creates a kind of naughty-and-nice list.</a:t>
            </a:r>
          </a:p>
          <a:p>
            <a:pPr lvl="1" eaLnBrk="1" hangingPunct="1"/>
            <a:r>
              <a:rPr lang="en-US" smtClean="0"/>
              <a:t>It also gives a single authoritative source for information on who has/has not yet responded.</a:t>
            </a:r>
          </a:p>
          <a:p>
            <a:pPr eaLnBrk="1" hangingPunct="1"/>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4"/>
          <p:cNvPicPr>
            <a:picLocks noChangeAspect="1"/>
          </p:cNvPicPr>
          <p:nvPr/>
        </p:nvPicPr>
        <p:blipFill>
          <a:blip r:embed="rId3"/>
          <a:srcRect/>
          <a:stretch>
            <a:fillRect/>
          </a:stretch>
        </p:blipFill>
        <p:spPr bwMode="auto">
          <a:xfrm rot="-1201898">
            <a:off x="4897438" y="293688"/>
            <a:ext cx="3390900" cy="3505200"/>
          </a:xfrm>
          <a:prstGeom prst="rect">
            <a:avLst/>
          </a:prstGeom>
          <a:noFill/>
          <a:ln w="9525">
            <a:noFill/>
            <a:miter lim="800000"/>
            <a:headEnd/>
            <a:tailEnd/>
          </a:ln>
        </p:spPr>
      </p:pic>
      <p:sp>
        <p:nvSpPr>
          <p:cNvPr id="15362" name="Title 1"/>
          <p:cNvSpPr>
            <a:spLocks noGrp="1"/>
          </p:cNvSpPr>
          <p:nvPr>
            <p:ph type="title"/>
          </p:nvPr>
        </p:nvSpPr>
        <p:spPr>
          <a:xfrm>
            <a:off x="609600" y="676275"/>
            <a:ext cx="7124700" cy="923925"/>
          </a:xfrm>
        </p:spPr>
        <p:txBody>
          <a:bodyPr/>
          <a:lstStyle/>
          <a:p>
            <a:pPr eaLnBrk="1" hangingPunct="1"/>
            <a:r>
              <a:rPr lang="en-US" smtClean="0">
                <a:cs typeface="Trebuchet MS" pitchFamily="34" charset="0"/>
              </a:rPr>
              <a:t>Join our cult!</a:t>
            </a:r>
          </a:p>
        </p:txBody>
      </p:sp>
      <p:sp>
        <p:nvSpPr>
          <p:cNvPr id="15363" name="Content Placeholder 2"/>
          <p:cNvSpPr>
            <a:spLocks noGrp="1"/>
          </p:cNvSpPr>
          <p:nvPr>
            <p:ph idx="1"/>
          </p:nvPr>
        </p:nvSpPr>
        <p:spPr>
          <a:xfrm>
            <a:off x="609600" y="1806575"/>
            <a:ext cx="7124700" cy="4052888"/>
          </a:xfrm>
        </p:spPr>
        <p:txBody>
          <a:bodyPr anchor="ctr"/>
          <a:lstStyle/>
          <a:p>
            <a:pPr eaLnBrk="1" hangingPunct="1"/>
            <a:r>
              <a:rPr lang="en-US" smtClean="0"/>
              <a:t>The VDW is a shared delusion.</a:t>
            </a:r>
          </a:p>
          <a:p>
            <a:pPr lvl="1" eaLnBrk="1" hangingPunct="1"/>
            <a:r>
              <a:rPr lang="en-US" smtClean="0"/>
              <a:t>No single person can touch the whole thing—it’s spread out over 18+ HMORN sites.</a:t>
            </a:r>
          </a:p>
          <a:p>
            <a:pPr lvl="1" eaLnBrk="1" hangingPunct="1"/>
            <a:r>
              <a:rPr lang="en-US" smtClean="0"/>
              <a:t>It changes sometimes—specs and of course implementations.</a:t>
            </a:r>
          </a:p>
          <a:p>
            <a:pPr lvl="2" eaLnBrk="1" hangingPunct="1"/>
            <a:r>
              <a:rPr lang="en-US" smtClean="0"/>
              <a:t>There is no single person editing the specs!</a:t>
            </a:r>
          </a:p>
          <a:p>
            <a:pPr lvl="1" eaLnBrk="1" hangingPunct="1"/>
            <a:r>
              <a:rPr lang="en-US" smtClean="0"/>
              <a:t>Our tool for synchronizing our conceptions of the VDW files is the documentation on the portal.</a:t>
            </a:r>
          </a:p>
          <a:p>
            <a:pPr eaLnBrk="1" hangingPunct="1"/>
            <a:r>
              <a:rPr lang="en-US" smtClean="0"/>
              <a:t>It’s very important for you to read our promotional literature.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p:cNvSpPr>
          <p:nvPr>
            <p:ph type="title"/>
          </p:nvPr>
        </p:nvSpPr>
        <p:spPr>
          <a:xfrm>
            <a:off x="609600" y="676275"/>
            <a:ext cx="7124700" cy="923925"/>
          </a:xfrm>
        </p:spPr>
        <p:txBody>
          <a:bodyPr/>
          <a:lstStyle/>
          <a:p>
            <a:r>
              <a:rPr lang="en-US" smtClean="0">
                <a:cs typeface="Trebuchet MS" pitchFamily="34" charset="0"/>
              </a:rPr>
              <a:t>Politics</a:t>
            </a:r>
          </a:p>
        </p:txBody>
      </p:sp>
      <p:sp>
        <p:nvSpPr>
          <p:cNvPr id="49154" name="Rectangle 3"/>
          <p:cNvSpPr>
            <a:spLocks noGrp="1"/>
          </p:cNvSpPr>
          <p:nvPr>
            <p:ph type="body" idx="1"/>
          </p:nvPr>
        </p:nvSpPr>
        <p:spPr>
          <a:xfrm>
            <a:off x="609600" y="1806575"/>
            <a:ext cx="8077200" cy="4052888"/>
          </a:xfrm>
        </p:spPr>
        <p:txBody>
          <a:bodyPr anchor="ctr"/>
          <a:lstStyle/>
          <a:p>
            <a:r>
              <a:rPr lang="en-US" sz="2000" smtClean="0"/>
              <a:t>Default to treating people like they're doing you a favor.</a:t>
            </a:r>
          </a:p>
          <a:p>
            <a:r>
              <a:rPr lang="en-US" sz="2000" smtClean="0"/>
              <a:t>Make your code as easy to run as possible.</a:t>
            </a:r>
          </a:p>
          <a:p>
            <a:pPr lvl="1"/>
            <a:r>
              <a:rPr lang="en-US" sz="1800" smtClean="0"/>
              <a:t>Fix all reported bugs, even for tiny things that won’t merit an official re-distribution &amp; re-run (since there’s a good chance you’ll be running the code again for other problems).</a:t>
            </a:r>
          </a:p>
          <a:p>
            <a:r>
              <a:rPr lang="en-US" sz="2000" smtClean="0"/>
              <a:t>Be gracious.</a:t>
            </a:r>
          </a:p>
          <a:p>
            <a:r>
              <a:rPr lang="en-US" sz="2000" smtClean="0"/>
              <a:t>Always assume the fault is with your code first.</a:t>
            </a:r>
          </a:p>
          <a:p>
            <a:r>
              <a:rPr lang="en-US" sz="2000" smtClean="0"/>
              <a:t>But if you do find a bug in one of your sites’ implementations, please see the </a:t>
            </a:r>
            <a:r>
              <a:rPr lang="en-US" sz="2000" smtClean="0">
                <a:hlinkClick r:id="rId3"/>
              </a:rPr>
              <a:t>Issue Tracker User Guide</a:t>
            </a:r>
            <a:r>
              <a:rPr lang="en-US" sz="2000" smtClean="0"/>
              <a:t> for the reporting process.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a:xfrm>
            <a:off x="457200" y="457200"/>
            <a:ext cx="8229600" cy="762000"/>
          </a:xfrm>
        </p:spPr>
        <p:txBody>
          <a:bodyPr/>
          <a:lstStyle/>
          <a:p>
            <a:pPr eaLnBrk="1" hangingPunct="1"/>
            <a:r>
              <a:rPr lang="en-US" smtClean="0">
                <a:cs typeface="Trebuchet MS" pitchFamily="34" charset="0"/>
              </a:rPr>
              <a:t>Specific Programming Tips</a:t>
            </a:r>
          </a:p>
        </p:txBody>
      </p:sp>
      <p:sp>
        <p:nvSpPr>
          <p:cNvPr id="51202" name="Rectangle 3"/>
          <p:cNvSpPr>
            <a:spLocks noGrp="1" noChangeArrowheads="1"/>
          </p:cNvSpPr>
          <p:nvPr>
            <p:ph idx="1"/>
          </p:nvPr>
        </p:nvSpPr>
        <p:spPr>
          <a:xfrm>
            <a:off x="304800" y="1676400"/>
            <a:ext cx="7772400" cy="4114800"/>
          </a:xfrm>
        </p:spPr>
        <p:txBody>
          <a:bodyPr anchor="ctr"/>
          <a:lstStyle/>
          <a:p>
            <a:pPr eaLnBrk="1" hangingPunct="1"/>
            <a:r>
              <a:rPr lang="en-US" sz="2800" smtClean="0"/>
              <a:t>Expect the unexpected</a:t>
            </a:r>
          </a:p>
          <a:p>
            <a:pPr lvl="1" eaLnBrk="1" hangingPunct="1"/>
            <a:r>
              <a:rPr lang="en-US" sz="2400" smtClean="0"/>
              <a:t>Include an ‘Other’ category in your formats.</a:t>
            </a:r>
          </a:p>
          <a:p>
            <a:pPr lvl="1" eaLnBrk="1" hangingPunct="1"/>
            <a:r>
              <a:rPr lang="en-US" sz="2400" smtClean="0"/>
              <a:t>Prepare for missing values in any non-key variable.</a:t>
            </a:r>
          </a:p>
          <a:p>
            <a:pPr lvl="1" eaLnBrk="1" hangingPunct="1"/>
            <a:r>
              <a:rPr lang="en-US" sz="2400" smtClean="0"/>
              <a:t>Use CLASSDATA datasets with PROC TABULATE to control output.</a:t>
            </a:r>
          </a:p>
          <a:p>
            <a:pPr eaLnBrk="1" hangingPunct="1"/>
            <a:r>
              <a:rPr lang="en-US" sz="2800" smtClean="0"/>
              <a:t>Cut down on data volumes as early as possible.</a:t>
            </a:r>
          </a:p>
          <a:p>
            <a:pPr lvl="1" eaLnBrk="1" hangingPunct="1"/>
            <a:r>
              <a:rPr lang="en-US" sz="2400" smtClean="0"/>
              <a:t>Keep only the vars you need.</a:t>
            </a:r>
          </a:p>
          <a:p>
            <a:pPr lvl="1" eaLnBrk="1" hangingPunct="1"/>
            <a:r>
              <a:rPr lang="en-US" sz="2400" smtClean="0"/>
              <a:t>Hit the smaller dsets first where possible.</a:t>
            </a: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a:xfrm>
            <a:off x="685800" y="676275"/>
            <a:ext cx="7124700" cy="923925"/>
          </a:xfrm>
        </p:spPr>
        <p:txBody>
          <a:bodyPr/>
          <a:lstStyle/>
          <a:p>
            <a:pPr eaLnBrk="1" hangingPunct="1"/>
            <a:r>
              <a:rPr lang="en-US" smtClean="0">
                <a:cs typeface="Trebuchet MS" pitchFamily="34" charset="0"/>
              </a:rPr>
              <a:t>Specific Programming Tips</a:t>
            </a:r>
          </a:p>
        </p:txBody>
      </p:sp>
      <p:sp>
        <p:nvSpPr>
          <p:cNvPr id="53250" name="Rectangle 3"/>
          <p:cNvSpPr>
            <a:spLocks noGrp="1" noChangeArrowheads="1"/>
          </p:cNvSpPr>
          <p:nvPr>
            <p:ph idx="1"/>
          </p:nvPr>
        </p:nvSpPr>
        <p:spPr>
          <a:xfrm>
            <a:off x="685800" y="2271713"/>
            <a:ext cx="7448550" cy="4052887"/>
          </a:xfrm>
        </p:spPr>
        <p:txBody>
          <a:bodyPr anchor="ctr"/>
          <a:lstStyle/>
          <a:p>
            <a:pPr eaLnBrk="1" hangingPunct="1"/>
            <a:r>
              <a:rPr lang="en-US" smtClean="0"/>
              <a:t>Modularize</a:t>
            </a:r>
          </a:p>
          <a:p>
            <a:pPr lvl="1" eaLnBrk="1" hangingPunct="1"/>
            <a:r>
              <a:rPr lang="en-US" sz="1900" smtClean="0"/>
              <a:t>Macros, or even separate programs.</a:t>
            </a:r>
          </a:p>
          <a:p>
            <a:pPr lvl="1" eaLnBrk="1" hangingPunct="1"/>
            <a:r>
              <a:rPr lang="en-US" sz="1900" smtClean="0"/>
              <a:t>When bugs are fixed, sometimes you only need to re-run a portion of the program.</a:t>
            </a:r>
          </a:p>
          <a:p>
            <a:pPr eaLnBrk="1" hangingPunct="1"/>
            <a:r>
              <a:rPr lang="en-US" smtClean="0"/>
              <a:t>Allow for interim datasets.</a:t>
            </a:r>
          </a:p>
          <a:p>
            <a:pPr lvl="1" eaLnBrk="1" hangingPunct="1"/>
            <a:r>
              <a:rPr lang="en-US" sz="1900" smtClean="0"/>
              <a:t>Good for debugging.</a:t>
            </a:r>
          </a:p>
          <a:p>
            <a:pPr lvl="1" eaLnBrk="1" hangingPunct="1"/>
            <a:r>
              <a:rPr lang="en-US" sz="1900" smtClean="0"/>
              <a:t>Sometimes useful for subsequent work (e.g., feasibility run followed by funded study).</a:t>
            </a:r>
          </a:p>
          <a:p>
            <a:pPr lvl="1" eaLnBrk="1" hangingPunct="1"/>
            <a:r>
              <a:rPr lang="en-US" sz="1900" smtClean="0"/>
              <a:t>But:</a:t>
            </a:r>
          </a:p>
          <a:p>
            <a:pPr lvl="2" eaLnBrk="1" hangingPunct="1"/>
            <a:r>
              <a:rPr lang="en-US" sz="1700" smtClean="0"/>
              <a:t>Delete them before creating them at each step. (See %RemoveDSet() macro).</a:t>
            </a:r>
          </a:p>
          <a:p>
            <a:pPr lvl="2" eaLnBrk="1" hangingPunct="1"/>
            <a:r>
              <a:rPr lang="en-US" sz="1700" smtClean="0"/>
              <a:t>Do a complete run-through before sending your program off-site.</a:t>
            </a:r>
          </a:p>
          <a:p>
            <a:pPr eaLnBrk="1" hangingPunct="1"/>
            <a:endParaRPr lang="en-US" smtClean="0"/>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a:xfrm>
            <a:off x="685800" y="457200"/>
            <a:ext cx="7772400" cy="685800"/>
          </a:xfrm>
        </p:spPr>
        <p:txBody>
          <a:bodyPr/>
          <a:lstStyle/>
          <a:p>
            <a:pPr eaLnBrk="1" hangingPunct="1"/>
            <a:r>
              <a:rPr lang="en-US" smtClean="0">
                <a:cs typeface="Trebuchet MS" pitchFamily="34" charset="0"/>
              </a:rPr>
              <a:t>The Standard Macros</a:t>
            </a:r>
          </a:p>
        </p:txBody>
      </p:sp>
      <p:sp>
        <p:nvSpPr>
          <p:cNvPr id="55298" name="Rectangle 3"/>
          <p:cNvSpPr>
            <a:spLocks noGrp="1" noChangeArrowheads="1"/>
          </p:cNvSpPr>
          <p:nvPr>
            <p:ph idx="1"/>
          </p:nvPr>
        </p:nvSpPr>
        <p:spPr>
          <a:xfrm>
            <a:off x="685800" y="1371600"/>
            <a:ext cx="7772400" cy="4876800"/>
          </a:xfrm>
        </p:spPr>
        <p:txBody>
          <a:bodyPr anchor="ctr"/>
          <a:lstStyle/>
          <a:p>
            <a:pPr eaLnBrk="1" hangingPunct="1">
              <a:lnSpc>
                <a:spcPct val="90000"/>
              </a:lnSpc>
            </a:pPr>
            <a:r>
              <a:rPr lang="en-US" smtClean="0"/>
              <a:t>There’s a whole separate webinar on this, but quick plug: </a:t>
            </a:r>
          </a:p>
          <a:p>
            <a:pPr eaLnBrk="1" hangingPunct="1">
              <a:lnSpc>
                <a:spcPct val="90000"/>
              </a:lnSpc>
            </a:pPr>
            <a:r>
              <a:rPr lang="en-US" smtClean="0"/>
              <a:t>In the course of writing VDW programs, we have come up with a series of tested, reusable SAS macros to use as building blocks for new programs.</a:t>
            </a:r>
          </a:p>
          <a:p>
            <a:pPr eaLnBrk="1" hangingPunct="1">
              <a:lnSpc>
                <a:spcPct val="90000"/>
              </a:lnSpc>
            </a:pPr>
            <a:r>
              <a:rPr lang="en-US" smtClean="0"/>
              <a:t>They are easily %include-ed into your program.</a:t>
            </a:r>
          </a:p>
          <a:p>
            <a:pPr lvl="1" eaLnBrk="1" hangingPunct="1">
              <a:lnSpc>
                <a:spcPct val="90000"/>
              </a:lnSpc>
            </a:pPr>
            <a:r>
              <a:rPr lang="en-US" smtClean="0"/>
              <a:t>%include vdw_macs ;</a:t>
            </a:r>
          </a:p>
          <a:p>
            <a:pPr eaLnBrk="1" hangingPunct="1">
              <a:lnSpc>
                <a:spcPct val="90000"/>
              </a:lnSpc>
            </a:pPr>
            <a:r>
              <a:rPr lang="en-US" smtClean="0"/>
              <a:t>Full Details on the CRN Portal.</a:t>
            </a: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a:xfrm>
            <a:off x="457200" y="676275"/>
            <a:ext cx="7124700" cy="923925"/>
          </a:xfrm>
        </p:spPr>
        <p:txBody>
          <a:bodyPr/>
          <a:lstStyle/>
          <a:p>
            <a:pPr eaLnBrk="1" hangingPunct="1"/>
            <a:r>
              <a:rPr lang="en-US" smtClean="0">
                <a:cs typeface="Trebuchet MS" pitchFamily="34" charset="0"/>
              </a:rPr>
              <a:t>Tips For Collating Output</a:t>
            </a:r>
          </a:p>
        </p:txBody>
      </p:sp>
      <p:sp>
        <p:nvSpPr>
          <p:cNvPr id="57346" name="Rectangle 3"/>
          <p:cNvSpPr>
            <a:spLocks noGrp="1" noChangeArrowheads="1"/>
          </p:cNvSpPr>
          <p:nvPr>
            <p:ph idx="1"/>
          </p:nvPr>
        </p:nvSpPr>
        <p:spPr>
          <a:xfrm>
            <a:off x="457200" y="1295400"/>
            <a:ext cx="8229600" cy="4830763"/>
          </a:xfrm>
        </p:spPr>
        <p:txBody>
          <a:bodyPr anchor="ctr"/>
          <a:lstStyle/>
          <a:p>
            <a:pPr eaLnBrk="1" hangingPunct="1"/>
            <a:r>
              <a:rPr lang="en-US" smtClean="0"/>
              <a:t>Request output in SAS datasets.</a:t>
            </a:r>
          </a:p>
          <a:p>
            <a:pPr eaLnBrk="1" hangingPunct="1"/>
            <a:r>
              <a:rPr lang="en-US" smtClean="0"/>
              <a:t>Give the dsets you want back distinct, predictable names that signify their purpose—for example:</a:t>
            </a:r>
          </a:p>
          <a:p>
            <a:pPr lvl="1" eaLnBrk="1" hangingPunct="1"/>
            <a:r>
              <a:rPr lang="en-US" smtClean="0"/>
              <a:t>Start the name with &amp;_SiteAbbr</a:t>
            </a:r>
          </a:p>
          <a:p>
            <a:pPr lvl="1" eaLnBrk="1" hangingPunct="1"/>
            <a:r>
              <a:rPr lang="en-US" smtClean="0"/>
              <a:t>End the name with something like “_for_my_site”</a:t>
            </a:r>
          </a:p>
          <a:p>
            <a:pPr lvl="1" eaLnBrk="1" hangingPunct="1"/>
            <a:r>
              <a:rPr lang="en-US" smtClean="0"/>
              <a:t>Indicate the content in the middle of the name.</a:t>
            </a:r>
          </a:p>
          <a:p>
            <a:pPr eaLnBrk="1" hangingPunct="1"/>
            <a:r>
              <a:rPr lang="en-US" smtClean="0"/>
              <a:t>E.g.: kpnw_obesity_inventory_FOR_GH</a:t>
            </a: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p:txBody>
          <a:bodyPr/>
          <a:lstStyle/>
          <a:p>
            <a:pPr eaLnBrk="1" hangingPunct="1"/>
            <a:r>
              <a:rPr lang="en-US" smtClean="0">
                <a:cs typeface="Trebuchet MS" pitchFamily="34" charset="0"/>
              </a:rPr>
              <a:t>Collating Output (cont.)</a:t>
            </a:r>
          </a:p>
        </p:txBody>
      </p:sp>
      <p:sp>
        <p:nvSpPr>
          <p:cNvPr id="59394" name="Rectangle 3"/>
          <p:cNvSpPr>
            <a:spLocks noGrp="1" noChangeArrowheads="1"/>
          </p:cNvSpPr>
          <p:nvPr>
            <p:ph idx="1"/>
          </p:nvPr>
        </p:nvSpPr>
        <p:spPr/>
        <p:txBody>
          <a:bodyPr anchor="ctr"/>
          <a:lstStyle/>
          <a:p>
            <a:pPr eaLnBrk="1" hangingPunct="1"/>
            <a:r>
              <a:rPr lang="en-US" smtClean="0"/>
              <a:t>Distinct names let you dump everybody’s submissions into a single folder, so you can see at a glance who submitted data when.</a:t>
            </a:r>
          </a:p>
          <a:p>
            <a:pPr eaLnBrk="1" hangingPunct="1"/>
            <a:r>
              <a:rPr lang="en-US" smtClean="0"/>
              <a:t>They also allow you to programmatically manipulate those datasets, which can be a </a:t>
            </a:r>
            <a:r>
              <a:rPr lang="en-US" i="1" smtClean="0"/>
              <a:t>real</a:t>
            </a:r>
            <a:r>
              <a:rPr lang="en-US" smtClean="0"/>
              <a:t> time-saver.</a:t>
            </a: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4"/>
          <p:cNvSpPr>
            <a:spLocks noGrp="1" noChangeArrowheads="1"/>
          </p:cNvSpPr>
          <p:nvPr>
            <p:ph type="title"/>
          </p:nvPr>
        </p:nvSpPr>
        <p:spPr/>
        <p:txBody>
          <a:bodyPr/>
          <a:lstStyle/>
          <a:p>
            <a:pPr eaLnBrk="1" hangingPunct="1"/>
            <a:r>
              <a:rPr lang="en-US" smtClean="0">
                <a:cs typeface="Trebuchet MS" pitchFamily="34" charset="0"/>
              </a:rPr>
              <a:t>Collating Output (cont.)</a:t>
            </a:r>
          </a:p>
        </p:txBody>
      </p:sp>
      <p:pic>
        <p:nvPicPr>
          <p:cNvPr id="61442" name="Picture 5" descr="vdw_submitted_data"/>
          <p:cNvPicPr>
            <a:picLocks noChangeAspect="1" noChangeArrowheads="1"/>
          </p:cNvPicPr>
          <p:nvPr/>
        </p:nvPicPr>
        <p:blipFill>
          <a:blip r:embed="rId2"/>
          <a:srcRect/>
          <a:stretch>
            <a:fillRect/>
          </a:stretch>
        </p:blipFill>
        <p:spPr bwMode="auto">
          <a:xfrm>
            <a:off x="152400" y="1600200"/>
            <a:ext cx="8839200" cy="469582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p:txBody>
          <a:bodyPr/>
          <a:lstStyle/>
          <a:p>
            <a:pPr eaLnBrk="1" hangingPunct="1"/>
            <a:r>
              <a:rPr lang="en-US" sz="3400" smtClean="0">
                <a:cs typeface="Trebuchet MS" pitchFamily="34" charset="0"/>
              </a:rPr>
              <a:t>Automate collation with %stack_datasets()</a:t>
            </a:r>
          </a:p>
        </p:txBody>
      </p:sp>
      <p:sp>
        <p:nvSpPr>
          <p:cNvPr id="62466" name="Rectangle 3"/>
          <p:cNvSpPr>
            <a:spLocks noGrp="1" noChangeArrowheads="1"/>
          </p:cNvSpPr>
          <p:nvPr>
            <p:ph idx="1"/>
          </p:nvPr>
        </p:nvSpPr>
        <p:spPr>
          <a:xfrm>
            <a:off x="457200" y="1806575"/>
            <a:ext cx="7677150" cy="2841625"/>
          </a:xfrm>
        </p:spPr>
        <p:txBody>
          <a:bodyPr anchor="ctr"/>
          <a:lstStyle/>
          <a:p>
            <a:pPr eaLnBrk="1" hangingPunct="1">
              <a:lnSpc>
                <a:spcPct val="70000"/>
              </a:lnSpc>
            </a:pPr>
            <a:r>
              <a:rPr lang="en-US" sz="2600" smtClean="0"/>
              <a:t>InLib: The location of the site-submitted datasets.</a:t>
            </a:r>
          </a:p>
          <a:p>
            <a:pPr eaLnBrk="1" hangingPunct="1">
              <a:lnSpc>
                <a:spcPct val="70000"/>
              </a:lnSpc>
            </a:pPr>
            <a:r>
              <a:rPr lang="en-US" sz="2600" smtClean="0"/>
              <a:t>Nom: The base name of the individual datasets.</a:t>
            </a:r>
          </a:p>
          <a:p>
            <a:pPr eaLnBrk="1" hangingPunct="1">
              <a:lnSpc>
                <a:spcPct val="70000"/>
              </a:lnSpc>
            </a:pPr>
            <a:r>
              <a:rPr lang="en-US" sz="2600" smtClean="0"/>
              <a:t>OutLib: Where you want the collated data.</a:t>
            </a:r>
          </a:p>
          <a:p>
            <a:pPr lvl="1" eaLnBrk="1" hangingPunct="1">
              <a:lnSpc>
                <a:spcPct val="70000"/>
              </a:lnSpc>
            </a:pPr>
            <a:r>
              <a:rPr lang="en-US" sz="2200" smtClean="0"/>
              <a:t>Output dsets look just like the input, w/an additional SITE variable.</a:t>
            </a:r>
          </a:p>
        </p:txBody>
      </p:sp>
      <p:sp>
        <p:nvSpPr>
          <p:cNvPr id="62467" name="Text Box 4"/>
          <p:cNvSpPr txBox="1">
            <a:spLocks noChangeArrowheads="1"/>
          </p:cNvSpPr>
          <p:nvPr/>
        </p:nvSpPr>
        <p:spPr bwMode="auto">
          <a:xfrm>
            <a:off x="381000" y="4572000"/>
            <a:ext cx="9058275" cy="2014538"/>
          </a:xfrm>
          <a:prstGeom prst="rect">
            <a:avLst/>
          </a:prstGeom>
          <a:noFill/>
          <a:ln w="9525">
            <a:noFill/>
            <a:miter lim="800000"/>
            <a:headEnd/>
            <a:tailEnd/>
          </a:ln>
        </p:spPr>
        <p:txBody>
          <a:bodyPr wrap="none">
            <a:spAutoFit/>
          </a:bodyPr>
          <a:lstStyle/>
          <a:p>
            <a:r>
              <a:rPr lang="en-US">
                <a:latin typeface="Courier New" pitchFamily="49" charset="0"/>
              </a:rPr>
              <a:t>%include vdw_macs ;</a:t>
            </a:r>
          </a:p>
          <a:p>
            <a:endParaRPr lang="en-US">
              <a:latin typeface="Courier New" pitchFamily="49" charset="0"/>
            </a:endParaRPr>
          </a:p>
          <a:p>
            <a:r>
              <a:rPr lang="en-US">
                <a:latin typeface="Courier New" pitchFamily="49" charset="0"/>
              </a:rPr>
              <a:t>libname sub "//server/project/programming/data/from_sites" ;</a:t>
            </a:r>
          </a:p>
          <a:p>
            <a:r>
              <a:rPr lang="en-US">
                <a:latin typeface="Courier New" pitchFamily="49" charset="0"/>
              </a:rPr>
              <a:t>libname d   "//server/project/programming/data" ;</a:t>
            </a:r>
          </a:p>
          <a:p>
            <a:endParaRPr lang="en-US">
              <a:latin typeface="Courier New" pitchFamily="49" charset="0"/>
            </a:endParaRPr>
          </a:p>
          <a:p>
            <a:r>
              <a:rPr lang="en-US">
                <a:latin typeface="Courier New" pitchFamily="49" charset="0"/>
              </a:rPr>
              <a:t>%stack_datasets(inlib = sub, nom = obesity_for_ghc, outset = d) ;</a:t>
            </a:r>
          </a:p>
          <a:p>
            <a:endParaRPr lang="en-US">
              <a:latin typeface="Courier New" pitchFamily="49" charset="0"/>
            </a:endParaRP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pPr eaLnBrk="1" hangingPunct="1"/>
            <a:r>
              <a:rPr lang="en-US" smtClean="0">
                <a:cs typeface="Trebuchet MS" pitchFamily="34" charset="0"/>
              </a:rPr>
              <a:t>Getting Help: Sources</a:t>
            </a:r>
          </a:p>
        </p:txBody>
      </p:sp>
      <p:sp>
        <p:nvSpPr>
          <p:cNvPr id="64514" name="Rectangle 3"/>
          <p:cNvSpPr>
            <a:spLocks noGrp="1" noChangeArrowheads="1"/>
          </p:cNvSpPr>
          <p:nvPr>
            <p:ph idx="1"/>
          </p:nvPr>
        </p:nvSpPr>
        <p:spPr/>
        <p:txBody>
          <a:bodyPr anchor="ctr"/>
          <a:lstStyle/>
          <a:p>
            <a:pPr eaLnBrk="1" hangingPunct="1"/>
            <a:r>
              <a:rPr lang="en-US" smtClean="0"/>
              <a:t>VDW User listserv</a:t>
            </a:r>
          </a:p>
          <a:p>
            <a:pPr eaLnBrk="1" hangingPunct="1"/>
            <a:r>
              <a:rPr lang="en-US" smtClean="0"/>
              <a:t>VDW Operations Committee Leads: Tyler Ross &amp; Dan Ng</a:t>
            </a:r>
          </a:p>
          <a:p>
            <a:pPr eaLnBrk="1" hangingPunct="1"/>
            <a:r>
              <a:rPr lang="en-US" smtClean="0"/>
              <a:t>The CRN Web Portal.</a:t>
            </a:r>
          </a:p>
          <a:p>
            <a:pPr eaLnBrk="1" hangingPunct="1"/>
            <a:r>
              <a:rPr lang="en-US" smtClean="0"/>
              <a:t>Your Local Site Data Managers, Bill, Gene and Roy.</a:t>
            </a: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lstStyle/>
          <a:p>
            <a:pPr eaLnBrk="1" hangingPunct="1"/>
            <a:r>
              <a:rPr lang="en-US" sz="3400" smtClean="0">
                <a:cs typeface="Trebuchet MS" pitchFamily="34" charset="0"/>
              </a:rPr>
              <a:t>Roy’s General Programming Prejudices</a:t>
            </a:r>
          </a:p>
        </p:txBody>
      </p:sp>
      <p:sp>
        <p:nvSpPr>
          <p:cNvPr id="66562" name="Rectangle 3"/>
          <p:cNvSpPr>
            <a:spLocks noGrp="1" noChangeArrowheads="1"/>
          </p:cNvSpPr>
          <p:nvPr>
            <p:ph idx="1"/>
          </p:nvPr>
        </p:nvSpPr>
        <p:spPr>
          <a:xfrm>
            <a:off x="1009650" y="2043113"/>
            <a:ext cx="7124700" cy="4052887"/>
          </a:xfrm>
        </p:spPr>
        <p:txBody>
          <a:bodyPr anchor="ctr"/>
          <a:lstStyle/>
          <a:p>
            <a:pPr eaLnBrk="1" hangingPunct="1"/>
            <a:r>
              <a:rPr lang="en-US" sz="2000" smtClean="0"/>
              <a:t>While developing, use dsoptions=“note2err”, as it protects against:</a:t>
            </a:r>
          </a:p>
          <a:p>
            <a:pPr lvl="1" eaLnBrk="1" hangingPunct="1"/>
            <a:r>
              <a:rPr lang="en-US" sz="1700" smtClean="0"/>
              <a:t>Type coercion.</a:t>
            </a:r>
          </a:p>
          <a:p>
            <a:pPr lvl="1" eaLnBrk="1" hangingPunct="1"/>
            <a:r>
              <a:rPr lang="en-US" sz="1700" smtClean="0"/>
              <a:t>Uninitialized variables.</a:t>
            </a:r>
          </a:p>
          <a:p>
            <a:pPr eaLnBrk="1" hangingPunct="1"/>
            <a:r>
              <a:rPr lang="en-US" sz="2000" smtClean="0"/>
              <a:t>Park lengthy code lists off in separate text files &amp; read them in to your main program with INFILE.</a:t>
            </a:r>
          </a:p>
          <a:p>
            <a:pPr eaLnBrk="1" hangingPunct="1"/>
            <a:r>
              <a:rPr lang="en-US" sz="2000" smtClean="0"/>
              <a:t>Make dstep/proc boundaries explicit with quit or run statements.</a:t>
            </a:r>
          </a:p>
          <a:p>
            <a:pPr eaLnBrk="1" hangingPunct="1"/>
            <a:r>
              <a:rPr lang="en-US" sz="2000" smtClean="0"/>
              <a:t>No magic numbers—use macro vars as named constants, to make your intention clear.</a:t>
            </a:r>
          </a:p>
          <a:p>
            <a:pPr eaLnBrk="1" hangingPunct="1"/>
            <a:r>
              <a:rPr lang="en-US" sz="2000" smtClean="0"/>
              <a:t>Drop dsets as soon as you are done with them.</a:t>
            </a:r>
          </a:p>
          <a:p>
            <a:pPr eaLnBrk="1" hangingPunct="1"/>
            <a:r>
              <a:rPr lang="en-US" sz="2000" smtClean="0"/>
              <a:t>Run in batch (clean environment; clean log)</a:t>
            </a: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533400" y="457200"/>
            <a:ext cx="7124700" cy="923925"/>
          </a:xfrm>
        </p:spPr>
        <p:txBody>
          <a:bodyPr/>
          <a:lstStyle/>
          <a:p>
            <a:pPr eaLnBrk="1" hangingPunct="1"/>
            <a:r>
              <a:rPr lang="en-US" smtClean="0">
                <a:cs typeface="Trebuchet MS" pitchFamily="34" charset="0"/>
              </a:rPr>
              <a:t>How Does the VDW Work?</a:t>
            </a:r>
          </a:p>
        </p:txBody>
      </p:sp>
      <p:sp>
        <p:nvSpPr>
          <p:cNvPr id="17410" name="Rectangle 3"/>
          <p:cNvSpPr>
            <a:spLocks noGrp="1" noChangeArrowheads="1"/>
          </p:cNvSpPr>
          <p:nvPr>
            <p:ph idx="1"/>
          </p:nvPr>
        </p:nvSpPr>
        <p:spPr>
          <a:xfrm>
            <a:off x="533400" y="1600200"/>
            <a:ext cx="7924800" cy="4052888"/>
          </a:xfrm>
        </p:spPr>
        <p:txBody>
          <a:bodyPr anchor="ctr"/>
          <a:lstStyle/>
          <a:p>
            <a:pPr eaLnBrk="1" hangingPunct="1"/>
            <a:r>
              <a:rPr lang="en-US" smtClean="0"/>
              <a:t>HMORN VOC Workgroups devise specs.</a:t>
            </a:r>
          </a:p>
          <a:p>
            <a:pPr eaLnBrk="1" hangingPunct="1"/>
            <a:r>
              <a:rPr lang="en-US" smtClean="0"/>
              <a:t>Sites wrangle their indigenous data into the those specs.  (The hard part!)</a:t>
            </a:r>
          </a:p>
          <a:p>
            <a:pPr eaLnBrk="1" hangingPunct="1"/>
            <a:r>
              <a:rPr lang="en-US" smtClean="0"/>
              <a:t>The actual names &amp; locations of the VDW datasets are given in a well-known set of standard macro variables (“the standard vars”).</a:t>
            </a:r>
          </a:p>
          <a:p>
            <a:pPr eaLnBrk="1" hangingPunct="1"/>
            <a:r>
              <a:rPr lang="en-US" smtClean="0"/>
              <a:t>The end result is an environment where you can count on what datasets / variables will be available &amp; what their contents are.</a:t>
            </a: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lstStyle/>
          <a:p>
            <a:pPr eaLnBrk="1" hangingPunct="1"/>
            <a:r>
              <a:rPr lang="en-US" smtClean="0">
                <a:cs typeface="Trebuchet MS" pitchFamily="34" charset="0"/>
              </a:rPr>
              <a:t>Roy’s Prejudices (continued)</a:t>
            </a:r>
          </a:p>
        </p:txBody>
      </p:sp>
      <p:sp>
        <p:nvSpPr>
          <p:cNvPr id="67586" name="Rectangle 3"/>
          <p:cNvSpPr>
            <a:spLocks noGrp="1" noChangeArrowheads="1"/>
          </p:cNvSpPr>
          <p:nvPr>
            <p:ph idx="1"/>
          </p:nvPr>
        </p:nvSpPr>
        <p:spPr/>
        <p:txBody>
          <a:bodyPr anchor="ctr"/>
          <a:lstStyle/>
          <a:p>
            <a:pPr eaLnBrk="1" hangingPunct="1"/>
            <a:r>
              <a:rPr lang="en-US" sz="1400" smtClean="0"/>
              <a:t>Check your logs.  </a:t>
            </a:r>
          </a:p>
          <a:p>
            <a:pPr lvl="1" eaLnBrk="1" hangingPunct="1"/>
            <a:r>
              <a:rPr lang="en-US" sz="1200" smtClean="0"/>
              <a:t>Code around WARNINGs—a WARNING should be a true cause for concern.</a:t>
            </a:r>
          </a:p>
          <a:p>
            <a:pPr lvl="1" eaLnBrk="1" hangingPunct="1"/>
            <a:r>
              <a:rPr lang="en-US" sz="1200" smtClean="0"/>
              <a:t>Do the Ns in each dataset make sense?</a:t>
            </a:r>
          </a:p>
          <a:p>
            <a:pPr lvl="1" eaLnBrk="1" hangingPunct="1"/>
            <a:r>
              <a:rPr lang="en-US" sz="1200" smtClean="0"/>
              <a:t>Consider using a log-checking program.</a:t>
            </a:r>
          </a:p>
          <a:p>
            <a:pPr eaLnBrk="1" hangingPunct="1"/>
            <a:r>
              <a:rPr lang="en-US" sz="1400" smtClean="0"/>
              <a:t>Label things</a:t>
            </a:r>
          </a:p>
          <a:p>
            <a:pPr lvl="1" eaLnBrk="1" hangingPunct="1"/>
            <a:r>
              <a:rPr lang="en-US" sz="1200" smtClean="0"/>
              <a:t>Datasets: </a:t>
            </a:r>
          </a:p>
          <a:p>
            <a:pPr lvl="2" eaLnBrk="1" hangingPunct="1"/>
            <a:r>
              <a:rPr lang="en-US" sz="1000" smtClean="0"/>
              <a:t>why does this dset exist?  </a:t>
            </a:r>
          </a:p>
          <a:p>
            <a:pPr lvl="2" eaLnBrk="1" hangingPunct="1"/>
            <a:r>
              <a:rPr lang="en-US" sz="1000" smtClean="0"/>
              <a:t>what’s inside it?</a:t>
            </a:r>
          </a:p>
          <a:p>
            <a:pPr lvl="2" eaLnBrk="1" hangingPunct="1"/>
            <a:r>
              <a:rPr lang="en-US" sz="1000" smtClean="0"/>
              <a:t>to whom should questions be directed?</a:t>
            </a:r>
          </a:p>
          <a:p>
            <a:pPr lvl="1" eaLnBrk="1" hangingPunct="1"/>
            <a:r>
              <a:rPr lang="en-US" sz="1200" smtClean="0"/>
              <a:t>Variables:</a:t>
            </a:r>
          </a:p>
          <a:p>
            <a:pPr lvl="2" eaLnBrk="1" hangingPunct="1"/>
            <a:r>
              <a:rPr lang="en-US" sz="1000" smtClean="0"/>
              <a:t>Again—why does it exist?</a:t>
            </a:r>
          </a:p>
          <a:p>
            <a:pPr lvl="2" eaLnBrk="1" hangingPunct="1"/>
            <a:r>
              <a:rPr lang="en-US" sz="1000" smtClean="0"/>
              <a:t>Give context (e.g., age as of what date?)</a:t>
            </a:r>
          </a:p>
          <a:p>
            <a:pPr lvl="1" eaLnBrk="1" hangingPunct="1"/>
            <a:r>
              <a:rPr lang="en-US" sz="1200" smtClean="0"/>
              <a:t>Code (via comments):</a:t>
            </a:r>
          </a:p>
          <a:p>
            <a:pPr lvl="2" eaLnBrk="1" hangingPunct="1"/>
            <a:r>
              <a:rPr lang="en-US" sz="1000" smtClean="0"/>
              <a:t>What’s your goal?</a:t>
            </a:r>
          </a:p>
          <a:p>
            <a:pPr lvl="2" eaLnBrk="1" hangingPunct="1"/>
            <a:r>
              <a:rPr lang="en-US" sz="1000" smtClean="0"/>
              <a:t>How are you getting there? (high-level)</a:t>
            </a:r>
          </a:p>
          <a:p>
            <a:pPr lvl="2" eaLnBrk="1" hangingPunct="1"/>
            <a:r>
              <a:rPr lang="en-US" sz="1000" smtClean="0"/>
              <a:t>What approaches did you try and reject?</a:t>
            </a: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457200" y="676275"/>
            <a:ext cx="7124700" cy="923925"/>
          </a:xfrm>
        </p:spPr>
        <p:txBody>
          <a:bodyPr/>
          <a:lstStyle/>
          <a:p>
            <a:pPr eaLnBrk="1" hangingPunct="1"/>
            <a:r>
              <a:rPr lang="en-US" smtClean="0">
                <a:cs typeface="Trebuchet MS" pitchFamily="34" charset="0"/>
              </a:rPr>
              <a:t>For Example</a:t>
            </a:r>
          </a:p>
        </p:txBody>
      </p:sp>
      <p:sp>
        <p:nvSpPr>
          <p:cNvPr id="59395" name="Rectangle 3"/>
          <p:cNvSpPr>
            <a:spLocks noGrp="1" noChangeArrowheads="1"/>
          </p:cNvSpPr>
          <p:nvPr>
            <p:ph idx="1"/>
          </p:nvPr>
        </p:nvSpPr>
        <p:spPr>
          <a:xfrm>
            <a:off x="457200" y="2668588"/>
            <a:ext cx="8229600" cy="2211387"/>
          </a:xfrm>
        </p:spPr>
        <p:txBody>
          <a:bodyPr anchor="ctr"/>
          <a:lstStyle/>
          <a:p>
            <a:pPr marL="0" indent="0" eaLnBrk="1" hangingPunct="1">
              <a:lnSpc>
                <a:spcPct val="90000"/>
              </a:lnSpc>
              <a:buFont typeface="Wingdings" pitchFamily="2" charset="2"/>
              <a:buNone/>
            </a:pPr>
            <a:r>
              <a:rPr lang="en-US" sz="1700" b="1" smtClean="0">
                <a:solidFill>
                  <a:srgbClr val="0000FF"/>
                </a:solidFill>
                <a:latin typeface="Courier New" pitchFamily="49" charset="0"/>
              </a:rPr>
              <a:t>%include</a:t>
            </a:r>
            <a:r>
              <a:rPr lang="en-US" sz="1700" b="1" smtClean="0">
                <a:solidFill>
                  <a:srgbClr val="000000"/>
                </a:solidFill>
                <a:latin typeface="Courier New" pitchFamily="49" charset="0"/>
              </a:rPr>
              <a:t> </a:t>
            </a:r>
            <a:r>
              <a:rPr lang="en-US" sz="1700" b="1" smtClean="0">
                <a:solidFill>
                  <a:srgbClr val="800080"/>
                </a:solidFill>
                <a:latin typeface="Courier New" pitchFamily="49" charset="0"/>
              </a:rPr>
              <a:t>"\\server\share\crn\vdw\StdVars.sas"</a:t>
            </a:r>
            <a:r>
              <a:rPr lang="en-US" sz="1700" b="1" smtClean="0">
                <a:solidFill>
                  <a:srgbClr val="000000"/>
                </a:solidFill>
                <a:latin typeface="Courier New" pitchFamily="49" charset="0"/>
              </a:rPr>
              <a:t> ;                                                                                    </a:t>
            </a:r>
          </a:p>
          <a:p>
            <a:pPr marL="0" indent="0" eaLnBrk="1" hangingPunct="1">
              <a:lnSpc>
                <a:spcPct val="90000"/>
              </a:lnSpc>
              <a:buFont typeface="Wingdings" pitchFamily="2" charset="2"/>
              <a:buNone/>
            </a:pPr>
            <a:r>
              <a:rPr lang="en-US" sz="1700" b="1" smtClean="0">
                <a:solidFill>
                  <a:srgbClr val="66FF33"/>
                </a:solidFill>
                <a:latin typeface="Courier New" pitchFamily="49" charset="0"/>
              </a:rPr>
              <a:t>** Find everyone enrolled on 30-jun-1997 ;</a:t>
            </a:r>
          </a:p>
          <a:p>
            <a:pPr marL="0" indent="0" eaLnBrk="1" hangingPunct="1">
              <a:lnSpc>
                <a:spcPct val="90000"/>
              </a:lnSpc>
              <a:buFont typeface="Wingdings" pitchFamily="2" charset="2"/>
              <a:buNone/>
            </a:pPr>
            <a:r>
              <a:rPr lang="en-US" sz="1700" b="1" smtClean="0">
                <a:solidFill>
                  <a:srgbClr val="000080"/>
                </a:solidFill>
                <a:latin typeface="Courier New" pitchFamily="49" charset="0"/>
              </a:rPr>
              <a:t>data</a:t>
            </a:r>
            <a:r>
              <a:rPr lang="en-US" sz="1700" b="1" smtClean="0">
                <a:solidFill>
                  <a:srgbClr val="000000"/>
                </a:solidFill>
                <a:latin typeface="Courier New" pitchFamily="49" charset="0"/>
              </a:rPr>
              <a:t> my_people ;                                                                                                                           </a:t>
            </a:r>
          </a:p>
          <a:p>
            <a:pPr marL="0" indent="0" eaLnBrk="1" hangingPunct="1">
              <a:lnSpc>
                <a:spcPct val="90000"/>
              </a:lnSpc>
              <a:buFont typeface="Wingdings" pitchFamily="2" charset="2"/>
              <a:buNone/>
            </a:pPr>
            <a:r>
              <a:rPr lang="en-US" sz="1700" b="1" smtClean="0">
                <a:solidFill>
                  <a:srgbClr val="000000"/>
                </a:solidFill>
                <a:latin typeface="Courier New" pitchFamily="49" charset="0"/>
              </a:rPr>
              <a:t>  </a:t>
            </a:r>
            <a:r>
              <a:rPr lang="en-US" sz="1700" b="1" smtClean="0">
                <a:solidFill>
                  <a:srgbClr val="0000FF"/>
                </a:solidFill>
                <a:latin typeface="Courier New" pitchFamily="49" charset="0"/>
              </a:rPr>
              <a:t>set</a:t>
            </a:r>
            <a:r>
              <a:rPr lang="en-US" sz="1700" b="1" smtClean="0">
                <a:solidFill>
                  <a:srgbClr val="000000"/>
                </a:solidFill>
                <a:latin typeface="Courier New" pitchFamily="49" charset="0"/>
              </a:rPr>
              <a:t> &amp;_vdw_enroll ;                                                                                                                    </a:t>
            </a:r>
          </a:p>
          <a:p>
            <a:pPr marL="0" indent="0" eaLnBrk="1" hangingPunct="1">
              <a:lnSpc>
                <a:spcPct val="90000"/>
              </a:lnSpc>
              <a:buFont typeface="Wingdings" pitchFamily="2" charset="2"/>
              <a:buNone/>
            </a:pPr>
            <a:r>
              <a:rPr lang="en-US" sz="1700" b="1" smtClean="0">
                <a:solidFill>
                  <a:srgbClr val="000000"/>
                </a:solidFill>
                <a:latin typeface="Courier New" pitchFamily="49" charset="0"/>
              </a:rPr>
              <a:t>  </a:t>
            </a:r>
            <a:r>
              <a:rPr lang="en-US" sz="1700" b="1" smtClean="0">
                <a:solidFill>
                  <a:srgbClr val="0000FF"/>
                </a:solidFill>
                <a:latin typeface="Courier New" pitchFamily="49" charset="0"/>
              </a:rPr>
              <a:t>where</a:t>
            </a:r>
            <a:r>
              <a:rPr lang="en-US" sz="1700" b="1" smtClean="0">
                <a:solidFill>
                  <a:srgbClr val="000000"/>
                </a:solidFill>
                <a:latin typeface="Courier New" pitchFamily="49" charset="0"/>
              </a:rPr>
              <a:t> </a:t>
            </a:r>
            <a:r>
              <a:rPr lang="en-US" sz="1700" b="1" smtClean="0">
                <a:solidFill>
                  <a:srgbClr val="008080"/>
                </a:solidFill>
                <a:latin typeface="Courier New" pitchFamily="49" charset="0"/>
              </a:rPr>
              <a:t>'30jun1997'd</a:t>
            </a:r>
            <a:r>
              <a:rPr lang="en-US" sz="1700" b="1" smtClean="0">
                <a:solidFill>
                  <a:srgbClr val="000000"/>
                </a:solidFill>
                <a:latin typeface="Courier New" pitchFamily="49" charset="0"/>
              </a:rPr>
              <a:t> between enr_start and enr_end ;                                                                                    </a:t>
            </a:r>
          </a:p>
          <a:p>
            <a:pPr marL="0" indent="0" eaLnBrk="1" hangingPunct="1">
              <a:lnSpc>
                <a:spcPct val="90000"/>
              </a:lnSpc>
              <a:buFont typeface="Wingdings" pitchFamily="2" charset="2"/>
              <a:buNone/>
            </a:pPr>
            <a:r>
              <a:rPr lang="en-US" sz="1700" b="1" smtClean="0">
                <a:solidFill>
                  <a:srgbClr val="000080"/>
                </a:solidFill>
                <a:latin typeface="Courier New" pitchFamily="49" charset="0"/>
              </a:rPr>
              <a:t>run</a:t>
            </a:r>
            <a:r>
              <a:rPr lang="en-US" sz="1700" b="1" smtClean="0">
                <a:solidFill>
                  <a:srgbClr val="000000"/>
                </a:solidFill>
                <a:latin typeface="Courier New" pitchFamily="49" charset="0"/>
              </a:rPr>
              <a:t> ;</a:t>
            </a:r>
          </a:p>
          <a:p>
            <a:pPr marL="0" indent="0" eaLnBrk="1" hangingPunct="1">
              <a:lnSpc>
                <a:spcPct val="90000"/>
              </a:lnSpc>
              <a:buFont typeface="Wingdings" pitchFamily="2" charset="2"/>
              <a:buNone/>
            </a:pPr>
            <a:endParaRPr lang="en-US" sz="1700" b="1" smtClean="0">
              <a:latin typeface="SAS Monospace" pitchFamily="49" charset="0"/>
            </a:endParaRPr>
          </a:p>
        </p:txBody>
      </p:sp>
      <p:sp>
        <p:nvSpPr>
          <p:cNvPr id="59410" name="AutoShape 18"/>
          <p:cNvSpPr>
            <a:spLocks noChangeArrowheads="1"/>
          </p:cNvSpPr>
          <p:nvPr/>
        </p:nvSpPr>
        <p:spPr bwMode="auto">
          <a:xfrm>
            <a:off x="1219200" y="3505200"/>
            <a:ext cx="1981200" cy="457200"/>
          </a:xfrm>
          <a:prstGeom prst="roundRect">
            <a:avLst>
              <a:gd name="adj" fmla="val 16667"/>
            </a:avLst>
          </a:prstGeom>
          <a:solidFill>
            <a:schemeClr val="accent1">
              <a:alpha val="43137"/>
            </a:schemeClr>
          </a:solidFill>
          <a:ln w="9525">
            <a:noFill/>
            <a:round/>
            <a:headEnd/>
            <a:tailEnd/>
          </a:ln>
        </p:spPr>
        <p:txBody>
          <a:bodyPr wrap="none" anchor="ctr"/>
          <a:lstStyle/>
          <a:p>
            <a:pPr eaLnBrk="0" hangingPunct="0"/>
            <a:endParaRPr lang="en-US"/>
          </a:p>
        </p:txBody>
      </p:sp>
      <p:sp>
        <p:nvSpPr>
          <p:cNvPr id="59411" name="AutoShape 19"/>
          <p:cNvSpPr>
            <a:spLocks noChangeArrowheads="1"/>
          </p:cNvSpPr>
          <p:nvPr/>
        </p:nvSpPr>
        <p:spPr bwMode="auto">
          <a:xfrm>
            <a:off x="4114800" y="3886200"/>
            <a:ext cx="1524000" cy="457200"/>
          </a:xfrm>
          <a:prstGeom prst="roundRect">
            <a:avLst>
              <a:gd name="adj" fmla="val 16667"/>
            </a:avLst>
          </a:prstGeom>
          <a:solidFill>
            <a:schemeClr val="accent1">
              <a:alpha val="43137"/>
            </a:schemeClr>
          </a:solidFill>
          <a:ln w="9525">
            <a:noFill/>
            <a:round/>
            <a:headEnd/>
            <a:tailEnd/>
          </a:ln>
        </p:spPr>
        <p:txBody>
          <a:bodyPr wrap="none" anchor="ctr"/>
          <a:lstStyle/>
          <a:p>
            <a:pPr eaLnBrk="0" hangingPunct="0"/>
            <a:endParaRPr lang="en-US"/>
          </a:p>
        </p:txBody>
      </p:sp>
      <p:sp>
        <p:nvSpPr>
          <p:cNvPr id="59412" name="AutoShape 20"/>
          <p:cNvSpPr>
            <a:spLocks noChangeArrowheads="1"/>
          </p:cNvSpPr>
          <p:nvPr/>
        </p:nvSpPr>
        <p:spPr bwMode="auto">
          <a:xfrm>
            <a:off x="6096000" y="3886200"/>
            <a:ext cx="1524000" cy="457200"/>
          </a:xfrm>
          <a:prstGeom prst="roundRect">
            <a:avLst>
              <a:gd name="adj" fmla="val 16667"/>
            </a:avLst>
          </a:prstGeom>
          <a:solidFill>
            <a:schemeClr val="accent1">
              <a:alpha val="43137"/>
            </a:schemeClr>
          </a:solidFill>
          <a:ln w="9525">
            <a:noFill/>
            <a:round/>
            <a:headEnd/>
            <a:tailEnd/>
          </a:ln>
        </p:spPr>
        <p:txBody>
          <a:bodyPr wrap="none" anchor="ctr"/>
          <a:lstStyle/>
          <a:p>
            <a:pPr eaLnBrk="0" hangingPunct="0"/>
            <a:endParaRPr lang="en-US"/>
          </a:p>
        </p:txBody>
      </p:sp>
      <p:sp>
        <p:nvSpPr>
          <p:cNvPr id="59407" name="AutoShape 15"/>
          <p:cNvSpPr>
            <a:spLocks noChangeArrowheads="1"/>
          </p:cNvSpPr>
          <p:nvPr/>
        </p:nvSpPr>
        <p:spPr bwMode="auto">
          <a:xfrm>
            <a:off x="381000" y="2438400"/>
            <a:ext cx="7391400" cy="457200"/>
          </a:xfrm>
          <a:prstGeom prst="roundRect">
            <a:avLst>
              <a:gd name="adj" fmla="val 16667"/>
            </a:avLst>
          </a:prstGeom>
          <a:solidFill>
            <a:schemeClr val="accent1">
              <a:alpha val="43137"/>
            </a:schemeClr>
          </a:solidFill>
          <a:ln w="9525">
            <a:noFill/>
            <a:round/>
            <a:headEnd/>
            <a:tailEnd/>
          </a:ln>
        </p:spPr>
        <p:txBody>
          <a:bodyPr wrap="none" anchor="ctr"/>
          <a:lstStyle/>
          <a:p>
            <a:pPr eaLnBrk="0" hangingPunct="0"/>
            <a:endParaRPr lang="en-US"/>
          </a:p>
        </p:txBody>
      </p:sp>
      <p:sp>
        <p:nvSpPr>
          <p:cNvPr id="59397" name="AutoShape 5"/>
          <p:cNvSpPr>
            <a:spLocks noChangeArrowheads="1"/>
          </p:cNvSpPr>
          <p:nvPr/>
        </p:nvSpPr>
        <p:spPr bwMode="auto">
          <a:xfrm>
            <a:off x="4267200" y="1371600"/>
            <a:ext cx="4648200" cy="685800"/>
          </a:xfrm>
          <a:prstGeom prst="wedgeRoundRectCallout">
            <a:avLst>
              <a:gd name="adj1" fmla="val -6218"/>
              <a:gd name="adj2" fmla="val 116898"/>
              <a:gd name="adj3" fmla="val 16667"/>
            </a:avLst>
          </a:prstGeom>
          <a:solidFill>
            <a:schemeClr val="accent1"/>
          </a:solidFill>
          <a:ln w="9525">
            <a:noFill/>
            <a:miter lim="800000"/>
            <a:headEnd/>
            <a:tailEnd/>
          </a:ln>
        </p:spPr>
        <p:txBody>
          <a:bodyPr anchor="ctr"/>
          <a:lstStyle/>
          <a:p>
            <a:pPr algn="ctr"/>
            <a:r>
              <a:rPr lang="en-US"/>
              <a:t>The StdVars.sas file defines the VDW-standard macro variables.</a:t>
            </a:r>
          </a:p>
        </p:txBody>
      </p:sp>
      <p:sp>
        <p:nvSpPr>
          <p:cNvPr id="59400" name="AutoShape 8"/>
          <p:cNvSpPr>
            <a:spLocks noChangeArrowheads="1"/>
          </p:cNvSpPr>
          <p:nvPr/>
        </p:nvSpPr>
        <p:spPr bwMode="auto">
          <a:xfrm>
            <a:off x="4876800" y="3124200"/>
            <a:ext cx="3429000" cy="685800"/>
          </a:xfrm>
          <a:prstGeom prst="wedgeRoundRectCallout">
            <a:avLst>
              <a:gd name="adj1" fmla="val -96806"/>
              <a:gd name="adj2" fmla="val 32407"/>
              <a:gd name="adj3" fmla="val 16667"/>
            </a:avLst>
          </a:prstGeom>
          <a:solidFill>
            <a:schemeClr val="accent1"/>
          </a:solidFill>
          <a:ln w="9525">
            <a:noFill/>
            <a:miter lim="800000"/>
            <a:headEnd/>
            <a:tailEnd/>
          </a:ln>
        </p:spPr>
        <p:txBody>
          <a:bodyPr anchor="ctr"/>
          <a:lstStyle/>
          <a:p>
            <a:pPr algn="ctr"/>
            <a:r>
              <a:rPr lang="en-US"/>
              <a:t>A standard macro var referring to the Enrollment file</a:t>
            </a:r>
          </a:p>
        </p:txBody>
      </p:sp>
      <p:sp>
        <p:nvSpPr>
          <p:cNvPr id="59403" name="AutoShape 11"/>
          <p:cNvSpPr>
            <a:spLocks noChangeArrowheads="1"/>
          </p:cNvSpPr>
          <p:nvPr/>
        </p:nvSpPr>
        <p:spPr bwMode="auto">
          <a:xfrm>
            <a:off x="4572000" y="4876800"/>
            <a:ext cx="2971800" cy="685800"/>
          </a:xfrm>
          <a:prstGeom prst="wedgeRoundRectCallout">
            <a:avLst>
              <a:gd name="adj1" fmla="val -41292"/>
              <a:gd name="adj2" fmla="val -134259"/>
              <a:gd name="adj3" fmla="val 16667"/>
            </a:avLst>
          </a:prstGeom>
          <a:solidFill>
            <a:schemeClr val="accent1"/>
          </a:solidFill>
          <a:ln w="9525">
            <a:noFill/>
            <a:miter lim="800000"/>
            <a:headEnd/>
            <a:tailEnd/>
          </a:ln>
        </p:spPr>
        <p:txBody>
          <a:bodyPr anchor="ctr"/>
          <a:lstStyle/>
          <a:p>
            <a:pPr algn="ctr"/>
            <a:r>
              <a:rPr lang="en-US"/>
              <a:t>Variables from the Enrollment file standard.</a:t>
            </a:r>
          </a:p>
        </p:txBody>
      </p:sp>
      <p:sp>
        <p:nvSpPr>
          <p:cNvPr id="59404" name="AutoShape 12"/>
          <p:cNvSpPr>
            <a:spLocks noChangeArrowheads="1"/>
          </p:cNvSpPr>
          <p:nvPr/>
        </p:nvSpPr>
        <p:spPr bwMode="auto">
          <a:xfrm>
            <a:off x="4572000" y="4876800"/>
            <a:ext cx="2971800" cy="685800"/>
          </a:xfrm>
          <a:prstGeom prst="wedgeRoundRectCallout">
            <a:avLst>
              <a:gd name="adj1" fmla="val 26227"/>
              <a:gd name="adj2" fmla="val -136111"/>
              <a:gd name="adj3" fmla="val 16667"/>
            </a:avLst>
          </a:prstGeom>
          <a:solidFill>
            <a:schemeClr val="accent1"/>
          </a:solidFill>
          <a:ln w="9525">
            <a:noFill/>
            <a:miter lim="800000"/>
            <a:headEnd/>
            <a:tailEnd/>
          </a:ln>
        </p:spPr>
        <p:txBody>
          <a:bodyPr anchor="ctr"/>
          <a:lstStyle/>
          <a:p>
            <a:pPr algn="ctr"/>
            <a:r>
              <a:rPr lang="en-US"/>
              <a:t>Variables from the Enrollment file standard.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9397"/>
                                        </p:tgtEl>
                                        <p:attrNameLst>
                                          <p:attrName>style.visibility</p:attrName>
                                        </p:attrNameLst>
                                      </p:cBhvr>
                                      <p:to>
                                        <p:strVal val="visible"/>
                                      </p:to>
                                    </p:set>
                                    <p:anim calcmode="lin" valueType="num">
                                      <p:cBhvr additive="base">
                                        <p:cTn id="7" dur="500" fill="hold"/>
                                        <p:tgtEl>
                                          <p:spTgt spid="59397"/>
                                        </p:tgtEl>
                                        <p:attrNameLst>
                                          <p:attrName>ppt_x</p:attrName>
                                        </p:attrNameLst>
                                      </p:cBhvr>
                                      <p:tavLst>
                                        <p:tav tm="0">
                                          <p:val>
                                            <p:strVal val="#ppt_x"/>
                                          </p:val>
                                        </p:tav>
                                        <p:tav tm="100000">
                                          <p:val>
                                            <p:strVal val="#ppt_x"/>
                                          </p:val>
                                        </p:tav>
                                      </p:tavLst>
                                    </p:anim>
                                    <p:anim calcmode="lin" valueType="num">
                                      <p:cBhvr additive="base">
                                        <p:cTn id="8" dur="500" fill="hold"/>
                                        <p:tgtEl>
                                          <p:spTgt spid="59397"/>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59407"/>
                                        </p:tgtEl>
                                        <p:attrNameLst>
                                          <p:attrName>style.visibility</p:attrName>
                                        </p:attrNameLst>
                                      </p:cBhvr>
                                      <p:to>
                                        <p:strVal val="visible"/>
                                      </p:to>
                                    </p:set>
                                    <p:anim calcmode="lin" valueType="num">
                                      <p:cBhvr additive="base">
                                        <p:cTn id="11" dur="500" fill="hold"/>
                                        <p:tgtEl>
                                          <p:spTgt spid="59407"/>
                                        </p:tgtEl>
                                        <p:attrNameLst>
                                          <p:attrName>ppt_x</p:attrName>
                                        </p:attrNameLst>
                                      </p:cBhvr>
                                      <p:tavLst>
                                        <p:tav tm="0">
                                          <p:val>
                                            <p:strVal val="#ppt_x"/>
                                          </p:val>
                                        </p:tav>
                                        <p:tav tm="100000">
                                          <p:val>
                                            <p:strVal val="#ppt_x"/>
                                          </p:val>
                                        </p:tav>
                                      </p:tavLst>
                                    </p:anim>
                                    <p:anim calcmode="lin" valueType="num">
                                      <p:cBhvr additive="base">
                                        <p:cTn id="12" dur="500" fill="hold"/>
                                        <p:tgtEl>
                                          <p:spTgt spid="59407"/>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59410"/>
                                        </p:tgtEl>
                                        <p:attrNameLst>
                                          <p:attrName>style.visibility</p:attrName>
                                        </p:attrNameLst>
                                      </p:cBhvr>
                                      <p:to>
                                        <p:strVal val="visible"/>
                                      </p:to>
                                    </p:set>
                                    <p:anim calcmode="lin" valueType="num">
                                      <p:cBhvr additive="base">
                                        <p:cTn id="17" dur="500" fill="hold"/>
                                        <p:tgtEl>
                                          <p:spTgt spid="59410"/>
                                        </p:tgtEl>
                                        <p:attrNameLst>
                                          <p:attrName>ppt_x</p:attrName>
                                        </p:attrNameLst>
                                      </p:cBhvr>
                                      <p:tavLst>
                                        <p:tav tm="0">
                                          <p:val>
                                            <p:strVal val="1+#ppt_w/2"/>
                                          </p:val>
                                        </p:tav>
                                        <p:tav tm="100000">
                                          <p:val>
                                            <p:strVal val="#ppt_x"/>
                                          </p:val>
                                        </p:tav>
                                      </p:tavLst>
                                    </p:anim>
                                    <p:anim calcmode="lin" valueType="num">
                                      <p:cBhvr additive="base">
                                        <p:cTn id="18" dur="500" fill="hold"/>
                                        <p:tgtEl>
                                          <p:spTgt spid="59410"/>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59400"/>
                                        </p:tgtEl>
                                        <p:attrNameLst>
                                          <p:attrName>style.visibility</p:attrName>
                                        </p:attrNameLst>
                                      </p:cBhvr>
                                      <p:to>
                                        <p:strVal val="visible"/>
                                      </p:to>
                                    </p:set>
                                    <p:anim calcmode="lin" valueType="num">
                                      <p:cBhvr additive="base">
                                        <p:cTn id="21" dur="500" fill="hold"/>
                                        <p:tgtEl>
                                          <p:spTgt spid="59400"/>
                                        </p:tgtEl>
                                        <p:attrNameLst>
                                          <p:attrName>ppt_x</p:attrName>
                                        </p:attrNameLst>
                                      </p:cBhvr>
                                      <p:tavLst>
                                        <p:tav tm="0">
                                          <p:val>
                                            <p:strVal val="1+#ppt_w/2"/>
                                          </p:val>
                                        </p:tav>
                                        <p:tav tm="100000">
                                          <p:val>
                                            <p:strVal val="#ppt_x"/>
                                          </p:val>
                                        </p:tav>
                                      </p:tavLst>
                                    </p:anim>
                                    <p:anim calcmode="lin" valueType="num">
                                      <p:cBhvr additive="base">
                                        <p:cTn id="22" dur="500" fill="hold"/>
                                        <p:tgtEl>
                                          <p:spTgt spid="59400"/>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9411"/>
                                        </p:tgtEl>
                                        <p:attrNameLst>
                                          <p:attrName>style.visibility</p:attrName>
                                        </p:attrNameLst>
                                      </p:cBhvr>
                                      <p:to>
                                        <p:strVal val="visible"/>
                                      </p:to>
                                    </p:set>
                                    <p:anim calcmode="lin" valueType="num">
                                      <p:cBhvr additive="base">
                                        <p:cTn id="27" dur="500" fill="hold"/>
                                        <p:tgtEl>
                                          <p:spTgt spid="59411"/>
                                        </p:tgtEl>
                                        <p:attrNameLst>
                                          <p:attrName>ppt_x</p:attrName>
                                        </p:attrNameLst>
                                      </p:cBhvr>
                                      <p:tavLst>
                                        <p:tav tm="0">
                                          <p:val>
                                            <p:strVal val="#ppt_x"/>
                                          </p:val>
                                        </p:tav>
                                        <p:tav tm="100000">
                                          <p:val>
                                            <p:strVal val="#ppt_x"/>
                                          </p:val>
                                        </p:tav>
                                      </p:tavLst>
                                    </p:anim>
                                    <p:anim calcmode="lin" valueType="num">
                                      <p:cBhvr additive="base">
                                        <p:cTn id="28" dur="500" fill="hold"/>
                                        <p:tgtEl>
                                          <p:spTgt spid="594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9412"/>
                                        </p:tgtEl>
                                        <p:attrNameLst>
                                          <p:attrName>style.visibility</p:attrName>
                                        </p:attrNameLst>
                                      </p:cBhvr>
                                      <p:to>
                                        <p:strVal val="visible"/>
                                      </p:to>
                                    </p:set>
                                    <p:anim calcmode="lin" valueType="num">
                                      <p:cBhvr additive="base">
                                        <p:cTn id="31" dur="500" fill="hold"/>
                                        <p:tgtEl>
                                          <p:spTgt spid="59412"/>
                                        </p:tgtEl>
                                        <p:attrNameLst>
                                          <p:attrName>ppt_x</p:attrName>
                                        </p:attrNameLst>
                                      </p:cBhvr>
                                      <p:tavLst>
                                        <p:tav tm="0">
                                          <p:val>
                                            <p:strVal val="#ppt_x"/>
                                          </p:val>
                                        </p:tav>
                                        <p:tav tm="100000">
                                          <p:val>
                                            <p:strVal val="#ppt_x"/>
                                          </p:val>
                                        </p:tav>
                                      </p:tavLst>
                                    </p:anim>
                                    <p:anim calcmode="lin" valueType="num">
                                      <p:cBhvr additive="base">
                                        <p:cTn id="32" dur="500" fill="hold"/>
                                        <p:tgtEl>
                                          <p:spTgt spid="594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9404"/>
                                        </p:tgtEl>
                                        <p:attrNameLst>
                                          <p:attrName>style.visibility</p:attrName>
                                        </p:attrNameLst>
                                      </p:cBhvr>
                                      <p:to>
                                        <p:strVal val="visible"/>
                                      </p:to>
                                    </p:set>
                                    <p:anim calcmode="lin" valueType="num">
                                      <p:cBhvr additive="base">
                                        <p:cTn id="35" dur="500" fill="hold"/>
                                        <p:tgtEl>
                                          <p:spTgt spid="59404"/>
                                        </p:tgtEl>
                                        <p:attrNameLst>
                                          <p:attrName>ppt_x</p:attrName>
                                        </p:attrNameLst>
                                      </p:cBhvr>
                                      <p:tavLst>
                                        <p:tav tm="0">
                                          <p:val>
                                            <p:strVal val="#ppt_x"/>
                                          </p:val>
                                        </p:tav>
                                        <p:tav tm="100000">
                                          <p:val>
                                            <p:strVal val="#ppt_x"/>
                                          </p:val>
                                        </p:tav>
                                      </p:tavLst>
                                    </p:anim>
                                    <p:anim calcmode="lin" valueType="num">
                                      <p:cBhvr additive="base">
                                        <p:cTn id="36" dur="500" fill="hold"/>
                                        <p:tgtEl>
                                          <p:spTgt spid="5940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9403"/>
                                        </p:tgtEl>
                                        <p:attrNameLst>
                                          <p:attrName>style.visibility</p:attrName>
                                        </p:attrNameLst>
                                      </p:cBhvr>
                                      <p:to>
                                        <p:strVal val="visible"/>
                                      </p:to>
                                    </p:set>
                                    <p:anim calcmode="lin" valueType="num">
                                      <p:cBhvr additive="base">
                                        <p:cTn id="39" dur="500" fill="hold"/>
                                        <p:tgtEl>
                                          <p:spTgt spid="59403"/>
                                        </p:tgtEl>
                                        <p:attrNameLst>
                                          <p:attrName>ppt_x</p:attrName>
                                        </p:attrNameLst>
                                      </p:cBhvr>
                                      <p:tavLst>
                                        <p:tav tm="0">
                                          <p:val>
                                            <p:strVal val="#ppt_x"/>
                                          </p:val>
                                        </p:tav>
                                        <p:tav tm="100000">
                                          <p:val>
                                            <p:strVal val="#ppt_x"/>
                                          </p:val>
                                        </p:tav>
                                      </p:tavLst>
                                    </p:anim>
                                    <p:anim calcmode="lin" valueType="num">
                                      <p:cBhvr additive="base">
                                        <p:cTn id="40" dur="500" fill="hold"/>
                                        <p:tgtEl>
                                          <p:spTgt spid="594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10" grpId="0" animBg="1"/>
      <p:bldP spid="59411" grpId="0" animBg="1"/>
      <p:bldP spid="59412" grpId="0" animBg="1"/>
      <p:bldP spid="59407" grpId="0" animBg="1"/>
      <p:bldP spid="59397" grpId="0" animBg="1"/>
      <p:bldP spid="59400" grpId="0" animBg="1"/>
      <p:bldP spid="59403" grpId="0" animBg="1"/>
      <p:bldP spid="5940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81000" y="533400"/>
            <a:ext cx="7124700" cy="923925"/>
          </a:xfrm>
        </p:spPr>
        <p:txBody>
          <a:bodyPr/>
          <a:lstStyle/>
          <a:p>
            <a:pPr eaLnBrk="1" hangingPunct="1"/>
            <a:r>
              <a:rPr lang="en-US" smtClean="0">
                <a:cs typeface="Trebuchet MS" pitchFamily="34" charset="0"/>
              </a:rPr>
              <a:t>The Standard Variables</a:t>
            </a:r>
          </a:p>
        </p:txBody>
      </p:sp>
      <p:sp>
        <p:nvSpPr>
          <p:cNvPr id="21506" name="Rectangle 4"/>
          <p:cNvSpPr>
            <a:spLocks noGrp="1" noChangeArrowheads="1"/>
          </p:cNvSpPr>
          <p:nvPr>
            <p:ph idx="1"/>
          </p:nvPr>
        </p:nvSpPr>
        <p:spPr>
          <a:xfrm>
            <a:off x="381000" y="1806575"/>
            <a:ext cx="7124700" cy="4052888"/>
          </a:xfrm>
        </p:spPr>
        <p:txBody>
          <a:bodyPr anchor="ctr"/>
          <a:lstStyle/>
          <a:p>
            <a:pPr eaLnBrk="1" hangingPunct="1">
              <a:lnSpc>
                <a:spcPct val="90000"/>
              </a:lnSpc>
            </a:pPr>
            <a:r>
              <a:rPr lang="en-US" sz="2600" smtClean="0"/>
              <a:t>Site Identifiers:</a:t>
            </a:r>
          </a:p>
          <a:p>
            <a:pPr lvl="1" eaLnBrk="1" hangingPunct="1">
              <a:lnSpc>
                <a:spcPct val="90000"/>
              </a:lnSpc>
            </a:pPr>
            <a:r>
              <a:rPr lang="en-US" sz="2100" smtClean="0"/>
              <a:t>&amp;_SiteName (e.g., “Kaiser Permanente Colorado”)</a:t>
            </a:r>
          </a:p>
          <a:p>
            <a:pPr lvl="1" eaLnBrk="1" hangingPunct="1">
              <a:lnSpc>
                <a:spcPct val="90000"/>
              </a:lnSpc>
            </a:pPr>
            <a:r>
              <a:rPr lang="en-US" sz="2100" smtClean="0"/>
              <a:t>&amp;_SiteAbbr (e.g., “KPNW”)</a:t>
            </a:r>
          </a:p>
          <a:p>
            <a:pPr lvl="1" eaLnBrk="1" hangingPunct="1">
              <a:lnSpc>
                <a:spcPct val="90000"/>
              </a:lnSpc>
            </a:pPr>
            <a:r>
              <a:rPr lang="en-US" sz="2100" smtClean="0"/>
              <a:t>&amp;_SiteCode (e.g. “01”)</a:t>
            </a:r>
          </a:p>
          <a:p>
            <a:pPr eaLnBrk="1" hangingPunct="1">
              <a:lnSpc>
                <a:spcPct val="90000"/>
              </a:lnSpc>
            </a:pPr>
            <a:r>
              <a:rPr lang="en-US" sz="2600" smtClean="0"/>
              <a:t>Datasets:</a:t>
            </a:r>
          </a:p>
          <a:p>
            <a:pPr lvl="1" eaLnBrk="1" hangingPunct="1">
              <a:lnSpc>
                <a:spcPct val="90000"/>
              </a:lnSpc>
            </a:pPr>
            <a:r>
              <a:rPr lang="en-US" sz="2100" smtClean="0"/>
              <a:t>&amp;_vdw_enroll, &amp;_vdw_rx</a:t>
            </a:r>
          </a:p>
          <a:p>
            <a:pPr eaLnBrk="1" hangingPunct="1">
              <a:lnSpc>
                <a:spcPct val="90000"/>
              </a:lnSpc>
            </a:pPr>
            <a:r>
              <a:rPr lang="en-US" sz="2600" smtClean="0"/>
              <a:t>Utility:</a:t>
            </a:r>
          </a:p>
          <a:p>
            <a:pPr lvl="1" eaLnBrk="1" hangingPunct="1">
              <a:lnSpc>
                <a:spcPct val="90000"/>
              </a:lnSpc>
            </a:pPr>
            <a:r>
              <a:rPr lang="en-US" sz="2100" smtClean="0"/>
              <a:t>&amp;lowest_count: gives the lowest acceptable counts for releasable aggregate data w/out full IRB review (at sites that allow such things).</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2"/>
          <p:cNvPicPr>
            <a:picLocks noChangeAspect="1"/>
          </p:cNvPicPr>
          <p:nvPr/>
        </p:nvPicPr>
        <p:blipFill>
          <a:blip r:embed="rId3"/>
          <a:srcRect/>
          <a:stretch>
            <a:fillRect/>
          </a:stretch>
        </p:blipFill>
        <p:spPr bwMode="auto">
          <a:xfrm>
            <a:off x="914400" y="838200"/>
            <a:ext cx="7086600" cy="5676900"/>
          </a:xfrm>
          <a:prstGeom prst="rect">
            <a:avLst/>
          </a:prstGeom>
          <a:noFill/>
          <a:ln w="9525">
            <a:noFill/>
            <a:miter lim="800000"/>
            <a:headEnd/>
            <a:tailEnd/>
          </a:ln>
        </p:spPr>
      </p:pic>
      <p:grpSp>
        <p:nvGrpSpPr>
          <p:cNvPr id="6" name="Group 5"/>
          <p:cNvGrpSpPr>
            <a:grpSpLocks/>
          </p:cNvGrpSpPr>
          <p:nvPr/>
        </p:nvGrpSpPr>
        <p:grpSpPr bwMode="auto">
          <a:xfrm>
            <a:off x="2667000" y="2133600"/>
            <a:ext cx="4572000" cy="1219200"/>
            <a:chOff x="2667000" y="2133600"/>
            <a:chExt cx="4572000" cy="1219200"/>
          </a:xfrm>
        </p:grpSpPr>
        <p:sp>
          <p:nvSpPr>
            <p:cNvPr id="4" name="Rounded Rectangle 3"/>
            <p:cNvSpPr/>
            <p:nvPr/>
          </p:nvSpPr>
          <p:spPr>
            <a:xfrm>
              <a:off x="2667000" y="2133600"/>
              <a:ext cx="990600" cy="381000"/>
            </a:xfrm>
            <a:prstGeom prst="roundRect">
              <a:avLst/>
            </a:prstGeom>
            <a:solidFill>
              <a:schemeClr val="bg2">
                <a:alpha val="23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a:solidFill>
                  <a:schemeClr val="tx1"/>
                </a:solidFill>
                <a:cs typeface="Arial" charset="0"/>
              </a:endParaRPr>
            </a:p>
          </p:txBody>
        </p:sp>
        <p:sp>
          <p:nvSpPr>
            <p:cNvPr id="5" name="Rectangular Callout 4"/>
            <p:cNvSpPr/>
            <p:nvPr/>
          </p:nvSpPr>
          <p:spPr>
            <a:xfrm>
              <a:off x="4038600" y="2743200"/>
              <a:ext cx="3200400" cy="609600"/>
            </a:xfrm>
            <a:prstGeom prst="wedgeRectCallout">
              <a:avLst>
                <a:gd name="adj1" fmla="val -79574"/>
                <a:gd name="adj2" fmla="val -113462"/>
              </a:avLst>
            </a:prstGeom>
            <a:solidFill>
              <a:schemeClr val="bg2">
                <a:alpha val="23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solidFill>
                    <a:schemeClr val="tx1"/>
                  </a:solidFill>
                  <a:cs typeface="Arial" charset="0"/>
                </a:rPr>
                <a:t>Click for detailed spec</a:t>
              </a:r>
            </a:p>
          </p:txBody>
        </p:sp>
      </p:grpSp>
      <p:grpSp>
        <p:nvGrpSpPr>
          <p:cNvPr id="66" name="Group 65"/>
          <p:cNvGrpSpPr>
            <a:grpSpLocks/>
          </p:cNvGrpSpPr>
          <p:nvPr/>
        </p:nvGrpSpPr>
        <p:grpSpPr bwMode="auto">
          <a:xfrm>
            <a:off x="3657600" y="3048000"/>
            <a:ext cx="3200400" cy="2084388"/>
            <a:chOff x="3505200" y="2945014"/>
            <a:chExt cx="3200400" cy="2084186"/>
          </a:xfrm>
        </p:grpSpPr>
        <p:sp>
          <p:nvSpPr>
            <p:cNvPr id="67" name="Rounded Rectangle 66"/>
            <p:cNvSpPr/>
            <p:nvPr/>
          </p:nvSpPr>
          <p:spPr>
            <a:xfrm>
              <a:off x="4114800" y="2945014"/>
              <a:ext cx="609600" cy="407948"/>
            </a:xfrm>
            <a:prstGeom prst="roundRect">
              <a:avLst/>
            </a:prstGeom>
            <a:solidFill>
              <a:schemeClr val="bg2">
                <a:alpha val="23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a:solidFill>
                  <a:schemeClr val="tx1"/>
                </a:solidFill>
                <a:cs typeface="Arial" charset="0"/>
              </a:endParaRPr>
            </a:p>
          </p:txBody>
        </p:sp>
        <p:sp>
          <p:nvSpPr>
            <p:cNvPr id="68" name="Rectangular Callout 67"/>
            <p:cNvSpPr/>
            <p:nvPr/>
          </p:nvSpPr>
          <p:spPr>
            <a:xfrm>
              <a:off x="3505200" y="4419659"/>
              <a:ext cx="3200400" cy="609541"/>
            </a:xfrm>
            <a:prstGeom prst="wedgeRectCallout">
              <a:avLst>
                <a:gd name="adj1" fmla="val -22431"/>
                <a:gd name="adj2" fmla="val -240385"/>
              </a:avLst>
            </a:prstGeom>
            <a:solidFill>
              <a:schemeClr val="bg2">
                <a:alpha val="23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solidFill>
                    <a:schemeClr val="tx1"/>
                  </a:solidFill>
                  <a:cs typeface="Arial" charset="0"/>
                </a:rPr>
                <a:t>Date Range; Click for Implementation Details</a:t>
              </a:r>
            </a:p>
          </p:txBody>
        </p:sp>
      </p:grpSp>
      <p:grpSp>
        <p:nvGrpSpPr>
          <p:cNvPr id="69" name="Group 68"/>
          <p:cNvGrpSpPr>
            <a:grpSpLocks/>
          </p:cNvGrpSpPr>
          <p:nvPr/>
        </p:nvGrpSpPr>
        <p:grpSpPr bwMode="auto">
          <a:xfrm>
            <a:off x="3810000" y="4438650"/>
            <a:ext cx="3733800" cy="1276350"/>
            <a:chOff x="3505200" y="3752645"/>
            <a:chExt cx="3733800" cy="1276555"/>
          </a:xfrm>
        </p:grpSpPr>
        <p:sp>
          <p:nvSpPr>
            <p:cNvPr id="70" name="Rounded Rectangle 69"/>
            <p:cNvSpPr/>
            <p:nvPr/>
          </p:nvSpPr>
          <p:spPr>
            <a:xfrm>
              <a:off x="6629400" y="3752645"/>
              <a:ext cx="609600" cy="285796"/>
            </a:xfrm>
            <a:prstGeom prst="roundRect">
              <a:avLst/>
            </a:prstGeom>
            <a:solidFill>
              <a:schemeClr val="bg2">
                <a:alpha val="23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a:solidFill>
                  <a:schemeClr val="tx1"/>
                </a:solidFill>
                <a:cs typeface="Arial" charset="0"/>
              </a:endParaRPr>
            </a:p>
          </p:txBody>
        </p:sp>
        <p:sp>
          <p:nvSpPr>
            <p:cNvPr id="71" name="Rectangular Callout 70"/>
            <p:cNvSpPr/>
            <p:nvPr/>
          </p:nvSpPr>
          <p:spPr>
            <a:xfrm>
              <a:off x="3505200" y="4724351"/>
              <a:ext cx="2362200" cy="304849"/>
            </a:xfrm>
            <a:prstGeom prst="wedgeRectCallout">
              <a:avLst>
                <a:gd name="adj1" fmla="val 99281"/>
                <a:gd name="adj2" fmla="val -312500"/>
              </a:avLst>
            </a:prstGeom>
            <a:solidFill>
              <a:schemeClr val="bg2">
                <a:alpha val="23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solidFill>
                    <a:schemeClr val="tx1"/>
                  </a:solidFill>
                  <a:cs typeface="Arial" charset="0"/>
                </a:rPr>
                <a:t>Update frequency</a:t>
              </a:r>
            </a:p>
          </p:txBody>
        </p:sp>
      </p:grpSp>
      <p:grpSp>
        <p:nvGrpSpPr>
          <p:cNvPr id="72" name="Group 71"/>
          <p:cNvGrpSpPr>
            <a:grpSpLocks/>
          </p:cNvGrpSpPr>
          <p:nvPr/>
        </p:nvGrpSpPr>
        <p:grpSpPr bwMode="auto">
          <a:xfrm>
            <a:off x="1295400" y="4635500"/>
            <a:ext cx="2971800" cy="1044575"/>
            <a:chOff x="3505200" y="4291906"/>
            <a:chExt cx="2971800" cy="1045024"/>
          </a:xfrm>
        </p:grpSpPr>
        <p:sp>
          <p:nvSpPr>
            <p:cNvPr id="73" name="Rounded Rectangle 72"/>
            <p:cNvSpPr/>
            <p:nvPr/>
          </p:nvSpPr>
          <p:spPr>
            <a:xfrm>
              <a:off x="4953000" y="4291906"/>
              <a:ext cx="838200" cy="285873"/>
            </a:xfrm>
            <a:prstGeom prst="roundRect">
              <a:avLst/>
            </a:prstGeom>
            <a:solidFill>
              <a:schemeClr val="bg2">
                <a:alpha val="23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a:solidFill>
                  <a:schemeClr val="tx1"/>
                </a:solidFill>
                <a:cs typeface="Arial" charset="0"/>
              </a:endParaRPr>
            </a:p>
          </p:txBody>
        </p:sp>
        <p:sp>
          <p:nvSpPr>
            <p:cNvPr id="74" name="Rectangular Callout 73"/>
            <p:cNvSpPr/>
            <p:nvPr/>
          </p:nvSpPr>
          <p:spPr>
            <a:xfrm>
              <a:off x="3505200" y="5031999"/>
              <a:ext cx="2971800" cy="304931"/>
            </a:xfrm>
            <a:prstGeom prst="wedgeRectCallout">
              <a:avLst>
                <a:gd name="adj1" fmla="val 14054"/>
                <a:gd name="adj2" fmla="val -234615"/>
              </a:avLst>
            </a:prstGeom>
            <a:solidFill>
              <a:schemeClr val="bg2">
                <a:alpha val="23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solidFill>
                    <a:schemeClr val="tx1"/>
                  </a:solidFill>
                  <a:cs typeface="Arial" charset="0"/>
                </a:rPr>
                <a:t>HMORN-wide QA Report</a:t>
              </a:r>
            </a:p>
          </p:txBody>
        </p:sp>
      </p:grpSp>
      <p:grpSp>
        <p:nvGrpSpPr>
          <p:cNvPr id="75" name="Group 74"/>
          <p:cNvGrpSpPr>
            <a:grpSpLocks/>
          </p:cNvGrpSpPr>
          <p:nvPr/>
        </p:nvGrpSpPr>
        <p:grpSpPr bwMode="auto">
          <a:xfrm>
            <a:off x="1371600" y="2600325"/>
            <a:ext cx="4800600" cy="2774950"/>
            <a:chOff x="1066800" y="2552700"/>
            <a:chExt cx="4800600" cy="2774806"/>
          </a:xfrm>
        </p:grpSpPr>
        <p:sp>
          <p:nvSpPr>
            <p:cNvPr id="76" name="Rounded Rectangle 75"/>
            <p:cNvSpPr/>
            <p:nvPr/>
          </p:nvSpPr>
          <p:spPr>
            <a:xfrm>
              <a:off x="1066800" y="2552700"/>
              <a:ext cx="1066800" cy="1076269"/>
            </a:xfrm>
            <a:prstGeom prst="roundRect">
              <a:avLst/>
            </a:prstGeom>
            <a:solidFill>
              <a:schemeClr val="bg2">
                <a:alpha val="23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a:solidFill>
                  <a:schemeClr val="tx1"/>
                </a:solidFill>
                <a:cs typeface="Arial" charset="0"/>
              </a:endParaRPr>
            </a:p>
          </p:txBody>
        </p:sp>
        <p:sp>
          <p:nvSpPr>
            <p:cNvPr id="77" name="Rectangular Callout 76"/>
            <p:cNvSpPr/>
            <p:nvPr/>
          </p:nvSpPr>
          <p:spPr>
            <a:xfrm>
              <a:off x="3505200" y="4724287"/>
              <a:ext cx="2362200" cy="603219"/>
            </a:xfrm>
            <a:prstGeom prst="wedgeRectCallout">
              <a:avLst>
                <a:gd name="adj1" fmla="val -117344"/>
                <a:gd name="adj2" fmla="val -286969"/>
              </a:avLst>
            </a:prstGeom>
            <a:solidFill>
              <a:schemeClr val="bg2">
                <a:alpha val="23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solidFill>
                    <a:schemeClr val="tx1"/>
                  </a:solidFill>
                  <a:cs typeface="Arial" charset="0"/>
                </a:rPr>
                <a:t>Data Quality Issues</a:t>
              </a:r>
            </a:p>
          </p:txBody>
        </p:sp>
      </p:grpSp>
      <p:grpSp>
        <p:nvGrpSpPr>
          <p:cNvPr id="79" name="Group 78"/>
          <p:cNvGrpSpPr>
            <a:grpSpLocks/>
          </p:cNvGrpSpPr>
          <p:nvPr/>
        </p:nvGrpSpPr>
        <p:grpSpPr bwMode="auto">
          <a:xfrm>
            <a:off x="1509713" y="1104900"/>
            <a:ext cx="5576887" cy="1409700"/>
            <a:chOff x="1661746" y="1943100"/>
            <a:chExt cx="5577254" cy="1409700"/>
          </a:xfrm>
        </p:grpSpPr>
        <p:sp>
          <p:nvSpPr>
            <p:cNvPr id="80" name="Rounded Rectangle 79"/>
            <p:cNvSpPr/>
            <p:nvPr/>
          </p:nvSpPr>
          <p:spPr>
            <a:xfrm>
              <a:off x="1661746" y="1943100"/>
              <a:ext cx="4434179" cy="266700"/>
            </a:xfrm>
            <a:prstGeom prst="roundRect">
              <a:avLst/>
            </a:prstGeom>
            <a:solidFill>
              <a:schemeClr val="bg2">
                <a:alpha val="23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a:solidFill>
                  <a:schemeClr val="tx1"/>
                </a:solidFill>
                <a:cs typeface="Arial" charset="0"/>
              </a:endParaRPr>
            </a:p>
          </p:txBody>
        </p:sp>
        <p:sp>
          <p:nvSpPr>
            <p:cNvPr id="81" name="Rectangular Callout 80"/>
            <p:cNvSpPr/>
            <p:nvPr/>
          </p:nvSpPr>
          <p:spPr>
            <a:xfrm>
              <a:off x="4038389" y="2743200"/>
              <a:ext cx="3200611" cy="609600"/>
            </a:xfrm>
            <a:prstGeom prst="wedgeRectCallout">
              <a:avLst>
                <a:gd name="adj1" fmla="val -75178"/>
                <a:gd name="adj2" fmla="val -153847"/>
              </a:avLst>
            </a:prstGeom>
            <a:solidFill>
              <a:schemeClr val="bg2">
                <a:alpha val="23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2800">
                  <a:solidFill>
                    <a:schemeClr val="tx1"/>
                  </a:solidFill>
                  <a:cs typeface="Arial" charset="0"/>
                </a:rPr>
                <a:t>Bookmark This!</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par>
                                <p:cTn id="14" presetID="2" presetClass="entr" presetSubtype="4" fill="hold" nodeType="withEffect">
                                  <p:stCondLst>
                                    <p:cond delay="0"/>
                                  </p:stCondLst>
                                  <p:childTnLst>
                                    <p:set>
                                      <p:cBhvr>
                                        <p:cTn id="15" dur="1" fill="hold">
                                          <p:stCondLst>
                                            <p:cond delay="0"/>
                                          </p:stCondLst>
                                        </p:cTn>
                                        <p:tgtEl>
                                          <p:spTgt spid="66"/>
                                        </p:tgtEl>
                                        <p:attrNameLst>
                                          <p:attrName>style.visibility</p:attrName>
                                        </p:attrNameLst>
                                      </p:cBhvr>
                                      <p:to>
                                        <p:strVal val="visible"/>
                                      </p:to>
                                    </p:set>
                                    <p:anim calcmode="lin" valueType="num">
                                      <p:cBhvr additive="base">
                                        <p:cTn id="16" dur="500" fill="hold"/>
                                        <p:tgtEl>
                                          <p:spTgt spid="66"/>
                                        </p:tgtEl>
                                        <p:attrNameLst>
                                          <p:attrName>ppt_x</p:attrName>
                                        </p:attrNameLst>
                                      </p:cBhvr>
                                      <p:tavLst>
                                        <p:tav tm="0">
                                          <p:val>
                                            <p:strVal val="#ppt_x"/>
                                          </p:val>
                                        </p:tav>
                                        <p:tav tm="100000">
                                          <p:val>
                                            <p:strVal val="#ppt_x"/>
                                          </p:val>
                                        </p:tav>
                                      </p:tavLst>
                                    </p:anim>
                                    <p:anim calcmode="lin" valueType="num">
                                      <p:cBhvr additive="base">
                                        <p:cTn id="17"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66"/>
                                        </p:tgtEl>
                                      </p:cBhvr>
                                    </p:animEffect>
                                    <p:set>
                                      <p:cBhvr>
                                        <p:cTn id="22" dur="1" fill="hold">
                                          <p:stCondLst>
                                            <p:cond delay="499"/>
                                          </p:stCondLst>
                                        </p:cTn>
                                        <p:tgtEl>
                                          <p:spTgt spid="66"/>
                                        </p:tgtEl>
                                        <p:attrNameLst>
                                          <p:attrName>style.visibility</p:attrName>
                                        </p:attrNameLst>
                                      </p:cBhvr>
                                      <p:to>
                                        <p:strVal val="hidden"/>
                                      </p:to>
                                    </p:set>
                                  </p:childTnLst>
                                </p:cTn>
                              </p:par>
                              <p:par>
                                <p:cTn id="23" presetID="2" presetClass="entr" presetSubtype="4" fill="hold" nodeType="withEffect">
                                  <p:stCondLst>
                                    <p:cond delay="0"/>
                                  </p:stCondLst>
                                  <p:childTnLst>
                                    <p:set>
                                      <p:cBhvr>
                                        <p:cTn id="24" dur="1" fill="hold">
                                          <p:stCondLst>
                                            <p:cond delay="0"/>
                                          </p:stCondLst>
                                        </p:cTn>
                                        <p:tgtEl>
                                          <p:spTgt spid="69"/>
                                        </p:tgtEl>
                                        <p:attrNameLst>
                                          <p:attrName>style.visibility</p:attrName>
                                        </p:attrNameLst>
                                      </p:cBhvr>
                                      <p:to>
                                        <p:strVal val="visible"/>
                                      </p:to>
                                    </p:set>
                                    <p:anim calcmode="lin" valueType="num">
                                      <p:cBhvr additive="base">
                                        <p:cTn id="25" dur="500" fill="hold"/>
                                        <p:tgtEl>
                                          <p:spTgt spid="69"/>
                                        </p:tgtEl>
                                        <p:attrNameLst>
                                          <p:attrName>ppt_x</p:attrName>
                                        </p:attrNameLst>
                                      </p:cBhvr>
                                      <p:tavLst>
                                        <p:tav tm="0">
                                          <p:val>
                                            <p:strVal val="#ppt_x"/>
                                          </p:val>
                                        </p:tav>
                                        <p:tav tm="100000">
                                          <p:val>
                                            <p:strVal val="#ppt_x"/>
                                          </p:val>
                                        </p:tav>
                                      </p:tavLst>
                                    </p:anim>
                                    <p:anim calcmode="lin" valueType="num">
                                      <p:cBhvr additive="base">
                                        <p:cTn id="26"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69"/>
                                        </p:tgtEl>
                                      </p:cBhvr>
                                    </p:animEffect>
                                    <p:set>
                                      <p:cBhvr>
                                        <p:cTn id="31" dur="1" fill="hold">
                                          <p:stCondLst>
                                            <p:cond delay="499"/>
                                          </p:stCondLst>
                                        </p:cTn>
                                        <p:tgtEl>
                                          <p:spTgt spid="69"/>
                                        </p:tgtEl>
                                        <p:attrNameLst>
                                          <p:attrName>style.visibility</p:attrName>
                                        </p:attrNameLst>
                                      </p:cBhvr>
                                      <p:to>
                                        <p:strVal val="hidden"/>
                                      </p:to>
                                    </p:set>
                                  </p:childTnLst>
                                </p:cTn>
                              </p:par>
                              <p:par>
                                <p:cTn id="32" presetID="2" presetClass="entr" presetSubtype="4" fill="hold" nodeType="withEffect">
                                  <p:stCondLst>
                                    <p:cond delay="0"/>
                                  </p:stCondLst>
                                  <p:childTnLst>
                                    <p:set>
                                      <p:cBhvr>
                                        <p:cTn id="33" dur="1" fill="hold">
                                          <p:stCondLst>
                                            <p:cond delay="0"/>
                                          </p:stCondLst>
                                        </p:cTn>
                                        <p:tgtEl>
                                          <p:spTgt spid="72"/>
                                        </p:tgtEl>
                                        <p:attrNameLst>
                                          <p:attrName>style.visibility</p:attrName>
                                        </p:attrNameLst>
                                      </p:cBhvr>
                                      <p:to>
                                        <p:strVal val="visible"/>
                                      </p:to>
                                    </p:set>
                                    <p:anim calcmode="lin" valueType="num">
                                      <p:cBhvr additive="base">
                                        <p:cTn id="34" dur="500" fill="hold"/>
                                        <p:tgtEl>
                                          <p:spTgt spid="72"/>
                                        </p:tgtEl>
                                        <p:attrNameLst>
                                          <p:attrName>ppt_x</p:attrName>
                                        </p:attrNameLst>
                                      </p:cBhvr>
                                      <p:tavLst>
                                        <p:tav tm="0">
                                          <p:val>
                                            <p:strVal val="#ppt_x"/>
                                          </p:val>
                                        </p:tav>
                                        <p:tav tm="100000">
                                          <p:val>
                                            <p:strVal val="#ppt_x"/>
                                          </p:val>
                                        </p:tav>
                                      </p:tavLst>
                                    </p:anim>
                                    <p:anim calcmode="lin" valueType="num">
                                      <p:cBhvr additive="base">
                                        <p:cTn id="35"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nodeType="clickEffect">
                                  <p:stCondLst>
                                    <p:cond delay="0"/>
                                  </p:stCondLst>
                                  <p:childTnLst>
                                    <p:animEffect transition="out" filter="fade">
                                      <p:cBhvr>
                                        <p:cTn id="39" dur="500"/>
                                        <p:tgtEl>
                                          <p:spTgt spid="72"/>
                                        </p:tgtEl>
                                      </p:cBhvr>
                                    </p:animEffect>
                                    <p:set>
                                      <p:cBhvr>
                                        <p:cTn id="40" dur="1" fill="hold">
                                          <p:stCondLst>
                                            <p:cond delay="499"/>
                                          </p:stCondLst>
                                        </p:cTn>
                                        <p:tgtEl>
                                          <p:spTgt spid="72"/>
                                        </p:tgtEl>
                                        <p:attrNameLst>
                                          <p:attrName>style.visibility</p:attrName>
                                        </p:attrNameLst>
                                      </p:cBhvr>
                                      <p:to>
                                        <p:strVal val="hidden"/>
                                      </p:to>
                                    </p:set>
                                  </p:childTnLst>
                                </p:cTn>
                              </p:par>
                              <p:par>
                                <p:cTn id="41" presetID="2" presetClass="entr" presetSubtype="4" fill="hold" nodeType="withEffect">
                                  <p:stCondLst>
                                    <p:cond delay="0"/>
                                  </p:stCondLst>
                                  <p:childTnLst>
                                    <p:set>
                                      <p:cBhvr>
                                        <p:cTn id="42" dur="1" fill="hold">
                                          <p:stCondLst>
                                            <p:cond delay="0"/>
                                          </p:stCondLst>
                                        </p:cTn>
                                        <p:tgtEl>
                                          <p:spTgt spid="75"/>
                                        </p:tgtEl>
                                        <p:attrNameLst>
                                          <p:attrName>style.visibility</p:attrName>
                                        </p:attrNameLst>
                                      </p:cBhvr>
                                      <p:to>
                                        <p:strVal val="visible"/>
                                      </p:to>
                                    </p:set>
                                    <p:anim calcmode="lin" valueType="num">
                                      <p:cBhvr additive="base">
                                        <p:cTn id="43" dur="500" fill="hold"/>
                                        <p:tgtEl>
                                          <p:spTgt spid="75"/>
                                        </p:tgtEl>
                                        <p:attrNameLst>
                                          <p:attrName>ppt_x</p:attrName>
                                        </p:attrNameLst>
                                      </p:cBhvr>
                                      <p:tavLst>
                                        <p:tav tm="0">
                                          <p:val>
                                            <p:strVal val="#ppt_x"/>
                                          </p:val>
                                        </p:tav>
                                        <p:tav tm="100000">
                                          <p:val>
                                            <p:strVal val="#ppt_x"/>
                                          </p:val>
                                        </p:tav>
                                      </p:tavLst>
                                    </p:anim>
                                    <p:anim calcmode="lin" valueType="num">
                                      <p:cBhvr additive="base">
                                        <p:cTn id="44"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75"/>
                                        </p:tgtEl>
                                      </p:cBhvr>
                                    </p:animEffect>
                                    <p:set>
                                      <p:cBhvr>
                                        <p:cTn id="49" dur="1" fill="hold">
                                          <p:stCondLst>
                                            <p:cond delay="499"/>
                                          </p:stCondLst>
                                        </p:cTn>
                                        <p:tgtEl>
                                          <p:spTgt spid="75"/>
                                        </p:tgtEl>
                                        <p:attrNameLst>
                                          <p:attrName>style.visibility</p:attrName>
                                        </p:attrNameLst>
                                      </p:cBhvr>
                                      <p:to>
                                        <p:strVal val="hidden"/>
                                      </p:to>
                                    </p:set>
                                  </p:childTnLst>
                                </p:cTn>
                              </p:par>
                              <p:par>
                                <p:cTn id="50" presetID="2" presetClass="entr" presetSubtype="4" fill="hold" nodeType="withEffect">
                                  <p:stCondLst>
                                    <p:cond delay="0"/>
                                  </p:stCondLst>
                                  <p:childTnLst>
                                    <p:set>
                                      <p:cBhvr>
                                        <p:cTn id="51" dur="1" fill="hold">
                                          <p:stCondLst>
                                            <p:cond delay="0"/>
                                          </p:stCondLst>
                                        </p:cTn>
                                        <p:tgtEl>
                                          <p:spTgt spid="79"/>
                                        </p:tgtEl>
                                        <p:attrNameLst>
                                          <p:attrName>style.visibility</p:attrName>
                                        </p:attrNameLst>
                                      </p:cBhvr>
                                      <p:to>
                                        <p:strVal val="visible"/>
                                      </p:to>
                                    </p:set>
                                    <p:anim calcmode="lin" valueType="num">
                                      <p:cBhvr additive="base">
                                        <p:cTn id="52" dur="500" fill="hold"/>
                                        <p:tgtEl>
                                          <p:spTgt spid="79"/>
                                        </p:tgtEl>
                                        <p:attrNameLst>
                                          <p:attrName>ppt_x</p:attrName>
                                        </p:attrNameLst>
                                      </p:cBhvr>
                                      <p:tavLst>
                                        <p:tav tm="0">
                                          <p:val>
                                            <p:strVal val="#ppt_x"/>
                                          </p:val>
                                        </p:tav>
                                        <p:tav tm="100000">
                                          <p:val>
                                            <p:strVal val="#ppt_x"/>
                                          </p:val>
                                        </p:tav>
                                      </p:tavLst>
                                    </p:anim>
                                    <p:anim calcmode="lin" valueType="num">
                                      <p:cBhvr additive="base">
                                        <p:cTn id="53"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nodeType="clickEffect">
                                  <p:stCondLst>
                                    <p:cond delay="0"/>
                                  </p:stCondLst>
                                  <p:childTnLst>
                                    <p:animEffect transition="out" filter="fade">
                                      <p:cBhvr>
                                        <p:cTn id="57" dur="500"/>
                                        <p:tgtEl>
                                          <p:spTgt spid="79"/>
                                        </p:tgtEl>
                                      </p:cBhvr>
                                    </p:animEffect>
                                    <p:set>
                                      <p:cBhvr>
                                        <p:cTn id="58" dur="1" fill="hold">
                                          <p:stCondLst>
                                            <p:cond delay="499"/>
                                          </p:stCondLst>
                                        </p:cTn>
                                        <p:tgtEl>
                                          <p:spTgt spid="7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685800" y="609600"/>
            <a:ext cx="7772400" cy="914400"/>
          </a:xfrm>
        </p:spPr>
        <p:txBody>
          <a:bodyPr/>
          <a:lstStyle/>
          <a:p>
            <a:pPr eaLnBrk="1" hangingPunct="1"/>
            <a:r>
              <a:rPr lang="en-US" smtClean="0">
                <a:cs typeface="Trebuchet MS" pitchFamily="34" charset="0"/>
              </a:rPr>
              <a:t>How to develop a VDW program </a:t>
            </a:r>
          </a:p>
        </p:txBody>
      </p:sp>
      <p:sp>
        <p:nvSpPr>
          <p:cNvPr id="25602" name="Text Box 6"/>
          <p:cNvSpPr txBox="1">
            <a:spLocks noChangeArrowheads="1"/>
          </p:cNvSpPr>
          <p:nvPr/>
        </p:nvSpPr>
        <p:spPr bwMode="auto">
          <a:xfrm>
            <a:off x="685800" y="1458913"/>
            <a:ext cx="8169275" cy="4789487"/>
          </a:xfrm>
          <a:prstGeom prst="rect">
            <a:avLst/>
          </a:prstGeom>
          <a:noFill/>
          <a:ln w="9525">
            <a:noFill/>
            <a:miter lim="800000"/>
            <a:headEnd/>
            <a:tailEnd/>
          </a:ln>
        </p:spPr>
        <p:txBody>
          <a:bodyPr>
            <a:spAutoFit/>
          </a:bodyPr>
          <a:lstStyle/>
          <a:p>
            <a:pPr marL="457200" indent="-457200">
              <a:buFontTx/>
              <a:buAutoNum type="arabicPeriod"/>
            </a:pPr>
            <a:r>
              <a:rPr lang="en-US" sz="2800">
                <a:latin typeface="Tahoma" pitchFamily="34" charset="0"/>
              </a:rPr>
              <a:t>Familiarize yourself w/the specs</a:t>
            </a:r>
          </a:p>
          <a:p>
            <a:pPr marL="457200" indent="-457200">
              <a:buFontTx/>
              <a:buAutoNum type="arabicPeriod"/>
            </a:pPr>
            <a:r>
              <a:rPr lang="en-US" sz="2800">
                <a:latin typeface="Tahoma" pitchFamily="34" charset="0"/>
              </a:rPr>
              <a:t>Formulate the question</a:t>
            </a:r>
          </a:p>
          <a:p>
            <a:pPr marL="457200" indent="-457200">
              <a:buFontTx/>
              <a:buAutoNum type="arabicPeriod"/>
            </a:pPr>
            <a:r>
              <a:rPr lang="en-US" sz="2800">
                <a:latin typeface="Tahoma" pitchFamily="34" charset="0"/>
              </a:rPr>
              <a:t>Check for relevant data quality issues</a:t>
            </a:r>
          </a:p>
          <a:p>
            <a:pPr marL="457200" indent="-457200">
              <a:buFontTx/>
              <a:buAutoNum type="arabicPeriod"/>
            </a:pPr>
            <a:r>
              <a:rPr lang="en-US" sz="2800">
                <a:latin typeface="Tahoma" pitchFamily="34" charset="0"/>
              </a:rPr>
              <a:t>Decide on desired outputs</a:t>
            </a:r>
          </a:p>
          <a:p>
            <a:pPr marL="457200" indent="-457200">
              <a:buFontTx/>
              <a:buAutoNum type="arabicPeriod"/>
            </a:pPr>
            <a:r>
              <a:rPr lang="en-US" sz="2800">
                <a:latin typeface="Tahoma" pitchFamily="34" charset="0"/>
              </a:rPr>
              <a:t>Write your program</a:t>
            </a:r>
          </a:p>
          <a:p>
            <a:pPr marL="457200" indent="-457200">
              <a:buFontTx/>
              <a:buAutoNum type="arabicPeriod"/>
            </a:pPr>
            <a:r>
              <a:rPr lang="en-US" sz="2800">
                <a:latin typeface="Tahoma" pitchFamily="34" charset="0"/>
              </a:rPr>
              <a:t>Write up a Workplan </a:t>
            </a:r>
          </a:p>
          <a:p>
            <a:pPr marL="457200" indent="-457200">
              <a:buFontTx/>
              <a:buAutoNum type="arabicPeriod"/>
            </a:pPr>
            <a:r>
              <a:rPr lang="en-US" sz="2800">
                <a:latin typeface="Tahoma" pitchFamily="34" charset="0"/>
              </a:rPr>
              <a:t>Beta test at a site or 3</a:t>
            </a:r>
          </a:p>
          <a:p>
            <a:pPr lvl="1"/>
            <a:r>
              <a:rPr lang="en-US" sz="2800">
                <a:latin typeface="Tahoma" pitchFamily="34" charset="0"/>
              </a:rPr>
              <a:t>Bugfix</a:t>
            </a:r>
          </a:p>
          <a:p>
            <a:pPr marL="457200" indent="-457200">
              <a:buFontTx/>
              <a:buAutoNum type="arabicPeriod"/>
            </a:pPr>
            <a:r>
              <a:rPr lang="en-US" sz="2800">
                <a:latin typeface="Tahoma" pitchFamily="34" charset="0"/>
              </a:rPr>
              <a:t>Inflict on remaining sites</a:t>
            </a:r>
          </a:p>
          <a:p>
            <a:pPr lvl="1"/>
            <a:r>
              <a:rPr lang="en-US" sz="2800">
                <a:latin typeface="Tahoma" pitchFamily="34" charset="0"/>
              </a:rPr>
              <a:t>Bugfix</a:t>
            </a:r>
          </a:p>
          <a:p>
            <a:pPr marL="457200" indent="-457200">
              <a:buFontTx/>
              <a:buAutoNum type="arabicPeriod"/>
            </a:pPr>
            <a:r>
              <a:rPr lang="en-US" sz="2800">
                <a:latin typeface="Tahoma" pitchFamily="34" charset="0"/>
              </a:rPr>
              <a:t>Collect data</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381000" y="457200"/>
            <a:ext cx="7772400" cy="1143000"/>
          </a:xfrm>
        </p:spPr>
        <p:txBody>
          <a:bodyPr/>
          <a:lstStyle/>
          <a:p>
            <a:pPr eaLnBrk="1" hangingPunct="1"/>
            <a:r>
              <a:rPr lang="en-US" smtClean="0">
                <a:cs typeface="Trebuchet MS" pitchFamily="34" charset="0"/>
              </a:rPr>
              <a:t>1: Familiarize yourself with the data structures</a:t>
            </a:r>
          </a:p>
        </p:txBody>
      </p:sp>
      <p:sp>
        <p:nvSpPr>
          <p:cNvPr id="27650" name="Rectangle 3"/>
          <p:cNvSpPr>
            <a:spLocks noGrp="1" noChangeArrowheads="1"/>
          </p:cNvSpPr>
          <p:nvPr>
            <p:ph idx="1"/>
          </p:nvPr>
        </p:nvSpPr>
        <p:spPr>
          <a:xfrm>
            <a:off x="381000" y="1828800"/>
            <a:ext cx="7772400" cy="4114800"/>
          </a:xfrm>
        </p:spPr>
        <p:txBody>
          <a:bodyPr anchor="ctr"/>
          <a:lstStyle/>
          <a:p>
            <a:pPr eaLnBrk="1" hangingPunct="1">
              <a:lnSpc>
                <a:spcPct val="90000"/>
              </a:lnSpc>
            </a:pPr>
            <a:r>
              <a:rPr lang="en-US" sz="2800" smtClean="0"/>
              <a:t>The specs sometimes get copied around &lt;cough&gt;datawiki&lt;/cough&gt; but the authoritative versions are on the CRN Web Portal:</a:t>
            </a:r>
          </a:p>
          <a:p>
            <a:pPr eaLnBrk="1" hangingPunct="1">
              <a:lnSpc>
                <a:spcPct val="90000"/>
              </a:lnSpc>
              <a:buFont typeface="Wingdings" pitchFamily="2" charset="2"/>
              <a:buNone/>
            </a:pPr>
            <a:r>
              <a:rPr lang="en-US" smtClean="0">
                <a:hlinkClick r:id="rId3"/>
              </a:rPr>
              <a:t>https://appliedresearch.cancer.gov/crnportal</a:t>
            </a:r>
            <a:r>
              <a:rPr lang="en-US" smtClean="0"/>
              <a:t> </a:t>
            </a:r>
          </a:p>
          <a:p>
            <a:pPr eaLnBrk="1" hangingPunct="1">
              <a:lnSpc>
                <a:spcPct val="90000"/>
              </a:lnSpc>
            </a:pPr>
            <a:r>
              <a:rPr lang="en-US" sz="2800" smtClean="0"/>
              <a:t>Overview is at Data Resources </a:t>
            </a:r>
            <a:r>
              <a:rPr lang="en-US" sz="2800" smtClean="0">
                <a:sym typeface="Wingdings" pitchFamily="2" charset="2"/>
              </a:rPr>
              <a:t> VDW  Datasets</a:t>
            </a:r>
          </a:p>
          <a:p>
            <a:pPr eaLnBrk="1" hangingPunct="1">
              <a:lnSpc>
                <a:spcPct val="90000"/>
              </a:lnSpc>
            </a:pPr>
            <a:r>
              <a:rPr lang="en-US" sz="2800" smtClean="0">
                <a:sym typeface="Wingdings" pitchFamily="2" charset="2"/>
              </a:rPr>
              <a:t>That is your entry point to VDW Documentation generally.</a:t>
            </a:r>
            <a:endParaRPr lang="en-US" sz="2800" smtClean="0"/>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381000" y="676275"/>
            <a:ext cx="7124700" cy="923925"/>
          </a:xfrm>
        </p:spPr>
        <p:txBody>
          <a:bodyPr/>
          <a:lstStyle/>
          <a:p>
            <a:pPr eaLnBrk="1" hangingPunct="1"/>
            <a:r>
              <a:rPr lang="en-US" smtClean="0">
                <a:cs typeface="Trebuchet MS" pitchFamily="34" charset="0"/>
              </a:rPr>
              <a:t>2: Formulate The Question</a:t>
            </a:r>
          </a:p>
        </p:txBody>
      </p:sp>
      <p:sp>
        <p:nvSpPr>
          <p:cNvPr id="44035" name="Rectangle 3"/>
          <p:cNvSpPr>
            <a:spLocks noGrp="1" noChangeArrowheads="1"/>
          </p:cNvSpPr>
          <p:nvPr>
            <p:ph idx="1"/>
          </p:nvPr>
        </p:nvSpPr>
        <p:spPr/>
        <p:txBody>
          <a:bodyPr rtlCol="0" anchor="ctr">
            <a:normAutofit fontScale="85000" lnSpcReduction="10000"/>
          </a:bodyPr>
          <a:lstStyle/>
          <a:p>
            <a:pPr eaLnBrk="1" fontAlgn="auto" hangingPunct="1">
              <a:buFont typeface="Wingdings 2" charset="2"/>
              <a:buChar char=""/>
              <a:defRPr/>
            </a:pPr>
            <a:r>
              <a:rPr lang="en-US" sz="2800" dirty="0"/>
              <a:t>Arguably even more important for a VDW project, as the potential time waste is multiplied by the number of people involved.</a:t>
            </a:r>
          </a:p>
          <a:p>
            <a:pPr eaLnBrk="1" fontAlgn="auto" hangingPunct="1">
              <a:buFont typeface="Wingdings 2" charset="2"/>
              <a:buChar char=""/>
              <a:defRPr/>
            </a:pPr>
            <a:r>
              <a:rPr lang="en-US" sz="2800" dirty="0"/>
              <a:t>Not too soon to start coding against local data—generate output for your site to give your Investigator “something to shoot at.”</a:t>
            </a:r>
          </a:p>
          <a:p>
            <a:pPr eaLnBrk="1" fontAlgn="auto" hangingPunct="1">
              <a:buFont typeface="Wingdings 2" charset="2"/>
              <a:buChar char=""/>
              <a:defRPr/>
            </a:pPr>
            <a:r>
              <a:rPr lang="en-US" sz="2800" dirty="0"/>
              <a:t>Consider also mocking up multi-site versions of your output, to cut down on the “Oh.  That’s not what I meant.” factor.</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Winter">
  <a:themeElements>
    <a:clrScheme name="Custom 1">
      <a:dk1>
        <a:sysClr val="windowText" lastClr="000000"/>
      </a:dk1>
      <a:lt1>
        <a:sysClr val="window" lastClr="FFFFFF"/>
      </a:lt1>
      <a:dk2>
        <a:srgbClr val="1F7BB6"/>
      </a:dk2>
      <a:lt2>
        <a:srgbClr val="C5E1FE"/>
      </a:lt2>
      <a:accent1>
        <a:srgbClr val="B2BDC1"/>
      </a:accent1>
      <a:accent2>
        <a:srgbClr val="767D83"/>
      </a:accent2>
      <a:accent3>
        <a:srgbClr val="3E505C"/>
      </a:accent3>
      <a:accent4>
        <a:srgbClr val="386489"/>
      </a:accent4>
      <a:accent5>
        <a:srgbClr val="4C80AF"/>
      </a:accent5>
      <a:accent6>
        <a:srgbClr val="7DA7D1"/>
      </a:accent6>
      <a:hlink>
        <a:srgbClr val="FFFF99"/>
      </a:hlink>
      <a:folHlink>
        <a:srgbClr val="5EAEAE"/>
      </a:folHlink>
    </a:clrScheme>
    <a:fontScheme name="Wint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Wint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90000"/>
                <a:hueMod val="100000"/>
                <a:satMod val="130000"/>
                <a:lumMod val="90000"/>
              </a:schemeClr>
            </a:gs>
            <a:gs pos="92000">
              <a:schemeClr val="phClr">
                <a:tint val="96000"/>
                <a:shade val="100000"/>
                <a:hueMod val="96000"/>
                <a:satMod val="140000"/>
                <a:lumMod val="128000"/>
              </a:schemeClr>
            </a:gs>
          </a:gsLst>
          <a:lin ang="5400000" scaled="1"/>
        </a:gradFill>
        <a:gradFill rotWithShape="1">
          <a:gsLst>
            <a:gs pos="0">
              <a:schemeClr val="phClr">
                <a:tint val="96000"/>
                <a:shade val="100000"/>
                <a:hueMod val="96000"/>
                <a:satMod val="140000"/>
                <a:lumMod val="128000"/>
              </a:schemeClr>
            </a:gs>
            <a:gs pos="83000">
              <a:schemeClr val="phClr">
                <a:shade val="85000"/>
                <a:hueMod val="100000"/>
                <a:satMod val="130000"/>
                <a:lumMod val="92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TC102455519[[fn=Winter]]</Template>
  <TotalTime>3851</TotalTime>
  <Words>2031</Words>
  <Application>Microsoft Office PowerPoint</Application>
  <PresentationFormat>On-screen Show (4:3)</PresentationFormat>
  <Paragraphs>270</Paragraphs>
  <Slides>30</Slides>
  <Notes>24</Notes>
  <HiddenSlides>0</HiddenSlides>
  <MMClips>0</MMClips>
  <ScaleCrop>false</ScaleCrop>
  <HeadingPairs>
    <vt:vector size="6" baseType="variant">
      <vt:variant>
        <vt:lpstr>Fonts Used</vt:lpstr>
      </vt:variant>
      <vt:variant>
        <vt:i4>8</vt:i4>
      </vt:variant>
      <vt:variant>
        <vt:lpstr>Design Template</vt:lpstr>
      </vt:variant>
      <vt:variant>
        <vt:i4>1</vt:i4>
      </vt:variant>
      <vt:variant>
        <vt:lpstr>Slide Titles</vt:lpstr>
      </vt:variant>
      <vt:variant>
        <vt:i4>30</vt:i4>
      </vt:variant>
    </vt:vector>
  </HeadingPairs>
  <TitlesOfParts>
    <vt:vector size="39" baseType="lpstr">
      <vt:lpstr>Arial</vt:lpstr>
      <vt:lpstr>Verdana</vt:lpstr>
      <vt:lpstr>Trebuchet MS</vt:lpstr>
      <vt:lpstr>Wingdings 2</vt:lpstr>
      <vt:lpstr>Tahoma</vt:lpstr>
      <vt:lpstr>Courier New</vt:lpstr>
      <vt:lpstr>SAS Monospace</vt:lpstr>
      <vt:lpstr>Wingdings</vt:lpstr>
      <vt:lpstr>Winter</vt:lpstr>
      <vt:lpstr>How To Write a VDW Program</vt:lpstr>
      <vt:lpstr>Join our cult!</vt:lpstr>
      <vt:lpstr>How Does the VDW Work?</vt:lpstr>
      <vt:lpstr>For Example</vt:lpstr>
      <vt:lpstr>The Standard Variables</vt:lpstr>
      <vt:lpstr>Slide 6</vt:lpstr>
      <vt:lpstr>How to develop a VDW program </vt:lpstr>
      <vt:lpstr>1: Familiarize yourself with the data structures</vt:lpstr>
      <vt:lpstr>2: Formulate The Question</vt:lpstr>
      <vt:lpstr>3: Check The Issue Tracker</vt:lpstr>
      <vt:lpstr>4: Decide on outputs</vt:lpstr>
      <vt:lpstr>5: Develop and Debug your program</vt:lpstr>
      <vt:lpstr>The new packaging convention</vt:lpstr>
      <vt:lpstr>The Joy</vt:lpstr>
      <vt:lpstr>A Note on Developing Code Lists</vt:lpstr>
      <vt:lpstr>6: Write Up A Workplan</vt:lpstr>
      <vt:lpstr>7: Send ‘beta’ program to your test sites</vt:lpstr>
      <vt:lpstr>8: Distribute the now-tested program to remaining sites</vt:lpstr>
      <vt:lpstr>9: Collect Your Data</vt:lpstr>
      <vt:lpstr>Politics</vt:lpstr>
      <vt:lpstr>Specific Programming Tips</vt:lpstr>
      <vt:lpstr>Specific Programming Tips</vt:lpstr>
      <vt:lpstr>The Standard Macros</vt:lpstr>
      <vt:lpstr>Tips For Collating Output</vt:lpstr>
      <vt:lpstr>Collating Output (cont.)</vt:lpstr>
      <vt:lpstr>Collating Output (cont.)</vt:lpstr>
      <vt:lpstr>Automate collation with %stack_datasets()</vt:lpstr>
      <vt:lpstr>Getting Help: Sources</vt:lpstr>
      <vt:lpstr>Roy’s General Programming Prejudices</vt:lpstr>
      <vt:lpstr>Roy’s Prejudices (continued)</vt:lpstr>
    </vt:vector>
  </TitlesOfParts>
  <Company>GHC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VDW Tutorial for Programmers</dc:title>
  <dc:creator>GHC User</dc:creator>
  <cp:lastModifiedBy>Roy Pardee</cp:lastModifiedBy>
  <cp:revision>191</cp:revision>
  <dcterms:created xsi:type="dcterms:W3CDTF">2005-03-30T06:45:07Z</dcterms:created>
  <dcterms:modified xsi:type="dcterms:W3CDTF">2013-01-23T17:23:38Z</dcterms:modified>
</cp:coreProperties>
</file>