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6" r:id="rId3"/>
    <p:sldId id="263" r:id="rId4"/>
    <p:sldId id="264" r:id="rId5"/>
    <p:sldId id="265" r:id="rId6"/>
    <p:sldId id="267" r:id="rId7"/>
    <p:sldId id="268" r:id="rId8"/>
    <p:sldId id="269" r:id="rId9"/>
    <p:sldId id="270" r:id="rId10"/>
    <p:sldId id="258" r:id="rId11"/>
    <p:sldId id="274" r:id="rId12"/>
    <p:sldId id="271"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9" autoAdjust="0"/>
    <p:restoredTop sz="84045" autoAdjust="0"/>
  </p:normalViewPr>
  <p:slideViewPr>
    <p:cSldViewPr snapToGrid="0">
      <p:cViewPr varScale="1">
        <p:scale>
          <a:sx n="58" d="100"/>
          <a:sy n="58" d="100"/>
        </p:scale>
        <p:origin x="52" y="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A541C6-D530-4732-9A82-975B5DA8B035}" type="datetimeFigureOut">
              <a:rPr lang="en-US" smtClean="0"/>
              <a:t>10/10/2023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2756A4-4672-4D39-B953-FD91D40C51FF}" type="slidenum">
              <a:rPr lang="en-US" smtClean="0"/>
              <a:t>‹#›</a:t>
            </a:fld>
            <a:endParaRPr lang="en-US"/>
          </a:p>
        </p:txBody>
      </p:sp>
    </p:spTree>
    <p:extLst>
      <p:ext uri="{BB962C8B-B14F-4D97-AF65-F5344CB8AC3E}">
        <p14:creationId xmlns:p14="http://schemas.microsoft.com/office/powerpoint/2010/main" val="1417018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thank you thank you!</a:t>
            </a:r>
          </a:p>
        </p:txBody>
      </p:sp>
      <p:sp>
        <p:nvSpPr>
          <p:cNvPr id="4" name="Slide Number Placeholder 3"/>
          <p:cNvSpPr>
            <a:spLocks noGrp="1"/>
          </p:cNvSpPr>
          <p:nvPr>
            <p:ph type="sldNum" sz="quarter" idx="5"/>
          </p:nvPr>
        </p:nvSpPr>
        <p:spPr/>
        <p:txBody>
          <a:bodyPr/>
          <a:lstStyle/>
          <a:p>
            <a:fld id="{872756A4-4672-4D39-B953-FD91D40C51FF}" type="slidenum">
              <a:rPr lang="en-US" smtClean="0"/>
              <a:t>3</a:t>
            </a:fld>
            <a:endParaRPr lang="en-US"/>
          </a:p>
        </p:txBody>
      </p:sp>
    </p:spTree>
    <p:extLst>
      <p:ext uri="{BB962C8B-B14F-4D97-AF65-F5344CB8AC3E}">
        <p14:creationId xmlns:p14="http://schemas.microsoft.com/office/powerpoint/2010/main" val="412224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I believe the fewest failed/warned checks ever. So—the state of Enrollment is strong!</a:t>
            </a:r>
          </a:p>
        </p:txBody>
      </p:sp>
      <p:sp>
        <p:nvSpPr>
          <p:cNvPr id="4" name="Slide Number Placeholder 3"/>
          <p:cNvSpPr>
            <a:spLocks noGrp="1"/>
          </p:cNvSpPr>
          <p:nvPr>
            <p:ph type="sldNum" sz="quarter" idx="5"/>
          </p:nvPr>
        </p:nvSpPr>
        <p:spPr/>
        <p:txBody>
          <a:bodyPr/>
          <a:lstStyle/>
          <a:p>
            <a:fld id="{872756A4-4672-4D39-B953-FD91D40C51FF}" type="slidenum">
              <a:rPr lang="en-US" smtClean="0"/>
              <a:t>4</a:t>
            </a:fld>
            <a:endParaRPr lang="en-US"/>
          </a:p>
        </p:txBody>
      </p:sp>
    </p:spTree>
    <p:extLst>
      <p:ext uri="{BB962C8B-B14F-4D97-AF65-F5344CB8AC3E}">
        <p14:creationId xmlns:p14="http://schemas.microsoft.com/office/powerpoint/2010/main" val="3571756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there has been a marked improvement in the number of recs causing BSW’s fails here, which I find really encouraging.</a:t>
            </a:r>
          </a:p>
          <a:p>
            <a:endParaRPr lang="en-US" dirty="0"/>
          </a:p>
          <a:p>
            <a:r>
              <a:rPr lang="en-US" dirty="0"/>
              <a:t>Note also that the ‘issue status’ links here won’t work, alas.  We will have to see if we can come up with a substitute issue tracker somehow.</a:t>
            </a:r>
          </a:p>
        </p:txBody>
      </p:sp>
      <p:sp>
        <p:nvSpPr>
          <p:cNvPr id="4" name="Slide Number Placeholder 3"/>
          <p:cNvSpPr>
            <a:spLocks noGrp="1"/>
          </p:cNvSpPr>
          <p:nvPr>
            <p:ph type="sldNum" sz="quarter" idx="5"/>
          </p:nvPr>
        </p:nvSpPr>
        <p:spPr/>
        <p:txBody>
          <a:bodyPr/>
          <a:lstStyle/>
          <a:p>
            <a:fld id="{872756A4-4672-4D39-B953-FD91D40C51FF}" type="slidenum">
              <a:rPr lang="en-US" smtClean="0"/>
              <a:t>5</a:t>
            </a:fld>
            <a:endParaRPr lang="en-US"/>
          </a:p>
        </p:txBody>
      </p:sp>
    </p:spTree>
    <p:extLst>
      <p:ext uri="{BB962C8B-B14F-4D97-AF65-F5344CB8AC3E}">
        <p14:creationId xmlns:p14="http://schemas.microsoft.com/office/powerpoint/2010/main" val="3383640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bit tough to read given that the CAs are plotted separately, but it’s interesting (and nice) to see the steep positive slopes on the last bit of their lines. BSW had more than 1.25M enrollees in 2022, and SLU looks to be around 1.1M.</a:t>
            </a:r>
          </a:p>
          <a:p>
            <a:endParaRPr lang="en-US" dirty="0"/>
          </a:p>
          <a:p>
            <a:r>
              <a:rPr lang="en-US" dirty="0"/>
              <a:t>On the whole across the HCSRN we have 18M enrollees.</a:t>
            </a:r>
          </a:p>
        </p:txBody>
      </p:sp>
      <p:sp>
        <p:nvSpPr>
          <p:cNvPr id="4" name="Slide Number Placeholder 3"/>
          <p:cNvSpPr>
            <a:spLocks noGrp="1"/>
          </p:cNvSpPr>
          <p:nvPr>
            <p:ph type="sldNum" sz="quarter" idx="5"/>
          </p:nvPr>
        </p:nvSpPr>
        <p:spPr/>
        <p:txBody>
          <a:bodyPr/>
          <a:lstStyle/>
          <a:p>
            <a:fld id="{872756A4-4672-4D39-B953-FD91D40C51FF}" type="slidenum">
              <a:rPr lang="en-US" smtClean="0"/>
              <a:t>6</a:t>
            </a:fld>
            <a:endParaRPr lang="en-US"/>
          </a:p>
        </p:txBody>
      </p:sp>
    </p:spTree>
    <p:extLst>
      <p:ext uri="{BB962C8B-B14F-4D97-AF65-F5344CB8AC3E}">
        <p14:creationId xmlns:p14="http://schemas.microsoft.com/office/powerpoint/2010/main" val="2864800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Essentia &amp; SLU seem to be our “whitest” sites, while right here at KP Mid-Atlantic looks to have the highest proportion of African-American enrollees. KP Hawaii has the most Asian enrollees</a:t>
            </a:r>
          </a:p>
        </p:txBody>
      </p:sp>
      <p:sp>
        <p:nvSpPr>
          <p:cNvPr id="4" name="Slide Number Placeholder 3"/>
          <p:cNvSpPr>
            <a:spLocks noGrp="1"/>
          </p:cNvSpPr>
          <p:nvPr>
            <p:ph type="sldNum" sz="quarter" idx="5"/>
          </p:nvPr>
        </p:nvSpPr>
        <p:spPr/>
        <p:txBody>
          <a:bodyPr/>
          <a:lstStyle/>
          <a:p>
            <a:fld id="{872756A4-4672-4D39-B953-FD91D40C51FF}" type="slidenum">
              <a:rPr lang="en-US" smtClean="0"/>
              <a:t>7</a:t>
            </a:fld>
            <a:endParaRPr lang="en-US"/>
          </a:p>
        </p:txBody>
      </p:sp>
    </p:spTree>
    <p:extLst>
      <p:ext uri="{BB962C8B-B14F-4D97-AF65-F5344CB8AC3E}">
        <p14:creationId xmlns:p14="http://schemas.microsoft.com/office/powerpoint/2010/main" val="3302297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Geisinger &amp; SLU are out front in collecting sexual orientation data on their enrollees. Among the KPs that have any data, Colorado and Hawaii both stick out.</a:t>
            </a:r>
          </a:p>
        </p:txBody>
      </p:sp>
      <p:sp>
        <p:nvSpPr>
          <p:cNvPr id="4" name="Slide Number Placeholder 3"/>
          <p:cNvSpPr>
            <a:spLocks noGrp="1"/>
          </p:cNvSpPr>
          <p:nvPr>
            <p:ph type="sldNum" sz="quarter" idx="5"/>
          </p:nvPr>
        </p:nvSpPr>
        <p:spPr/>
        <p:txBody>
          <a:bodyPr/>
          <a:lstStyle/>
          <a:p>
            <a:fld id="{872756A4-4672-4D39-B953-FD91D40C51FF}" type="slidenum">
              <a:rPr lang="en-US" smtClean="0"/>
              <a:t>8</a:t>
            </a:fld>
            <a:endParaRPr lang="en-US"/>
          </a:p>
        </p:txBody>
      </p:sp>
    </p:spTree>
    <p:extLst>
      <p:ext uri="{BB962C8B-B14F-4D97-AF65-F5344CB8AC3E}">
        <p14:creationId xmlns:p14="http://schemas.microsoft.com/office/powerpoint/2010/main" val="1581503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issue that came up during KPSC’s talk is how much faith to have in the proposition that EMR-borne  R/E data is in fact self-reported. I believe most everyplace it is supposed to be as a matter of policy, and the boogeyman is “what if users are screwing around?”. I don’t want to dismiss that concern, but IMHO it is secondary for me, because I have a non-trivial amount of data that I positively know is NSR—death certs.</a:t>
            </a:r>
          </a:p>
        </p:txBody>
      </p:sp>
      <p:sp>
        <p:nvSpPr>
          <p:cNvPr id="4" name="Slide Number Placeholder 3"/>
          <p:cNvSpPr>
            <a:spLocks noGrp="1"/>
          </p:cNvSpPr>
          <p:nvPr>
            <p:ph type="sldNum" sz="quarter" idx="5"/>
          </p:nvPr>
        </p:nvSpPr>
        <p:spPr/>
        <p:txBody>
          <a:bodyPr/>
          <a:lstStyle/>
          <a:p>
            <a:fld id="{872756A4-4672-4D39-B953-FD91D40C51FF}" type="slidenum">
              <a:rPr lang="en-US" smtClean="0"/>
              <a:t>12</a:t>
            </a:fld>
            <a:endParaRPr lang="en-US"/>
          </a:p>
        </p:txBody>
      </p:sp>
    </p:spTree>
    <p:extLst>
      <p:ext uri="{BB962C8B-B14F-4D97-AF65-F5344CB8AC3E}">
        <p14:creationId xmlns:p14="http://schemas.microsoft.com/office/powerpoint/2010/main" val="3711679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0DAF0-DB34-4CB2-A13A-D1A11281AD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A4736B-6C43-40E9-84A5-4879A93E40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D7C287-8785-4866-9099-41C8AF133770}"/>
              </a:ext>
            </a:extLst>
          </p:cNvPr>
          <p:cNvSpPr>
            <a:spLocks noGrp="1"/>
          </p:cNvSpPr>
          <p:nvPr>
            <p:ph type="dt" sz="half" idx="10"/>
          </p:nvPr>
        </p:nvSpPr>
        <p:spPr/>
        <p:txBody>
          <a:bodyPr/>
          <a:lstStyle/>
          <a:p>
            <a:fld id="{8C8B372E-9FDA-4A75-9B40-A9CAA2BBEDE1}" type="datetimeFigureOut">
              <a:rPr lang="en-US" smtClean="0"/>
              <a:t>10/10/2023</a:t>
            </a:fld>
            <a:endParaRPr lang="en-US"/>
          </a:p>
        </p:txBody>
      </p:sp>
      <p:sp>
        <p:nvSpPr>
          <p:cNvPr id="5" name="Footer Placeholder 4">
            <a:extLst>
              <a:ext uri="{FF2B5EF4-FFF2-40B4-BE49-F238E27FC236}">
                <a16:creationId xmlns:a16="http://schemas.microsoft.com/office/drawing/2014/main" id="{9C21D5BE-2FDD-42B0-BDCF-BA249BA317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99E17C-9D8A-4BE2-AAFE-50C7FEB16066}"/>
              </a:ext>
            </a:extLst>
          </p:cNvPr>
          <p:cNvSpPr>
            <a:spLocks noGrp="1"/>
          </p:cNvSpPr>
          <p:nvPr>
            <p:ph type="sldNum" sz="quarter" idx="12"/>
          </p:nvPr>
        </p:nvSpPr>
        <p:spPr/>
        <p:txBody>
          <a:bodyPr/>
          <a:lstStyle/>
          <a:p>
            <a:fld id="{27D64542-964A-4A66-9029-923011DE185B}" type="slidenum">
              <a:rPr lang="en-US" smtClean="0"/>
              <a:t>‹#›</a:t>
            </a:fld>
            <a:endParaRPr lang="en-US"/>
          </a:p>
        </p:txBody>
      </p:sp>
    </p:spTree>
    <p:extLst>
      <p:ext uri="{BB962C8B-B14F-4D97-AF65-F5344CB8AC3E}">
        <p14:creationId xmlns:p14="http://schemas.microsoft.com/office/powerpoint/2010/main" val="4129413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B0E42-54BB-461C-BBAE-68EE503700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8C14BD-7C06-46A1-8DFA-17D1BC90F6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C14A8C-4B2B-441D-A20B-B451F16739BF}"/>
              </a:ext>
            </a:extLst>
          </p:cNvPr>
          <p:cNvSpPr>
            <a:spLocks noGrp="1"/>
          </p:cNvSpPr>
          <p:nvPr>
            <p:ph type="dt" sz="half" idx="10"/>
          </p:nvPr>
        </p:nvSpPr>
        <p:spPr/>
        <p:txBody>
          <a:bodyPr/>
          <a:lstStyle/>
          <a:p>
            <a:fld id="{8C8B372E-9FDA-4A75-9B40-A9CAA2BBEDE1}" type="datetimeFigureOut">
              <a:rPr lang="en-US" smtClean="0"/>
              <a:t>10/10/2023</a:t>
            </a:fld>
            <a:endParaRPr lang="en-US"/>
          </a:p>
        </p:txBody>
      </p:sp>
      <p:sp>
        <p:nvSpPr>
          <p:cNvPr id="5" name="Footer Placeholder 4">
            <a:extLst>
              <a:ext uri="{FF2B5EF4-FFF2-40B4-BE49-F238E27FC236}">
                <a16:creationId xmlns:a16="http://schemas.microsoft.com/office/drawing/2014/main" id="{A13912C3-4F53-423D-A4C6-CEE23E7B05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EFE1A8-0253-47C1-A917-3C8FB7B3CE82}"/>
              </a:ext>
            </a:extLst>
          </p:cNvPr>
          <p:cNvSpPr>
            <a:spLocks noGrp="1"/>
          </p:cNvSpPr>
          <p:nvPr>
            <p:ph type="sldNum" sz="quarter" idx="12"/>
          </p:nvPr>
        </p:nvSpPr>
        <p:spPr/>
        <p:txBody>
          <a:bodyPr/>
          <a:lstStyle/>
          <a:p>
            <a:fld id="{27D64542-964A-4A66-9029-923011DE185B}" type="slidenum">
              <a:rPr lang="en-US" smtClean="0"/>
              <a:t>‹#›</a:t>
            </a:fld>
            <a:endParaRPr lang="en-US"/>
          </a:p>
        </p:txBody>
      </p:sp>
    </p:spTree>
    <p:extLst>
      <p:ext uri="{BB962C8B-B14F-4D97-AF65-F5344CB8AC3E}">
        <p14:creationId xmlns:p14="http://schemas.microsoft.com/office/powerpoint/2010/main" val="4097916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0579E8-C2E0-4E3F-B0B7-14DF4A5F71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80C4F5-40B9-49CF-9AFD-45DE00A37A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A0BB57-A1EF-4B53-82A8-52ECD5F31A08}"/>
              </a:ext>
            </a:extLst>
          </p:cNvPr>
          <p:cNvSpPr>
            <a:spLocks noGrp="1"/>
          </p:cNvSpPr>
          <p:nvPr>
            <p:ph type="dt" sz="half" idx="10"/>
          </p:nvPr>
        </p:nvSpPr>
        <p:spPr/>
        <p:txBody>
          <a:bodyPr/>
          <a:lstStyle/>
          <a:p>
            <a:fld id="{8C8B372E-9FDA-4A75-9B40-A9CAA2BBEDE1}" type="datetimeFigureOut">
              <a:rPr lang="en-US" smtClean="0"/>
              <a:t>10/10/2023</a:t>
            </a:fld>
            <a:endParaRPr lang="en-US"/>
          </a:p>
        </p:txBody>
      </p:sp>
      <p:sp>
        <p:nvSpPr>
          <p:cNvPr id="5" name="Footer Placeholder 4">
            <a:extLst>
              <a:ext uri="{FF2B5EF4-FFF2-40B4-BE49-F238E27FC236}">
                <a16:creationId xmlns:a16="http://schemas.microsoft.com/office/drawing/2014/main" id="{76EEEB2C-1B40-4660-B72A-5874F90619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23EAF7-A4AB-4FFD-A64E-3B70EECD45C9}"/>
              </a:ext>
            </a:extLst>
          </p:cNvPr>
          <p:cNvSpPr>
            <a:spLocks noGrp="1"/>
          </p:cNvSpPr>
          <p:nvPr>
            <p:ph type="sldNum" sz="quarter" idx="12"/>
          </p:nvPr>
        </p:nvSpPr>
        <p:spPr/>
        <p:txBody>
          <a:bodyPr/>
          <a:lstStyle/>
          <a:p>
            <a:fld id="{27D64542-964A-4A66-9029-923011DE185B}" type="slidenum">
              <a:rPr lang="en-US" smtClean="0"/>
              <a:t>‹#›</a:t>
            </a:fld>
            <a:endParaRPr lang="en-US"/>
          </a:p>
        </p:txBody>
      </p:sp>
    </p:spTree>
    <p:extLst>
      <p:ext uri="{BB962C8B-B14F-4D97-AF65-F5344CB8AC3E}">
        <p14:creationId xmlns:p14="http://schemas.microsoft.com/office/powerpoint/2010/main" val="1665892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6177A-94FC-4A40-A9D3-609DF9ABB0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BCFEA0-77B5-43A4-AC71-D03202F42B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2A45BD-3664-421E-94F5-1C01627FD4AC}"/>
              </a:ext>
            </a:extLst>
          </p:cNvPr>
          <p:cNvSpPr>
            <a:spLocks noGrp="1"/>
          </p:cNvSpPr>
          <p:nvPr>
            <p:ph type="dt" sz="half" idx="10"/>
          </p:nvPr>
        </p:nvSpPr>
        <p:spPr/>
        <p:txBody>
          <a:bodyPr/>
          <a:lstStyle/>
          <a:p>
            <a:fld id="{8C8B372E-9FDA-4A75-9B40-A9CAA2BBEDE1}" type="datetimeFigureOut">
              <a:rPr lang="en-US" smtClean="0"/>
              <a:t>10/10/2023</a:t>
            </a:fld>
            <a:endParaRPr lang="en-US"/>
          </a:p>
        </p:txBody>
      </p:sp>
      <p:sp>
        <p:nvSpPr>
          <p:cNvPr id="5" name="Footer Placeholder 4">
            <a:extLst>
              <a:ext uri="{FF2B5EF4-FFF2-40B4-BE49-F238E27FC236}">
                <a16:creationId xmlns:a16="http://schemas.microsoft.com/office/drawing/2014/main" id="{AD30DE0C-A09C-40AD-A800-D9CA3F748B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C5CD35-A1D7-442A-85ED-7E4DA9E45420}"/>
              </a:ext>
            </a:extLst>
          </p:cNvPr>
          <p:cNvSpPr>
            <a:spLocks noGrp="1"/>
          </p:cNvSpPr>
          <p:nvPr>
            <p:ph type="sldNum" sz="quarter" idx="12"/>
          </p:nvPr>
        </p:nvSpPr>
        <p:spPr/>
        <p:txBody>
          <a:bodyPr/>
          <a:lstStyle/>
          <a:p>
            <a:fld id="{27D64542-964A-4A66-9029-923011DE185B}" type="slidenum">
              <a:rPr lang="en-US" smtClean="0"/>
              <a:t>‹#›</a:t>
            </a:fld>
            <a:endParaRPr lang="en-US"/>
          </a:p>
        </p:txBody>
      </p:sp>
    </p:spTree>
    <p:extLst>
      <p:ext uri="{BB962C8B-B14F-4D97-AF65-F5344CB8AC3E}">
        <p14:creationId xmlns:p14="http://schemas.microsoft.com/office/powerpoint/2010/main" val="2837075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57638-D199-442E-A339-4DA637EFDD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671A65-619C-4FD9-8E15-8583EF85E6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DFD1BD-1FE0-4588-9A7C-7FE1C3EA6529}"/>
              </a:ext>
            </a:extLst>
          </p:cNvPr>
          <p:cNvSpPr>
            <a:spLocks noGrp="1"/>
          </p:cNvSpPr>
          <p:nvPr>
            <p:ph type="dt" sz="half" idx="10"/>
          </p:nvPr>
        </p:nvSpPr>
        <p:spPr/>
        <p:txBody>
          <a:bodyPr/>
          <a:lstStyle/>
          <a:p>
            <a:fld id="{8C8B372E-9FDA-4A75-9B40-A9CAA2BBEDE1}" type="datetimeFigureOut">
              <a:rPr lang="en-US" smtClean="0"/>
              <a:t>10/10/2023</a:t>
            </a:fld>
            <a:endParaRPr lang="en-US"/>
          </a:p>
        </p:txBody>
      </p:sp>
      <p:sp>
        <p:nvSpPr>
          <p:cNvPr id="5" name="Footer Placeholder 4">
            <a:extLst>
              <a:ext uri="{FF2B5EF4-FFF2-40B4-BE49-F238E27FC236}">
                <a16:creationId xmlns:a16="http://schemas.microsoft.com/office/drawing/2014/main" id="{75D3567E-CE6F-492A-B9FA-13140A89B1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6271EC-6DEC-4E68-A1AC-95B6620037FB}"/>
              </a:ext>
            </a:extLst>
          </p:cNvPr>
          <p:cNvSpPr>
            <a:spLocks noGrp="1"/>
          </p:cNvSpPr>
          <p:nvPr>
            <p:ph type="sldNum" sz="quarter" idx="12"/>
          </p:nvPr>
        </p:nvSpPr>
        <p:spPr/>
        <p:txBody>
          <a:bodyPr/>
          <a:lstStyle/>
          <a:p>
            <a:fld id="{27D64542-964A-4A66-9029-923011DE185B}" type="slidenum">
              <a:rPr lang="en-US" smtClean="0"/>
              <a:t>‹#›</a:t>
            </a:fld>
            <a:endParaRPr lang="en-US"/>
          </a:p>
        </p:txBody>
      </p:sp>
    </p:spTree>
    <p:extLst>
      <p:ext uri="{BB962C8B-B14F-4D97-AF65-F5344CB8AC3E}">
        <p14:creationId xmlns:p14="http://schemas.microsoft.com/office/powerpoint/2010/main" val="301901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EF225-4A83-4A8F-8118-F3340B9323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127664-772D-462A-9302-8F4E84B598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88DEAE-3121-47B6-8C7B-35EF3ED6F1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51C740-1422-46FC-A902-B9576345960B}"/>
              </a:ext>
            </a:extLst>
          </p:cNvPr>
          <p:cNvSpPr>
            <a:spLocks noGrp="1"/>
          </p:cNvSpPr>
          <p:nvPr>
            <p:ph type="dt" sz="half" idx="10"/>
          </p:nvPr>
        </p:nvSpPr>
        <p:spPr/>
        <p:txBody>
          <a:bodyPr/>
          <a:lstStyle/>
          <a:p>
            <a:fld id="{8C8B372E-9FDA-4A75-9B40-A9CAA2BBEDE1}" type="datetimeFigureOut">
              <a:rPr lang="en-US" smtClean="0"/>
              <a:t>10/10/2023</a:t>
            </a:fld>
            <a:endParaRPr lang="en-US"/>
          </a:p>
        </p:txBody>
      </p:sp>
      <p:sp>
        <p:nvSpPr>
          <p:cNvPr id="6" name="Footer Placeholder 5">
            <a:extLst>
              <a:ext uri="{FF2B5EF4-FFF2-40B4-BE49-F238E27FC236}">
                <a16:creationId xmlns:a16="http://schemas.microsoft.com/office/drawing/2014/main" id="{705CA5E2-E529-4A69-AA9C-8FEAF80D2C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CAE792-93EA-490A-995C-72F5022C903E}"/>
              </a:ext>
            </a:extLst>
          </p:cNvPr>
          <p:cNvSpPr>
            <a:spLocks noGrp="1"/>
          </p:cNvSpPr>
          <p:nvPr>
            <p:ph type="sldNum" sz="quarter" idx="12"/>
          </p:nvPr>
        </p:nvSpPr>
        <p:spPr/>
        <p:txBody>
          <a:bodyPr/>
          <a:lstStyle/>
          <a:p>
            <a:fld id="{27D64542-964A-4A66-9029-923011DE185B}" type="slidenum">
              <a:rPr lang="en-US" smtClean="0"/>
              <a:t>‹#›</a:t>
            </a:fld>
            <a:endParaRPr lang="en-US"/>
          </a:p>
        </p:txBody>
      </p:sp>
    </p:spTree>
    <p:extLst>
      <p:ext uri="{BB962C8B-B14F-4D97-AF65-F5344CB8AC3E}">
        <p14:creationId xmlns:p14="http://schemas.microsoft.com/office/powerpoint/2010/main" val="705779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E1BEB-2CCA-4FEB-BDF6-B76516B514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C1DC56-D591-49DE-AEB2-D8DA19A049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F919B1-5800-4247-8276-0157A4721F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779F02-155D-4EEE-A50E-07D0AFA4B9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8011F2-B401-4ED9-9826-62B51D5F6B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5A913B-D4D4-47E2-BDA5-79995B0843C8}"/>
              </a:ext>
            </a:extLst>
          </p:cNvPr>
          <p:cNvSpPr>
            <a:spLocks noGrp="1"/>
          </p:cNvSpPr>
          <p:nvPr>
            <p:ph type="dt" sz="half" idx="10"/>
          </p:nvPr>
        </p:nvSpPr>
        <p:spPr/>
        <p:txBody>
          <a:bodyPr/>
          <a:lstStyle/>
          <a:p>
            <a:fld id="{8C8B372E-9FDA-4A75-9B40-A9CAA2BBEDE1}" type="datetimeFigureOut">
              <a:rPr lang="en-US" smtClean="0"/>
              <a:t>10/10/2023</a:t>
            </a:fld>
            <a:endParaRPr lang="en-US"/>
          </a:p>
        </p:txBody>
      </p:sp>
      <p:sp>
        <p:nvSpPr>
          <p:cNvPr id="8" name="Footer Placeholder 7">
            <a:extLst>
              <a:ext uri="{FF2B5EF4-FFF2-40B4-BE49-F238E27FC236}">
                <a16:creationId xmlns:a16="http://schemas.microsoft.com/office/drawing/2014/main" id="{69FE2024-4575-4A4E-BC6E-4D139B7643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77C344-6EE8-467B-9F5B-1D720BDB41AA}"/>
              </a:ext>
            </a:extLst>
          </p:cNvPr>
          <p:cNvSpPr>
            <a:spLocks noGrp="1"/>
          </p:cNvSpPr>
          <p:nvPr>
            <p:ph type="sldNum" sz="quarter" idx="12"/>
          </p:nvPr>
        </p:nvSpPr>
        <p:spPr/>
        <p:txBody>
          <a:bodyPr/>
          <a:lstStyle/>
          <a:p>
            <a:fld id="{27D64542-964A-4A66-9029-923011DE185B}" type="slidenum">
              <a:rPr lang="en-US" smtClean="0"/>
              <a:t>‹#›</a:t>
            </a:fld>
            <a:endParaRPr lang="en-US"/>
          </a:p>
        </p:txBody>
      </p:sp>
    </p:spTree>
    <p:extLst>
      <p:ext uri="{BB962C8B-B14F-4D97-AF65-F5344CB8AC3E}">
        <p14:creationId xmlns:p14="http://schemas.microsoft.com/office/powerpoint/2010/main" val="1655433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1B564-536F-4B37-9917-7BE04107D5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64D984-A010-4E54-9472-42BFF0572176}"/>
              </a:ext>
            </a:extLst>
          </p:cNvPr>
          <p:cNvSpPr>
            <a:spLocks noGrp="1"/>
          </p:cNvSpPr>
          <p:nvPr>
            <p:ph type="dt" sz="half" idx="10"/>
          </p:nvPr>
        </p:nvSpPr>
        <p:spPr/>
        <p:txBody>
          <a:bodyPr/>
          <a:lstStyle/>
          <a:p>
            <a:fld id="{8C8B372E-9FDA-4A75-9B40-A9CAA2BBEDE1}" type="datetimeFigureOut">
              <a:rPr lang="en-US" smtClean="0"/>
              <a:t>10/10/2023</a:t>
            </a:fld>
            <a:endParaRPr lang="en-US"/>
          </a:p>
        </p:txBody>
      </p:sp>
      <p:sp>
        <p:nvSpPr>
          <p:cNvPr id="4" name="Footer Placeholder 3">
            <a:extLst>
              <a:ext uri="{FF2B5EF4-FFF2-40B4-BE49-F238E27FC236}">
                <a16:creationId xmlns:a16="http://schemas.microsoft.com/office/drawing/2014/main" id="{C0560DC2-C741-42B7-9A6B-520E0F0014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B3CA75-019E-4DCE-88D0-A622C9AB21B1}"/>
              </a:ext>
            </a:extLst>
          </p:cNvPr>
          <p:cNvSpPr>
            <a:spLocks noGrp="1"/>
          </p:cNvSpPr>
          <p:nvPr>
            <p:ph type="sldNum" sz="quarter" idx="12"/>
          </p:nvPr>
        </p:nvSpPr>
        <p:spPr/>
        <p:txBody>
          <a:bodyPr/>
          <a:lstStyle/>
          <a:p>
            <a:fld id="{27D64542-964A-4A66-9029-923011DE185B}" type="slidenum">
              <a:rPr lang="en-US" smtClean="0"/>
              <a:t>‹#›</a:t>
            </a:fld>
            <a:endParaRPr lang="en-US"/>
          </a:p>
        </p:txBody>
      </p:sp>
    </p:spTree>
    <p:extLst>
      <p:ext uri="{BB962C8B-B14F-4D97-AF65-F5344CB8AC3E}">
        <p14:creationId xmlns:p14="http://schemas.microsoft.com/office/powerpoint/2010/main" val="2980672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7C683A-88BF-4EAF-BCE5-D0AC6503823B}"/>
              </a:ext>
            </a:extLst>
          </p:cNvPr>
          <p:cNvSpPr>
            <a:spLocks noGrp="1"/>
          </p:cNvSpPr>
          <p:nvPr>
            <p:ph type="dt" sz="half" idx="10"/>
          </p:nvPr>
        </p:nvSpPr>
        <p:spPr/>
        <p:txBody>
          <a:bodyPr/>
          <a:lstStyle/>
          <a:p>
            <a:fld id="{8C8B372E-9FDA-4A75-9B40-A9CAA2BBEDE1}" type="datetimeFigureOut">
              <a:rPr lang="en-US" smtClean="0"/>
              <a:t>10/10/2023</a:t>
            </a:fld>
            <a:endParaRPr lang="en-US"/>
          </a:p>
        </p:txBody>
      </p:sp>
      <p:sp>
        <p:nvSpPr>
          <p:cNvPr id="3" name="Footer Placeholder 2">
            <a:extLst>
              <a:ext uri="{FF2B5EF4-FFF2-40B4-BE49-F238E27FC236}">
                <a16:creationId xmlns:a16="http://schemas.microsoft.com/office/drawing/2014/main" id="{DD7E7AEF-DCB6-447E-BE9E-9D6231548F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14DB10-7381-4D6C-BFF4-679913E67C35}"/>
              </a:ext>
            </a:extLst>
          </p:cNvPr>
          <p:cNvSpPr>
            <a:spLocks noGrp="1"/>
          </p:cNvSpPr>
          <p:nvPr>
            <p:ph type="sldNum" sz="quarter" idx="12"/>
          </p:nvPr>
        </p:nvSpPr>
        <p:spPr/>
        <p:txBody>
          <a:bodyPr/>
          <a:lstStyle/>
          <a:p>
            <a:fld id="{27D64542-964A-4A66-9029-923011DE185B}" type="slidenum">
              <a:rPr lang="en-US" smtClean="0"/>
              <a:t>‹#›</a:t>
            </a:fld>
            <a:endParaRPr lang="en-US"/>
          </a:p>
        </p:txBody>
      </p:sp>
    </p:spTree>
    <p:extLst>
      <p:ext uri="{BB962C8B-B14F-4D97-AF65-F5344CB8AC3E}">
        <p14:creationId xmlns:p14="http://schemas.microsoft.com/office/powerpoint/2010/main" val="911067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3D0A4-6EB6-4D57-8984-B994400359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FE5663-10CF-4EF9-897A-7A10DF3FFB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695940-FECC-46FD-9D13-5FDEE05A5F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B344AE-4675-4ECA-A2DB-638B30C1A141}"/>
              </a:ext>
            </a:extLst>
          </p:cNvPr>
          <p:cNvSpPr>
            <a:spLocks noGrp="1"/>
          </p:cNvSpPr>
          <p:nvPr>
            <p:ph type="dt" sz="half" idx="10"/>
          </p:nvPr>
        </p:nvSpPr>
        <p:spPr/>
        <p:txBody>
          <a:bodyPr/>
          <a:lstStyle/>
          <a:p>
            <a:fld id="{8C8B372E-9FDA-4A75-9B40-A9CAA2BBEDE1}" type="datetimeFigureOut">
              <a:rPr lang="en-US" smtClean="0"/>
              <a:t>10/10/2023</a:t>
            </a:fld>
            <a:endParaRPr lang="en-US"/>
          </a:p>
        </p:txBody>
      </p:sp>
      <p:sp>
        <p:nvSpPr>
          <p:cNvPr id="6" name="Footer Placeholder 5">
            <a:extLst>
              <a:ext uri="{FF2B5EF4-FFF2-40B4-BE49-F238E27FC236}">
                <a16:creationId xmlns:a16="http://schemas.microsoft.com/office/drawing/2014/main" id="{D8C7D9C2-DB2E-41C8-99DD-B91C6F4400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E0C1AF-FEC3-46AF-9BD3-1C19942F07EF}"/>
              </a:ext>
            </a:extLst>
          </p:cNvPr>
          <p:cNvSpPr>
            <a:spLocks noGrp="1"/>
          </p:cNvSpPr>
          <p:nvPr>
            <p:ph type="sldNum" sz="quarter" idx="12"/>
          </p:nvPr>
        </p:nvSpPr>
        <p:spPr/>
        <p:txBody>
          <a:bodyPr/>
          <a:lstStyle/>
          <a:p>
            <a:fld id="{27D64542-964A-4A66-9029-923011DE185B}" type="slidenum">
              <a:rPr lang="en-US" smtClean="0"/>
              <a:t>‹#›</a:t>
            </a:fld>
            <a:endParaRPr lang="en-US"/>
          </a:p>
        </p:txBody>
      </p:sp>
    </p:spTree>
    <p:extLst>
      <p:ext uri="{BB962C8B-B14F-4D97-AF65-F5344CB8AC3E}">
        <p14:creationId xmlns:p14="http://schemas.microsoft.com/office/powerpoint/2010/main" val="370233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CE4E-D8A4-4F50-BA4A-3234C333B7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4471E5-2AD8-40AF-AF16-7BE9263214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1F1430-1792-4E30-87DA-EC17FDB54E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26BA2A-8E29-48E3-BC45-02A7F3AEBD0B}"/>
              </a:ext>
            </a:extLst>
          </p:cNvPr>
          <p:cNvSpPr>
            <a:spLocks noGrp="1"/>
          </p:cNvSpPr>
          <p:nvPr>
            <p:ph type="dt" sz="half" idx="10"/>
          </p:nvPr>
        </p:nvSpPr>
        <p:spPr/>
        <p:txBody>
          <a:bodyPr/>
          <a:lstStyle/>
          <a:p>
            <a:fld id="{8C8B372E-9FDA-4A75-9B40-A9CAA2BBEDE1}" type="datetimeFigureOut">
              <a:rPr lang="en-US" smtClean="0"/>
              <a:t>10/10/2023</a:t>
            </a:fld>
            <a:endParaRPr lang="en-US"/>
          </a:p>
        </p:txBody>
      </p:sp>
      <p:sp>
        <p:nvSpPr>
          <p:cNvPr id="6" name="Footer Placeholder 5">
            <a:extLst>
              <a:ext uri="{FF2B5EF4-FFF2-40B4-BE49-F238E27FC236}">
                <a16:creationId xmlns:a16="http://schemas.microsoft.com/office/drawing/2014/main" id="{0EAB3210-A9FE-44D7-983A-13431AFED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CE141A-4BF4-4038-AB05-4731352CD70F}"/>
              </a:ext>
            </a:extLst>
          </p:cNvPr>
          <p:cNvSpPr>
            <a:spLocks noGrp="1"/>
          </p:cNvSpPr>
          <p:nvPr>
            <p:ph type="sldNum" sz="quarter" idx="12"/>
          </p:nvPr>
        </p:nvSpPr>
        <p:spPr/>
        <p:txBody>
          <a:bodyPr/>
          <a:lstStyle/>
          <a:p>
            <a:fld id="{27D64542-964A-4A66-9029-923011DE185B}" type="slidenum">
              <a:rPr lang="en-US" smtClean="0"/>
              <a:t>‹#›</a:t>
            </a:fld>
            <a:endParaRPr lang="en-US"/>
          </a:p>
        </p:txBody>
      </p:sp>
    </p:spTree>
    <p:extLst>
      <p:ext uri="{BB962C8B-B14F-4D97-AF65-F5344CB8AC3E}">
        <p14:creationId xmlns:p14="http://schemas.microsoft.com/office/powerpoint/2010/main" val="1863445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C681B3-445E-46A5-BA1D-A3E1BCDB94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C845F8-D25A-4CF8-A852-A206BA4BB4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D9861F-B17B-437F-91F4-D0075D98D8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8B372E-9FDA-4A75-9B40-A9CAA2BBEDE1}" type="datetimeFigureOut">
              <a:rPr lang="en-US" smtClean="0"/>
              <a:t>10/10/2023</a:t>
            </a:fld>
            <a:endParaRPr lang="en-US"/>
          </a:p>
        </p:txBody>
      </p:sp>
      <p:sp>
        <p:nvSpPr>
          <p:cNvPr id="5" name="Footer Placeholder 4">
            <a:extLst>
              <a:ext uri="{FF2B5EF4-FFF2-40B4-BE49-F238E27FC236}">
                <a16:creationId xmlns:a16="http://schemas.microsoft.com/office/drawing/2014/main" id="{3E65D9BF-50FB-47CA-8630-5749F00295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F2E218-6B74-4700-9A47-84E9FE7F23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D64542-964A-4A66-9029-923011DE185B}" type="slidenum">
              <a:rPr lang="en-US" smtClean="0"/>
              <a:t>‹#›</a:t>
            </a:fld>
            <a:endParaRPr lang="en-US"/>
          </a:p>
        </p:txBody>
      </p:sp>
    </p:spTree>
    <p:extLst>
      <p:ext uri="{BB962C8B-B14F-4D97-AF65-F5344CB8AC3E}">
        <p14:creationId xmlns:p14="http://schemas.microsoft.com/office/powerpoint/2010/main" val="2904455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hcsrn.org/share/page/site/VDW/data-lists?list=f3c5ef15-334b-47f4-b6d3-aee37bedc057"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2B15A-7497-4CBF-9A9A-ED35A10E3A60}"/>
              </a:ext>
            </a:extLst>
          </p:cNvPr>
          <p:cNvSpPr>
            <a:spLocks noGrp="1"/>
          </p:cNvSpPr>
          <p:nvPr>
            <p:ph type="ctrTitle"/>
          </p:nvPr>
        </p:nvSpPr>
        <p:spPr/>
        <p:txBody>
          <a:bodyPr/>
          <a:lstStyle/>
          <a:p>
            <a:r>
              <a:rPr lang="en-US" dirty="0"/>
              <a:t>Enroll/</a:t>
            </a:r>
            <a:r>
              <a:rPr lang="en-US" dirty="0" err="1"/>
              <a:t>Demog</a:t>
            </a:r>
            <a:r>
              <a:rPr lang="en-US" dirty="0"/>
              <a:t>/Lang WG</a:t>
            </a:r>
          </a:p>
        </p:txBody>
      </p:sp>
      <p:sp>
        <p:nvSpPr>
          <p:cNvPr id="3" name="Subtitle 2">
            <a:extLst>
              <a:ext uri="{FF2B5EF4-FFF2-40B4-BE49-F238E27FC236}">
                <a16:creationId xmlns:a16="http://schemas.microsoft.com/office/drawing/2014/main" id="{0F0BCB37-2D40-43F0-A740-9CE1B33D29D4}"/>
              </a:ext>
            </a:extLst>
          </p:cNvPr>
          <p:cNvSpPr>
            <a:spLocks noGrp="1"/>
          </p:cNvSpPr>
          <p:nvPr>
            <p:ph type="subTitle" idx="1"/>
          </p:nvPr>
        </p:nvSpPr>
        <p:spPr/>
        <p:txBody>
          <a:bodyPr/>
          <a:lstStyle/>
          <a:p>
            <a:r>
              <a:rPr lang="en-US" dirty="0"/>
              <a:t>HCSRN VDW Implementation Group (Virtual)</a:t>
            </a:r>
          </a:p>
          <a:p>
            <a:r>
              <a:rPr lang="en-US" dirty="0"/>
              <a:t>October 2023</a:t>
            </a:r>
          </a:p>
        </p:txBody>
      </p:sp>
    </p:spTree>
    <p:extLst>
      <p:ext uri="{BB962C8B-B14F-4D97-AF65-F5344CB8AC3E}">
        <p14:creationId xmlns:p14="http://schemas.microsoft.com/office/powerpoint/2010/main" val="4237990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sz="3750" b="1" dirty="0">
                <a:solidFill>
                  <a:srgbClr val="002060"/>
                </a:solidFill>
                <a:ea typeface="ＭＳ Ｐゴシック" panose="020B0600070205080204" pitchFamily="34" charset="-128"/>
              </a:rPr>
              <a:t>HCSRN Population Characteristics (2018 Data)</a:t>
            </a:r>
          </a:p>
        </p:txBody>
      </p:sp>
      <p:graphicFrame>
        <p:nvGraphicFramePr>
          <p:cNvPr id="8" name="Table 7">
            <a:extLst>
              <a:ext uri="{FF2B5EF4-FFF2-40B4-BE49-F238E27FC236}">
                <a16:creationId xmlns:a16="http://schemas.microsoft.com/office/drawing/2014/main" id="{4C6C0FCE-F400-44B7-A1D0-431A179EE0CB}"/>
              </a:ext>
            </a:extLst>
          </p:cNvPr>
          <p:cNvGraphicFramePr>
            <a:graphicFrameLocks noGrp="1"/>
          </p:cNvGraphicFramePr>
          <p:nvPr/>
        </p:nvGraphicFramePr>
        <p:xfrm>
          <a:off x="479574" y="1192462"/>
          <a:ext cx="11232851" cy="5596709"/>
        </p:xfrm>
        <a:graphic>
          <a:graphicData uri="http://schemas.openxmlformats.org/drawingml/2006/table">
            <a:tbl>
              <a:tblPr>
                <a:tableStyleId>{22838BEF-8BB2-4498-84A7-C5851F593DF1}</a:tableStyleId>
              </a:tblPr>
              <a:tblGrid>
                <a:gridCol w="1306358">
                  <a:extLst>
                    <a:ext uri="{9D8B030D-6E8A-4147-A177-3AD203B41FA5}">
                      <a16:colId xmlns:a16="http://schemas.microsoft.com/office/drawing/2014/main" val="195587561"/>
                    </a:ext>
                  </a:extLst>
                </a:gridCol>
                <a:gridCol w="575275">
                  <a:extLst>
                    <a:ext uri="{9D8B030D-6E8A-4147-A177-3AD203B41FA5}">
                      <a16:colId xmlns:a16="http://schemas.microsoft.com/office/drawing/2014/main" val="2702589903"/>
                    </a:ext>
                  </a:extLst>
                </a:gridCol>
                <a:gridCol w="575275">
                  <a:extLst>
                    <a:ext uri="{9D8B030D-6E8A-4147-A177-3AD203B41FA5}">
                      <a16:colId xmlns:a16="http://schemas.microsoft.com/office/drawing/2014/main" val="1540089870"/>
                    </a:ext>
                  </a:extLst>
                </a:gridCol>
                <a:gridCol w="575275">
                  <a:extLst>
                    <a:ext uri="{9D8B030D-6E8A-4147-A177-3AD203B41FA5}">
                      <a16:colId xmlns:a16="http://schemas.microsoft.com/office/drawing/2014/main" val="737406198"/>
                    </a:ext>
                  </a:extLst>
                </a:gridCol>
                <a:gridCol w="575275">
                  <a:extLst>
                    <a:ext uri="{9D8B030D-6E8A-4147-A177-3AD203B41FA5}">
                      <a16:colId xmlns:a16="http://schemas.microsoft.com/office/drawing/2014/main" val="71937946"/>
                    </a:ext>
                  </a:extLst>
                </a:gridCol>
                <a:gridCol w="575275">
                  <a:extLst>
                    <a:ext uri="{9D8B030D-6E8A-4147-A177-3AD203B41FA5}">
                      <a16:colId xmlns:a16="http://schemas.microsoft.com/office/drawing/2014/main" val="3097646211"/>
                    </a:ext>
                  </a:extLst>
                </a:gridCol>
                <a:gridCol w="575275">
                  <a:extLst>
                    <a:ext uri="{9D8B030D-6E8A-4147-A177-3AD203B41FA5}">
                      <a16:colId xmlns:a16="http://schemas.microsoft.com/office/drawing/2014/main" val="4266153208"/>
                    </a:ext>
                  </a:extLst>
                </a:gridCol>
                <a:gridCol w="575275">
                  <a:extLst>
                    <a:ext uri="{9D8B030D-6E8A-4147-A177-3AD203B41FA5}">
                      <a16:colId xmlns:a16="http://schemas.microsoft.com/office/drawing/2014/main" val="394724421"/>
                    </a:ext>
                  </a:extLst>
                </a:gridCol>
                <a:gridCol w="575275">
                  <a:extLst>
                    <a:ext uri="{9D8B030D-6E8A-4147-A177-3AD203B41FA5}">
                      <a16:colId xmlns:a16="http://schemas.microsoft.com/office/drawing/2014/main" val="3887740471"/>
                    </a:ext>
                  </a:extLst>
                </a:gridCol>
                <a:gridCol w="575275">
                  <a:extLst>
                    <a:ext uri="{9D8B030D-6E8A-4147-A177-3AD203B41FA5}">
                      <a16:colId xmlns:a16="http://schemas.microsoft.com/office/drawing/2014/main" val="2390548849"/>
                    </a:ext>
                  </a:extLst>
                </a:gridCol>
                <a:gridCol w="575275">
                  <a:extLst>
                    <a:ext uri="{9D8B030D-6E8A-4147-A177-3AD203B41FA5}">
                      <a16:colId xmlns:a16="http://schemas.microsoft.com/office/drawing/2014/main" val="1633464882"/>
                    </a:ext>
                  </a:extLst>
                </a:gridCol>
                <a:gridCol w="575275">
                  <a:extLst>
                    <a:ext uri="{9D8B030D-6E8A-4147-A177-3AD203B41FA5}">
                      <a16:colId xmlns:a16="http://schemas.microsoft.com/office/drawing/2014/main" val="3080103218"/>
                    </a:ext>
                  </a:extLst>
                </a:gridCol>
                <a:gridCol w="575275">
                  <a:extLst>
                    <a:ext uri="{9D8B030D-6E8A-4147-A177-3AD203B41FA5}">
                      <a16:colId xmlns:a16="http://schemas.microsoft.com/office/drawing/2014/main" val="3973192165"/>
                    </a:ext>
                  </a:extLst>
                </a:gridCol>
                <a:gridCol w="575275">
                  <a:extLst>
                    <a:ext uri="{9D8B030D-6E8A-4147-A177-3AD203B41FA5}">
                      <a16:colId xmlns:a16="http://schemas.microsoft.com/office/drawing/2014/main" val="4112300399"/>
                    </a:ext>
                  </a:extLst>
                </a:gridCol>
                <a:gridCol w="575275">
                  <a:extLst>
                    <a:ext uri="{9D8B030D-6E8A-4147-A177-3AD203B41FA5}">
                      <a16:colId xmlns:a16="http://schemas.microsoft.com/office/drawing/2014/main" val="1925567671"/>
                    </a:ext>
                  </a:extLst>
                </a:gridCol>
                <a:gridCol w="635201">
                  <a:extLst>
                    <a:ext uri="{9D8B030D-6E8A-4147-A177-3AD203B41FA5}">
                      <a16:colId xmlns:a16="http://schemas.microsoft.com/office/drawing/2014/main" val="3572365778"/>
                    </a:ext>
                  </a:extLst>
                </a:gridCol>
                <a:gridCol w="602241">
                  <a:extLst>
                    <a:ext uri="{9D8B030D-6E8A-4147-A177-3AD203B41FA5}">
                      <a16:colId xmlns:a16="http://schemas.microsoft.com/office/drawing/2014/main" val="2684940841"/>
                    </a:ext>
                  </a:extLst>
                </a:gridCol>
                <a:gridCol w="635201">
                  <a:extLst>
                    <a:ext uri="{9D8B030D-6E8A-4147-A177-3AD203B41FA5}">
                      <a16:colId xmlns:a16="http://schemas.microsoft.com/office/drawing/2014/main" val="1054854589"/>
                    </a:ext>
                  </a:extLst>
                </a:gridCol>
              </a:tblGrid>
              <a:tr h="253599">
                <a:tc>
                  <a:txBody>
                    <a:bodyPr/>
                    <a:lstStyle/>
                    <a:p>
                      <a:pPr algn="l" fontAlgn="b"/>
                      <a:r>
                        <a:rPr lang="en-US" sz="700" u="none" strike="noStrike" dirty="0">
                          <a:effectLst/>
                        </a:rPr>
                        <a:t> </a:t>
                      </a:r>
                      <a:endParaRPr lang="en-US" sz="700" b="0" i="0" u="none" strike="noStrike" dirty="0">
                        <a:effectLst/>
                        <a:latin typeface="Arial" panose="020B0604020202020204" pitchFamily="34" charset="0"/>
                      </a:endParaRPr>
                    </a:p>
                  </a:txBody>
                  <a:tcPr marL="0" marR="0" marT="0" marB="0" anchor="b"/>
                </a:tc>
                <a:tc>
                  <a:txBody>
                    <a:bodyPr/>
                    <a:lstStyle/>
                    <a:p>
                      <a:pPr algn="ctr" fontAlgn="b"/>
                      <a:r>
                        <a:rPr lang="en-US" sz="700" u="none" strike="noStrike">
                          <a:effectLst/>
                        </a:rPr>
                        <a:t>BSW</a:t>
                      </a:r>
                      <a:endParaRPr lang="en-US" sz="700" b="1" i="0" u="none" strike="noStrike">
                        <a:effectLst/>
                        <a:latin typeface="Arial" panose="020B0604020202020204" pitchFamily="34" charset="0"/>
                      </a:endParaRPr>
                    </a:p>
                  </a:txBody>
                  <a:tcPr marL="0" marR="0" marT="0" marB="0" anchor="b"/>
                </a:tc>
                <a:tc>
                  <a:txBody>
                    <a:bodyPr/>
                    <a:lstStyle/>
                    <a:p>
                      <a:pPr algn="ctr" fontAlgn="b"/>
                      <a:r>
                        <a:rPr lang="en-US" sz="700" u="none" strike="noStrike">
                          <a:effectLst/>
                        </a:rPr>
                        <a:t>EIRH</a:t>
                      </a:r>
                      <a:endParaRPr lang="en-US" sz="700" b="1" i="0" u="none" strike="noStrike">
                        <a:effectLst/>
                        <a:latin typeface="Arial" panose="020B0604020202020204" pitchFamily="34" charset="0"/>
                      </a:endParaRPr>
                    </a:p>
                  </a:txBody>
                  <a:tcPr marL="0" marR="0" marT="0" marB="0" anchor="b"/>
                </a:tc>
                <a:tc>
                  <a:txBody>
                    <a:bodyPr/>
                    <a:lstStyle/>
                    <a:p>
                      <a:pPr algn="ctr" fontAlgn="b"/>
                      <a:r>
                        <a:rPr lang="en-US" sz="700" u="none" strike="noStrike">
                          <a:effectLst/>
                        </a:rPr>
                        <a:t>GHS</a:t>
                      </a:r>
                      <a:endParaRPr lang="en-US" sz="700" b="1" i="0" u="none" strike="noStrike">
                        <a:effectLst/>
                        <a:latin typeface="Arial" panose="020B0604020202020204" pitchFamily="34" charset="0"/>
                      </a:endParaRPr>
                    </a:p>
                  </a:txBody>
                  <a:tcPr marL="0" marR="0" marT="0" marB="0" anchor="b"/>
                </a:tc>
                <a:tc>
                  <a:txBody>
                    <a:bodyPr/>
                    <a:lstStyle/>
                    <a:p>
                      <a:pPr algn="ctr" fontAlgn="b"/>
                      <a:r>
                        <a:rPr lang="en-US" sz="700" u="none" strike="noStrike">
                          <a:effectLst/>
                        </a:rPr>
                        <a:t>HFHS</a:t>
                      </a:r>
                      <a:endParaRPr lang="en-US" sz="700" b="1" i="0" u="none" strike="noStrike">
                        <a:effectLst/>
                        <a:latin typeface="Arial" panose="020B0604020202020204" pitchFamily="34" charset="0"/>
                      </a:endParaRPr>
                    </a:p>
                  </a:txBody>
                  <a:tcPr marL="0" marR="0" marT="0" marB="0" anchor="b"/>
                </a:tc>
                <a:tc>
                  <a:txBody>
                    <a:bodyPr/>
                    <a:lstStyle/>
                    <a:p>
                      <a:pPr algn="ctr" fontAlgn="b"/>
                      <a:r>
                        <a:rPr lang="en-US" sz="700" u="none" strike="noStrike">
                          <a:effectLst/>
                        </a:rPr>
                        <a:t>HPHC</a:t>
                      </a:r>
                      <a:endParaRPr lang="en-US" sz="700" b="1" i="0" u="none" strike="noStrike">
                        <a:effectLst/>
                        <a:latin typeface="Arial" panose="020B0604020202020204" pitchFamily="34" charset="0"/>
                      </a:endParaRPr>
                    </a:p>
                  </a:txBody>
                  <a:tcPr marL="0" marR="0" marT="0" marB="0" anchor="b"/>
                </a:tc>
                <a:tc>
                  <a:txBody>
                    <a:bodyPr/>
                    <a:lstStyle/>
                    <a:p>
                      <a:pPr algn="ctr" fontAlgn="b"/>
                      <a:r>
                        <a:rPr lang="en-US" sz="700" u="none" strike="noStrike">
                          <a:effectLst/>
                        </a:rPr>
                        <a:t>HPI</a:t>
                      </a:r>
                      <a:endParaRPr lang="en-US" sz="700" b="1" i="0" u="none" strike="noStrike">
                        <a:effectLst/>
                        <a:latin typeface="Arial" panose="020B0604020202020204" pitchFamily="34" charset="0"/>
                      </a:endParaRPr>
                    </a:p>
                  </a:txBody>
                  <a:tcPr marL="0" marR="0" marT="0" marB="0" anchor="b"/>
                </a:tc>
                <a:tc>
                  <a:txBody>
                    <a:bodyPr/>
                    <a:lstStyle/>
                    <a:p>
                      <a:pPr algn="ctr" fontAlgn="b"/>
                      <a:r>
                        <a:rPr lang="en-US" sz="700" u="none" strike="noStrike">
                          <a:effectLst/>
                        </a:rPr>
                        <a:t>KPCO</a:t>
                      </a:r>
                      <a:endParaRPr lang="en-US" sz="700" b="1" i="0" u="none" strike="noStrike">
                        <a:effectLst/>
                        <a:latin typeface="Arial" panose="020B0604020202020204" pitchFamily="34" charset="0"/>
                      </a:endParaRPr>
                    </a:p>
                  </a:txBody>
                  <a:tcPr marL="0" marR="0" marT="0" marB="0" anchor="b"/>
                </a:tc>
                <a:tc>
                  <a:txBody>
                    <a:bodyPr/>
                    <a:lstStyle/>
                    <a:p>
                      <a:pPr algn="ctr" fontAlgn="b"/>
                      <a:r>
                        <a:rPr lang="en-US" sz="700" u="none" strike="noStrike">
                          <a:effectLst/>
                        </a:rPr>
                        <a:t>KPGA</a:t>
                      </a:r>
                      <a:endParaRPr lang="en-US" sz="700" b="1" i="0" u="none" strike="noStrike">
                        <a:effectLst/>
                        <a:latin typeface="Arial" panose="020B0604020202020204" pitchFamily="34" charset="0"/>
                      </a:endParaRPr>
                    </a:p>
                  </a:txBody>
                  <a:tcPr marL="0" marR="0" marT="0" marB="0" anchor="b"/>
                </a:tc>
                <a:tc>
                  <a:txBody>
                    <a:bodyPr/>
                    <a:lstStyle/>
                    <a:p>
                      <a:pPr algn="ctr" fontAlgn="b"/>
                      <a:r>
                        <a:rPr lang="en-US" sz="700" u="none" strike="noStrike">
                          <a:effectLst/>
                        </a:rPr>
                        <a:t>KPHI</a:t>
                      </a:r>
                      <a:endParaRPr lang="en-US" sz="700" b="1" i="0" u="none" strike="noStrike">
                        <a:effectLst/>
                        <a:latin typeface="Arial" panose="020B0604020202020204" pitchFamily="34" charset="0"/>
                      </a:endParaRPr>
                    </a:p>
                  </a:txBody>
                  <a:tcPr marL="0" marR="0" marT="0" marB="0" anchor="b"/>
                </a:tc>
                <a:tc>
                  <a:txBody>
                    <a:bodyPr/>
                    <a:lstStyle/>
                    <a:p>
                      <a:pPr algn="ctr" fontAlgn="b"/>
                      <a:r>
                        <a:rPr lang="en-US" sz="700" u="none" strike="noStrike">
                          <a:effectLst/>
                        </a:rPr>
                        <a:t>KPMA</a:t>
                      </a:r>
                      <a:endParaRPr lang="en-US" sz="700" b="1" i="0" u="none" strike="noStrike">
                        <a:effectLst/>
                        <a:latin typeface="Arial" panose="020B0604020202020204" pitchFamily="34" charset="0"/>
                      </a:endParaRPr>
                    </a:p>
                  </a:txBody>
                  <a:tcPr marL="0" marR="0" marT="0" marB="0" anchor="b"/>
                </a:tc>
                <a:tc>
                  <a:txBody>
                    <a:bodyPr/>
                    <a:lstStyle/>
                    <a:p>
                      <a:pPr algn="ctr" fontAlgn="b"/>
                      <a:r>
                        <a:rPr lang="en-US" sz="700" u="none" strike="noStrike">
                          <a:effectLst/>
                        </a:rPr>
                        <a:t>KPNC</a:t>
                      </a:r>
                      <a:endParaRPr lang="en-US" sz="700" b="1" i="0" u="none" strike="noStrike">
                        <a:effectLst/>
                        <a:latin typeface="Arial" panose="020B0604020202020204" pitchFamily="34" charset="0"/>
                      </a:endParaRPr>
                    </a:p>
                  </a:txBody>
                  <a:tcPr marL="0" marR="0" marT="0" marB="0" anchor="b"/>
                </a:tc>
                <a:tc>
                  <a:txBody>
                    <a:bodyPr/>
                    <a:lstStyle/>
                    <a:p>
                      <a:pPr algn="ctr" fontAlgn="b"/>
                      <a:r>
                        <a:rPr lang="en-US" sz="700" u="none" strike="noStrike">
                          <a:effectLst/>
                        </a:rPr>
                        <a:t>KPNW</a:t>
                      </a:r>
                      <a:endParaRPr lang="en-US" sz="700" b="1" i="0" u="none" strike="noStrike">
                        <a:effectLst/>
                        <a:latin typeface="Arial" panose="020B0604020202020204" pitchFamily="34" charset="0"/>
                      </a:endParaRPr>
                    </a:p>
                  </a:txBody>
                  <a:tcPr marL="0" marR="0" marT="0" marB="0" anchor="b"/>
                </a:tc>
                <a:tc>
                  <a:txBody>
                    <a:bodyPr/>
                    <a:lstStyle/>
                    <a:p>
                      <a:pPr algn="ctr" fontAlgn="b"/>
                      <a:r>
                        <a:rPr lang="en-US" sz="700" u="none" strike="noStrike">
                          <a:effectLst/>
                        </a:rPr>
                        <a:t>KPSC</a:t>
                      </a:r>
                      <a:endParaRPr lang="en-US" sz="700" b="1" i="0" u="none" strike="noStrike">
                        <a:effectLst/>
                        <a:latin typeface="Arial" panose="020B0604020202020204" pitchFamily="34" charset="0"/>
                      </a:endParaRPr>
                    </a:p>
                  </a:txBody>
                  <a:tcPr marL="0" marR="0" marT="0" marB="0" anchor="b"/>
                </a:tc>
                <a:tc>
                  <a:txBody>
                    <a:bodyPr/>
                    <a:lstStyle/>
                    <a:p>
                      <a:pPr algn="ctr" fontAlgn="b"/>
                      <a:r>
                        <a:rPr lang="en-US" sz="700" u="none" strike="noStrike">
                          <a:effectLst/>
                        </a:rPr>
                        <a:t>KPWA</a:t>
                      </a:r>
                      <a:endParaRPr lang="en-US" sz="700" b="1" i="0" u="none" strike="noStrike">
                        <a:effectLst/>
                        <a:latin typeface="Arial" panose="020B0604020202020204" pitchFamily="34" charset="0"/>
                      </a:endParaRPr>
                    </a:p>
                  </a:txBody>
                  <a:tcPr marL="0" marR="0" marT="0" marB="0" anchor="b"/>
                </a:tc>
                <a:tc>
                  <a:txBody>
                    <a:bodyPr/>
                    <a:lstStyle/>
                    <a:p>
                      <a:pPr algn="ctr" fontAlgn="b"/>
                      <a:r>
                        <a:rPr lang="en-US" sz="700" u="none" strike="noStrike">
                          <a:effectLst/>
                        </a:rPr>
                        <a:t>MCRF</a:t>
                      </a:r>
                      <a:endParaRPr lang="en-US" sz="700" b="1" i="0" u="none" strike="noStrike">
                        <a:effectLst/>
                        <a:latin typeface="Arial" panose="020B0604020202020204" pitchFamily="34" charset="0"/>
                      </a:endParaRPr>
                    </a:p>
                  </a:txBody>
                  <a:tcPr marL="0" marR="0" marT="0" marB="0" anchor="b"/>
                </a:tc>
                <a:tc>
                  <a:txBody>
                    <a:bodyPr/>
                    <a:lstStyle/>
                    <a:p>
                      <a:pPr algn="ctr" fontAlgn="b"/>
                      <a:r>
                        <a:rPr lang="en-US" sz="700" u="none" strike="noStrike">
                          <a:effectLst/>
                        </a:rPr>
                        <a:t>MPCI</a:t>
                      </a:r>
                      <a:endParaRPr lang="en-US" sz="700" b="1" i="0" u="none" strike="noStrike">
                        <a:effectLst/>
                        <a:latin typeface="Arial" panose="020B0604020202020204" pitchFamily="34" charset="0"/>
                      </a:endParaRPr>
                    </a:p>
                  </a:txBody>
                  <a:tcPr marL="0" marR="0" marT="0" marB="0" anchor="b"/>
                </a:tc>
                <a:tc>
                  <a:txBody>
                    <a:bodyPr/>
                    <a:lstStyle/>
                    <a:p>
                      <a:pPr algn="ctr" fontAlgn="b"/>
                      <a:r>
                        <a:rPr lang="en-US" sz="700" u="none" strike="noStrike">
                          <a:effectLst/>
                        </a:rPr>
                        <a:t>PAMF</a:t>
                      </a:r>
                      <a:endParaRPr lang="en-US" sz="700" b="1" i="0" u="none" strike="noStrike">
                        <a:effectLst/>
                        <a:latin typeface="Arial" panose="020B0604020202020204" pitchFamily="34" charset="0"/>
                      </a:endParaRPr>
                    </a:p>
                  </a:txBody>
                  <a:tcPr marL="0" marR="0" marT="0" marB="0" anchor="b"/>
                </a:tc>
                <a:extLst>
                  <a:ext uri="{0D108BD9-81ED-4DB2-BD59-A6C34878D82A}">
                    <a16:rowId xmlns:a16="http://schemas.microsoft.com/office/drawing/2014/main" val="842801656"/>
                  </a:ext>
                </a:extLst>
              </a:tr>
              <a:tr h="375740">
                <a:tc>
                  <a:txBody>
                    <a:bodyPr/>
                    <a:lstStyle/>
                    <a:p>
                      <a:pPr algn="l" fontAlgn="b"/>
                      <a:r>
                        <a:rPr lang="en-US" sz="800" b="1" u="none" strike="noStrike" dirty="0">
                          <a:effectLst/>
                        </a:rPr>
                        <a:t> Total population all US  sites:  </a:t>
                      </a:r>
                      <a:r>
                        <a:rPr lang="en-US" sz="800" b="1" i="0" u="none" strike="noStrike" dirty="0">
                          <a:effectLst/>
                          <a:latin typeface="Arial" panose="020B0604020202020204" pitchFamily="34" charset="0"/>
                        </a:rPr>
                        <a:t>19610847</a:t>
                      </a:r>
                    </a:p>
                    <a:p>
                      <a:pPr algn="l" fontAlgn="b"/>
                      <a:endParaRPr lang="en-US" sz="800" b="1" i="0" u="none" strike="noStrike" dirty="0">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1"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1"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1"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1"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1"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1"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1"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1"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1"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1"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1"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1"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1"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1"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1"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1"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1" i="0" u="none" strike="noStrike">
                        <a:effectLst/>
                        <a:latin typeface="Arial" panose="020B0604020202020204" pitchFamily="34" charset="0"/>
                      </a:endParaRPr>
                    </a:p>
                  </a:txBody>
                  <a:tcPr marL="0" marR="0" marT="0" marB="0" anchor="b"/>
                </a:tc>
                <a:extLst>
                  <a:ext uri="{0D108BD9-81ED-4DB2-BD59-A6C34878D82A}">
                    <a16:rowId xmlns:a16="http://schemas.microsoft.com/office/drawing/2014/main" val="1923335290"/>
                  </a:ext>
                </a:extLst>
              </a:tr>
              <a:tr h="133163">
                <a:tc>
                  <a:txBody>
                    <a:bodyPr/>
                    <a:lstStyle/>
                    <a:p>
                      <a:pPr algn="l" fontAlgn="b"/>
                      <a:r>
                        <a:rPr lang="en-US" sz="800" b="1" u="none" strike="noStrike" dirty="0">
                          <a:effectLst/>
                        </a:rPr>
                        <a:t>Total Membership</a:t>
                      </a:r>
                      <a:endParaRPr lang="en-US" sz="800" b="1" i="0" u="none" strike="noStrike" dirty="0">
                        <a:effectLst/>
                        <a:latin typeface="Arial" panose="020B0604020202020204" pitchFamily="34" charset="0"/>
                      </a:endParaRPr>
                    </a:p>
                  </a:txBody>
                  <a:tcPr marL="0" marR="0" marT="0" marB="0" anchor="b"/>
                </a:tc>
                <a:tc>
                  <a:txBody>
                    <a:bodyPr/>
                    <a:lstStyle/>
                    <a:p>
                      <a:pPr algn="r" fontAlgn="b"/>
                      <a:r>
                        <a:rPr lang="en-US" sz="700" u="none" strike="noStrike">
                          <a:effectLst/>
                        </a:rPr>
                        <a:t>240993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316427</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567556</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87472</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953718</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1315621</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770842</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429002</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285632</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929087</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4629906</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686643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5064638</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850863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212110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301793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1968544</a:t>
                      </a:r>
                      <a:endParaRPr lang="en-US" sz="700" b="0" i="0" u="none" strike="noStrike">
                        <a:effectLst/>
                        <a:latin typeface="Arial" panose="020B0604020202020204" pitchFamily="34" charset="0"/>
                      </a:endParaRPr>
                    </a:p>
                  </a:txBody>
                  <a:tcPr marL="0" marR="0" marT="0" marB="0" anchor="b"/>
                </a:tc>
                <a:extLst>
                  <a:ext uri="{0D108BD9-81ED-4DB2-BD59-A6C34878D82A}">
                    <a16:rowId xmlns:a16="http://schemas.microsoft.com/office/drawing/2014/main" val="1981505947"/>
                  </a:ext>
                </a:extLst>
              </a:tr>
              <a:tr h="133163">
                <a:tc>
                  <a:txBody>
                    <a:bodyPr/>
                    <a:lstStyle/>
                    <a:p>
                      <a:pPr algn="l" fontAlgn="b"/>
                      <a:r>
                        <a:rPr lang="en-US" sz="700" u="none" strike="noStrike" dirty="0">
                          <a:effectLst/>
                        </a:rPr>
                        <a:t>Continuously enrolled*</a:t>
                      </a:r>
                      <a:endParaRPr lang="en-US" sz="700" b="0" i="0" u="none" strike="noStrike" dirty="0">
                        <a:effectLst/>
                        <a:latin typeface="Arial" panose="020B0604020202020204" pitchFamily="34" charset="0"/>
                      </a:endParaRPr>
                    </a:p>
                  </a:txBody>
                  <a:tcPr marL="0" marR="0" marT="0" marB="0" anchor="b"/>
                </a:tc>
                <a:tc>
                  <a:txBody>
                    <a:bodyPr/>
                    <a:lstStyle/>
                    <a:p>
                      <a:pPr algn="r" fontAlgn="b"/>
                      <a:r>
                        <a:rPr lang="en-US" sz="700" u="none" strike="noStrike">
                          <a:effectLst/>
                        </a:rPr>
                        <a:t>179540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307567</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417154</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72164</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704798</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1039341</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588923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323039</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223650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701461</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3907641</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541761</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4097292</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651761</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180107</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249671</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309061</a:t>
                      </a:r>
                      <a:endParaRPr lang="en-US" sz="700" b="0" i="0" u="none" strike="noStrike">
                        <a:effectLst/>
                        <a:latin typeface="Arial" panose="020B0604020202020204" pitchFamily="34" charset="0"/>
                      </a:endParaRPr>
                    </a:p>
                  </a:txBody>
                  <a:tcPr marL="0" marR="0" marT="0" marB="0" anchor="b"/>
                </a:tc>
                <a:extLst>
                  <a:ext uri="{0D108BD9-81ED-4DB2-BD59-A6C34878D82A}">
                    <a16:rowId xmlns:a16="http://schemas.microsoft.com/office/drawing/2014/main" val="2817545492"/>
                  </a:ext>
                </a:extLst>
              </a:tr>
              <a:tr h="133163">
                <a:tc>
                  <a:txBody>
                    <a:bodyPr/>
                    <a:lstStyle/>
                    <a:p>
                      <a:pPr algn="l" fontAlgn="b"/>
                      <a:r>
                        <a:rPr lang="en-US" sz="700" u="none" strike="noStrike" dirty="0">
                          <a:effectLst/>
                        </a:rPr>
                        <a:t>% Continuous coverage</a:t>
                      </a:r>
                      <a:endParaRPr lang="en-US" sz="700" b="0" i="0" u="none" strike="noStrike" dirty="0">
                        <a:effectLst/>
                        <a:latin typeface="Arial" panose="020B0604020202020204" pitchFamily="34" charset="0"/>
                      </a:endParaRPr>
                    </a:p>
                  </a:txBody>
                  <a:tcPr marL="0" marR="0" marT="0" marB="0" anchor="b"/>
                </a:tc>
                <a:tc>
                  <a:txBody>
                    <a:bodyPr/>
                    <a:lstStyle/>
                    <a:p>
                      <a:pPr algn="r" fontAlgn="b"/>
                      <a:r>
                        <a:rPr lang="en-US" sz="700" u="none" strike="noStrike">
                          <a:effectLst/>
                        </a:rPr>
                        <a:t>74.5%</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97.2%</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73.5%</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82.5%</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73.9%</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79.0%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76.4%</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75.3%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78.3%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75.5%</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84.4%</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78.9%</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80.9%</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76.6%</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84.9%</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82.7%</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15.7%</a:t>
                      </a:r>
                      <a:endParaRPr lang="en-US" sz="700" b="0" i="0" u="none" strike="noStrike">
                        <a:effectLst/>
                        <a:latin typeface="Arial" panose="020B0604020202020204" pitchFamily="34" charset="0"/>
                      </a:endParaRPr>
                    </a:p>
                  </a:txBody>
                  <a:tcPr marL="0" marR="0" marT="0" marB="0" anchor="b"/>
                </a:tc>
                <a:extLst>
                  <a:ext uri="{0D108BD9-81ED-4DB2-BD59-A6C34878D82A}">
                    <a16:rowId xmlns:a16="http://schemas.microsoft.com/office/drawing/2014/main" val="1087513956"/>
                  </a:ext>
                </a:extLst>
              </a:tr>
              <a:tr h="156662">
                <a:tc>
                  <a:txBody>
                    <a:bodyPr/>
                    <a:lstStyle/>
                    <a:p>
                      <a:pPr algn="l" fontAlgn="b"/>
                      <a:r>
                        <a:rPr lang="en-US" sz="800" b="1" u="none" strike="noStrike" dirty="0">
                          <a:effectLst/>
                        </a:rPr>
                        <a:t>Age</a:t>
                      </a:r>
                      <a:endParaRPr lang="en-US" sz="800" b="1" i="0" u="none" strike="noStrike" dirty="0">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1"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1"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1"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1"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1"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1" u="none" strike="noStrike">
                        <a:effectLst/>
                        <a:latin typeface="Arial" panose="020B0604020202020204" pitchFamily="34" charset="0"/>
                      </a:endParaRPr>
                    </a:p>
                  </a:txBody>
                  <a:tcPr marL="0" marR="0" marT="0" marB="0" anchor="b"/>
                </a:tc>
                <a:extLst>
                  <a:ext uri="{0D108BD9-81ED-4DB2-BD59-A6C34878D82A}">
                    <a16:rowId xmlns:a16="http://schemas.microsoft.com/office/drawing/2014/main" val="2635918393"/>
                  </a:ext>
                </a:extLst>
              </a:tr>
              <a:tr h="133163">
                <a:tc>
                  <a:txBody>
                    <a:bodyPr/>
                    <a:lstStyle/>
                    <a:p>
                      <a:pPr algn="l" fontAlgn="b"/>
                      <a:r>
                        <a:rPr lang="en-US" sz="700" u="none" strike="noStrike">
                          <a:effectLst/>
                        </a:rPr>
                        <a:t>0 to 19</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23.7%</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24.3%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28.9%</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17.2%</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21.5%</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27.1%</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20.0%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19.8%</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21.3%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18.7%</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22.2%</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20.9%</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23.5%</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16.0%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24.0%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21.6%</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19.4%</a:t>
                      </a:r>
                      <a:endParaRPr lang="en-US" sz="700" b="0" i="0" u="none" strike="noStrike">
                        <a:effectLst/>
                        <a:latin typeface="Arial" panose="020B0604020202020204" pitchFamily="34" charset="0"/>
                      </a:endParaRPr>
                    </a:p>
                  </a:txBody>
                  <a:tcPr marL="0" marR="0" marT="0" marB="0" anchor="b"/>
                </a:tc>
                <a:extLst>
                  <a:ext uri="{0D108BD9-81ED-4DB2-BD59-A6C34878D82A}">
                    <a16:rowId xmlns:a16="http://schemas.microsoft.com/office/drawing/2014/main" val="3844590181"/>
                  </a:ext>
                </a:extLst>
              </a:tr>
              <a:tr h="133163">
                <a:tc>
                  <a:txBody>
                    <a:bodyPr/>
                    <a:lstStyle/>
                    <a:p>
                      <a:pPr algn="l" fontAlgn="b"/>
                      <a:r>
                        <a:rPr lang="en-US" sz="700" u="none" strike="noStrike">
                          <a:effectLst/>
                        </a:rPr>
                        <a:t>20 to 39</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25.2%</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22.9%</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21.9%</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20.9%</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27.5%</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28.0%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24.1%</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27.1%</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26.1%</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24.3%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27.3%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25.9%</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27.6%</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25.0%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19.0%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25.4%</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13.3%</a:t>
                      </a:r>
                      <a:endParaRPr lang="en-US" sz="700" b="0" i="0" u="none" strike="noStrike">
                        <a:effectLst/>
                        <a:latin typeface="Arial" panose="020B0604020202020204" pitchFamily="34" charset="0"/>
                      </a:endParaRPr>
                    </a:p>
                  </a:txBody>
                  <a:tcPr marL="0" marR="0" marT="0" marB="0" anchor="b"/>
                </a:tc>
                <a:extLst>
                  <a:ext uri="{0D108BD9-81ED-4DB2-BD59-A6C34878D82A}">
                    <a16:rowId xmlns:a16="http://schemas.microsoft.com/office/drawing/2014/main" val="3389412396"/>
                  </a:ext>
                </a:extLst>
              </a:tr>
              <a:tr h="133163">
                <a:tc>
                  <a:txBody>
                    <a:bodyPr/>
                    <a:lstStyle/>
                    <a:p>
                      <a:pPr algn="l" fontAlgn="b"/>
                      <a:r>
                        <a:rPr lang="en-US" sz="700" u="none" strike="noStrike">
                          <a:effectLst/>
                        </a:rPr>
                        <a:t>40-64</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33.9%</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31.5%</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30.8%</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36.7%</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43.9%</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36.3%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36.4%</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42.7%</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35.4%</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34.5%</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34.5%</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35.1%</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33.6%</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40.7%</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33.0%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34.1%</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31.9%</a:t>
                      </a:r>
                      <a:endParaRPr lang="en-US" sz="700" b="0" i="0" u="none" strike="noStrike">
                        <a:effectLst/>
                        <a:latin typeface="Arial" panose="020B0604020202020204" pitchFamily="34" charset="0"/>
                      </a:endParaRPr>
                    </a:p>
                  </a:txBody>
                  <a:tcPr marL="0" marR="0" marT="0" marB="0" anchor="b"/>
                </a:tc>
                <a:extLst>
                  <a:ext uri="{0D108BD9-81ED-4DB2-BD59-A6C34878D82A}">
                    <a16:rowId xmlns:a16="http://schemas.microsoft.com/office/drawing/2014/main" val="1512600985"/>
                  </a:ext>
                </a:extLst>
              </a:tr>
              <a:tr h="133163">
                <a:tc>
                  <a:txBody>
                    <a:bodyPr/>
                    <a:lstStyle/>
                    <a:p>
                      <a:pPr algn="l" fontAlgn="b"/>
                      <a:r>
                        <a:rPr lang="en-US" sz="700" u="none" strike="noStrike">
                          <a:effectLst/>
                        </a:rPr>
                        <a:t>65+</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17.2%</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21.4%</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18.4%</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25.3%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7.0%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8.6%</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19.5%</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10.4%</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17.2%</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22.5%</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15.9%</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18.1%</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15.3%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17.5%</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24.0%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18.9%</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35.4%</a:t>
                      </a:r>
                      <a:endParaRPr lang="en-US" sz="700" b="0" i="0" u="none" strike="noStrike">
                        <a:effectLst/>
                        <a:latin typeface="Arial" panose="020B0604020202020204" pitchFamily="34" charset="0"/>
                      </a:endParaRPr>
                    </a:p>
                  </a:txBody>
                  <a:tcPr marL="0" marR="0" marT="0" marB="0" anchor="b"/>
                </a:tc>
                <a:extLst>
                  <a:ext uri="{0D108BD9-81ED-4DB2-BD59-A6C34878D82A}">
                    <a16:rowId xmlns:a16="http://schemas.microsoft.com/office/drawing/2014/main" val="2587549724"/>
                  </a:ext>
                </a:extLst>
              </a:tr>
              <a:tr h="156662">
                <a:tc>
                  <a:txBody>
                    <a:bodyPr/>
                    <a:lstStyle/>
                    <a:p>
                      <a:pPr algn="l" fontAlgn="b"/>
                      <a:r>
                        <a:rPr lang="en-US" sz="800" b="1" u="none" strike="noStrike" dirty="0">
                          <a:effectLst/>
                        </a:rPr>
                        <a:t>Youth</a:t>
                      </a:r>
                      <a:endParaRPr lang="en-US" sz="800" b="1" i="0" u="none" strike="noStrike" dirty="0">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extLst>
                  <a:ext uri="{0D108BD9-81ED-4DB2-BD59-A6C34878D82A}">
                    <a16:rowId xmlns:a16="http://schemas.microsoft.com/office/drawing/2014/main" val="274421157"/>
                  </a:ext>
                </a:extLst>
              </a:tr>
              <a:tr h="133163">
                <a:tc>
                  <a:txBody>
                    <a:bodyPr/>
                    <a:lstStyle/>
                    <a:p>
                      <a:pPr algn="l" fontAlgn="b"/>
                      <a:r>
                        <a:rPr lang="en-US" sz="700" u="none" strike="noStrike">
                          <a:effectLst/>
                        </a:rPr>
                        <a:t>0 to 5</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5.4%</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7.6%</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8.5%</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3.6%</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5.2%</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7.6%</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4.8%</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4.1%</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5.5%</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4.6%</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5.9%</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5.3%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6.0%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3.8%</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6.0%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6.2%</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9.9%</a:t>
                      </a:r>
                      <a:endParaRPr lang="en-US" sz="700" b="0" i="0" u="none" strike="noStrike">
                        <a:effectLst/>
                        <a:latin typeface="Arial" panose="020B0604020202020204" pitchFamily="34" charset="0"/>
                      </a:endParaRPr>
                    </a:p>
                  </a:txBody>
                  <a:tcPr marL="0" marR="0" marT="0" marB="0" anchor="b"/>
                </a:tc>
                <a:extLst>
                  <a:ext uri="{0D108BD9-81ED-4DB2-BD59-A6C34878D82A}">
                    <a16:rowId xmlns:a16="http://schemas.microsoft.com/office/drawing/2014/main" val="503681470"/>
                  </a:ext>
                </a:extLst>
              </a:tr>
              <a:tr h="133163">
                <a:tc>
                  <a:txBody>
                    <a:bodyPr/>
                    <a:lstStyle/>
                    <a:p>
                      <a:pPr algn="l" fontAlgn="b"/>
                      <a:r>
                        <a:rPr lang="en-US" sz="700" u="none" strike="noStrike">
                          <a:effectLst/>
                        </a:rPr>
                        <a:t>6 to 11</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7.1%</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7.1%</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9.1%</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4.7%</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6.2%</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8.3%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6.1%</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5.5%</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6.7%</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5.5%</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6.9%</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6.3%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7.1%</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4.7%</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7.7%</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6.5%</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4.5%</a:t>
                      </a:r>
                      <a:endParaRPr lang="en-US" sz="700" b="0" i="0" u="none" strike="noStrike">
                        <a:effectLst/>
                        <a:latin typeface="Arial" panose="020B0604020202020204" pitchFamily="34" charset="0"/>
                      </a:endParaRPr>
                    </a:p>
                  </a:txBody>
                  <a:tcPr marL="0" marR="0" marT="0" marB="0" anchor="b"/>
                </a:tc>
                <a:extLst>
                  <a:ext uri="{0D108BD9-81ED-4DB2-BD59-A6C34878D82A}">
                    <a16:rowId xmlns:a16="http://schemas.microsoft.com/office/drawing/2014/main" val="2008388642"/>
                  </a:ext>
                </a:extLst>
              </a:tr>
              <a:tr h="133163">
                <a:tc>
                  <a:txBody>
                    <a:bodyPr/>
                    <a:lstStyle/>
                    <a:p>
                      <a:pPr algn="l" fontAlgn="b"/>
                      <a:r>
                        <a:rPr lang="en-US" sz="700" u="none" strike="noStrike">
                          <a:effectLst/>
                        </a:rPr>
                        <a:t>12 to 17</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8.4%</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7.2%</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8.9%</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6.2%</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7.5%</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8.5%</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6.8%</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7.2%</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6.8%</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6.3%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7.2%</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6.9%</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7.7%</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5.4%</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8.1%</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6.6%</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4.2%</a:t>
                      </a:r>
                      <a:endParaRPr lang="en-US" sz="700" b="0" i="0" u="none" strike="noStrike">
                        <a:effectLst/>
                        <a:latin typeface="Arial" panose="020B0604020202020204" pitchFamily="34" charset="0"/>
                      </a:endParaRPr>
                    </a:p>
                  </a:txBody>
                  <a:tcPr marL="0" marR="0" marT="0" marB="0" anchor="b"/>
                </a:tc>
                <a:extLst>
                  <a:ext uri="{0D108BD9-81ED-4DB2-BD59-A6C34878D82A}">
                    <a16:rowId xmlns:a16="http://schemas.microsoft.com/office/drawing/2014/main" val="170023629"/>
                  </a:ext>
                </a:extLst>
              </a:tr>
              <a:tr h="156662">
                <a:tc>
                  <a:txBody>
                    <a:bodyPr/>
                    <a:lstStyle/>
                    <a:p>
                      <a:pPr algn="l" fontAlgn="b"/>
                      <a:r>
                        <a:rPr lang="en-US" sz="800" b="1" u="none" strike="noStrike" dirty="0">
                          <a:effectLst/>
                        </a:rPr>
                        <a:t>Gender</a:t>
                      </a:r>
                      <a:endParaRPr lang="en-US" sz="800" b="1" i="0" u="none" strike="noStrike" dirty="0">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extLst>
                  <a:ext uri="{0D108BD9-81ED-4DB2-BD59-A6C34878D82A}">
                    <a16:rowId xmlns:a16="http://schemas.microsoft.com/office/drawing/2014/main" val="667045795"/>
                  </a:ext>
                </a:extLst>
              </a:tr>
              <a:tr h="133163">
                <a:tc>
                  <a:txBody>
                    <a:bodyPr/>
                    <a:lstStyle/>
                    <a:p>
                      <a:pPr algn="l" fontAlgn="b"/>
                      <a:r>
                        <a:rPr lang="en-US" sz="700" u="none" strike="noStrike">
                          <a:effectLst/>
                        </a:rPr>
                        <a:t>Female</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55.9%</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55.4%</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53.5%</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57.0%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51.4%</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52.2%</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52.7%</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54.4%</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50.8%</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53.5%</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51.5%</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52.0%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51.6%</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53.6%</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52.9%</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56.4%</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60.0%</a:t>
                      </a:r>
                      <a:endParaRPr lang="en-US" sz="700" b="0" i="0" u="none" strike="noStrike">
                        <a:effectLst/>
                        <a:latin typeface="Arial" panose="020B0604020202020204" pitchFamily="34" charset="0"/>
                      </a:endParaRPr>
                    </a:p>
                  </a:txBody>
                  <a:tcPr marL="0" marR="0" marT="0" marB="0" anchor="b"/>
                </a:tc>
                <a:extLst>
                  <a:ext uri="{0D108BD9-81ED-4DB2-BD59-A6C34878D82A}">
                    <a16:rowId xmlns:a16="http://schemas.microsoft.com/office/drawing/2014/main" val="2787488182"/>
                  </a:ext>
                </a:extLst>
              </a:tr>
              <a:tr h="156662">
                <a:tc>
                  <a:txBody>
                    <a:bodyPr/>
                    <a:lstStyle/>
                    <a:p>
                      <a:pPr algn="l" fontAlgn="b"/>
                      <a:r>
                        <a:rPr lang="en-US" sz="800" b="1" u="none" strike="noStrike" dirty="0">
                          <a:effectLst/>
                        </a:rPr>
                        <a:t>Insurance</a:t>
                      </a:r>
                      <a:endParaRPr lang="en-US" sz="800" b="1" i="0" u="none" strike="noStrike" dirty="0">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extLst>
                  <a:ext uri="{0D108BD9-81ED-4DB2-BD59-A6C34878D82A}">
                    <a16:rowId xmlns:a16="http://schemas.microsoft.com/office/drawing/2014/main" val="1980586004"/>
                  </a:ext>
                </a:extLst>
              </a:tr>
              <a:tr h="133163">
                <a:tc>
                  <a:txBody>
                    <a:bodyPr/>
                    <a:lstStyle/>
                    <a:p>
                      <a:pPr algn="l" fontAlgn="b"/>
                      <a:r>
                        <a:rPr lang="en-US" sz="700" u="none" strike="noStrike">
                          <a:effectLst/>
                        </a:rPr>
                        <a:t>Commercial</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31.2%</a:t>
                      </a:r>
                      <a:endParaRPr lang="en-US" sz="700" b="0" i="0" u="none" strike="noStrike">
                        <a:effectLst/>
                        <a:latin typeface="Arial" panose="020B0604020202020204" pitchFamily="34" charset="0"/>
                      </a:endParaRPr>
                    </a:p>
                  </a:txBody>
                  <a:tcPr marL="0" marR="0" marT="0" marB="0" anchor="b"/>
                </a:tc>
                <a:tc rowSpan="5">
                  <a:txBody>
                    <a:bodyPr/>
                    <a:lstStyle/>
                    <a:p>
                      <a:pPr algn="ctr" fontAlgn="b"/>
                      <a:r>
                        <a:rPr lang="en-US" sz="700" u="none" strike="noStrike">
                          <a:effectLst/>
                        </a:rPr>
                        <a:t>NA</a:t>
                      </a:r>
                      <a:endParaRPr lang="en-US" sz="700" b="0" i="1"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14.6%</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77.5%</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97.9%</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70.3%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57.0%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66.1%</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67.7%</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75.6%</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73.3%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72.6%</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70.3%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66.5%</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36.5%</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61.3%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41.8%</a:t>
                      </a:r>
                      <a:endParaRPr lang="en-US" sz="700" b="0" i="0" u="none" strike="noStrike">
                        <a:effectLst/>
                        <a:latin typeface="Arial" panose="020B0604020202020204" pitchFamily="34" charset="0"/>
                      </a:endParaRPr>
                    </a:p>
                  </a:txBody>
                  <a:tcPr marL="0" marR="0" marT="0" marB="0" anchor="b"/>
                </a:tc>
                <a:extLst>
                  <a:ext uri="{0D108BD9-81ED-4DB2-BD59-A6C34878D82A}">
                    <a16:rowId xmlns:a16="http://schemas.microsoft.com/office/drawing/2014/main" val="3236813301"/>
                  </a:ext>
                </a:extLst>
              </a:tr>
              <a:tr h="133163">
                <a:tc>
                  <a:txBody>
                    <a:bodyPr/>
                    <a:lstStyle/>
                    <a:p>
                      <a:pPr algn="l" fontAlgn="b"/>
                      <a:r>
                        <a:rPr lang="en-US" sz="700" u="none" strike="noStrike">
                          <a:effectLst/>
                        </a:rPr>
                        <a:t>Medicaid</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a:t>
                      </a:r>
                      <a:endParaRPr lang="en-US" sz="700" b="0" i="0" u="none" strike="noStrike">
                        <a:effectLst/>
                        <a:latin typeface="Arial" panose="020B0604020202020204" pitchFamily="34" charset="0"/>
                      </a:endParaRPr>
                    </a:p>
                  </a:txBody>
                  <a:tcPr marL="0" marR="0" marT="0" marB="0" anchor="b"/>
                </a:tc>
                <a:tc vMerge="1">
                  <a:txBody>
                    <a:bodyPr/>
                    <a:lstStyle/>
                    <a:p>
                      <a:endParaRPr lang="en-US"/>
                    </a:p>
                  </a:txBody>
                  <a:tcPr/>
                </a:tc>
                <a:tc>
                  <a:txBody>
                    <a:bodyPr/>
                    <a:lstStyle/>
                    <a:p>
                      <a:pPr algn="r" fontAlgn="b"/>
                      <a:r>
                        <a:rPr lang="en-US" sz="700" u="none" strike="noStrike">
                          <a:effectLst/>
                        </a:rPr>
                        <a:t>42.7%</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16.4%</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7.6%</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14.7%</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0.9%</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7.3%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8.4%</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10.2%</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0.5%</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38.3%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22.5%</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3.9%</a:t>
                      </a:r>
                      <a:endParaRPr lang="en-US" sz="700" b="0" i="0" u="none" strike="noStrike">
                        <a:effectLst/>
                        <a:latin typeface="Arial" panose="020B0604020202020204" pitchFamily="34" charset="0"/>
                      </a:endParaRPr>
                    </a:p>
                  </a:txBody>
                  <a:tcPr marL="0" marR="0" marT="0" marB="0" anchor="b"/>
                </a:tc>
                <a:extLst>
                  <a:ext uri="{0D108BD9-81ED-4DB2-BD59-A6C34878D82A}">
                    <a16:rowId xmlns:a16="http://schemas.microsoft.com/office/drawing/2014/main" val="1199120551"/>
                  </a:ext>
                </a:extLst>
              </a:tr>
              <a:tr h="133163">
                <a:tc>
                  <a:txBody>
                    <a:bodyPr/>
                    <a:lstStyle/>
                    <a:p>
                      <a:pPr algn="l" fontAlgn="b"/>
                      <a:r>
                        <a:rPr lang="en-US" sz="700" u="none" strike="noStrike">
                          <a:effectLst/>
                        </a:rPr>
                        <a:t>Medicare</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10.9%</a:t>
                      </a:r>
                      <a:endParaRPr lang="en-US" sz="700" b="0" i="0" u="none" strike="noStrike">
                        <a:effectLst/>
                        <a:latin typeface="Arial" panose="020B0604020202020204" pitchFamily="34" charset="0"/>
                      </a:endParaRPr>
                    </a:p>
                  </a:txBody>
                  <a:tcPr marL="0" marR="0" marT="0" marB="0" anchor="b"/>
                </a:tc>
                <a:tc vMerge="1">
                  <a:txBody>
                    <a:bodyPr/>
                    <a:lstStyle/>
                    <a:p>
                      <a:endParaRPr lang="en-US"/>
                    </a:p>
                  </a:txBody>
                  <a:tcPr/>
                </a:tc>
                <a:tc>
                  <a:txBody>
                    <a:bodyPr/>
                    <a:lstStyle/>
                    <a:p>
                      <a:pPr algn="r" fontAlgn="b"/>
                      <a:r>
                        <a:rPr lang="en-US" sz="700" u="none" strike="noStrike">
                          <a:effectLst/>
                        </a:rPr>
                        <a:t>20.3%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22.5%</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2.1%</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5.3%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20.6%</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11.3%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17.3%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23.6%</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19.0%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19.1%</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13.2%</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18.8%</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21.8%</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14.7%</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36.6%</a:t>
                      </a:r>
                      <a:endParaRPr lang="en-US" sz="700" b="0" i="0" u="none" strike="noStrike">
                        <a:effectLst/>
                        <a:latin typeface="Arial" panose="020B0604020202020204" pitchFamily="34" charset="0"/>
                      </a:endParaRPr>
                    </a:p>
                  </a:txBody>
                  <a:tcPr marL="0" marR="0" marT="0" marB="0" anchor="b"/>
                </a:tc>
                <a:extLst>
                  <a:ext uri="{0D108BD9-81ED-4DB2-BD59-A6C34878D82A}">
                    <a16:rowId xmlns:a16="http://schemas.microsoft.com/office/drawing/2014/main" val="3942590799"/>
                  </a:ext>
                </a:extLst>
              </a:tr>
              <a:tr h="133163">
                <a:tc>
                  <a:txBody>
                    <a:bodyPr/>
                    <a:lstStyle/>
                    <a:p>
                      <a:pPr algn="l" fontAlgn="b"/>
                      <a:r>
                        <a:rPr lang="en-US" sz="700" u="none" strike="noStrike">
                          <a:effectLst/>
                        </a:rPr>
                        <a:t>Self-pay</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0.0%</a:t>
                      </a:r>
                      <a:endParaRPr lang="en-US" sz="700" b="0" i="0" u="none" strike="noStrike">
                        <a:effectLst/>
                        <a:latin typeface="Arial" panose="020B0604020202020204" pitchFamily="34" charset="0"/>
                      </a:endParaRPr>
                    </a:p>
                  </a:txBody>
                  <a:tcPr marL="0" marR="0" marT="0" marB="0" anchor="b"/>
                </a:tc>
                <a:tc vMerge="1">
                  <a:txBody>
                    <a:bodyPr/>
                    <a:lstStyle/>
                    <a:p>
                      <a:endParaRPr lang="en-US"/>
                    </a:p>
                  </a:txBody>
                  <a:tcPr/>
                </a:tc>
                <a:tc>
                  <a:txBody>
                    <a:bodyPr/>
                    <a:lstStyle/>
                    <a:p>
                      <a:pPr algn="r" fontAlgn="b"/>
                      <a:r>
                        <a:rPr lang="en-US" sz="700" u="none" strike="noStrike">
                          <a:effectLst/>
                        </a:rPr>
                        <a:t>0.0%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1.7%</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12.7%</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22.1%</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0.4%</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6.3%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14.3%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0.5%</a:t>
                      </a:r>
                      <a:endParaRPr lang="en-US" sz="700" b="0" i="0" u="none" strike="noStrike">
                        <a:effectLst/>
                        <a:latin typeface="Arial" panose="020B0604020202020204" pitchFamily="34" charset="0"/>
                      </a:endParaRPr>
                    </a:p>
                  </a:txBody>
                  <a:tcPr marL="0" marR="0" marT="0" marB="0" anchor="b"/>
                </a:tc>
                <a:extLst>
                  <a:ext uri="{0D108BD9-81ED-4DB2-BD59-A6C34878D82A}">
                    <a16:rowId xmlns:a16="http://schemas.microsoft.com/office/drawing/2014/main" val="3840502704"/>
                  </a:ext>
                </a:extLst>
              </a:tr>
              <a:tr h="133163">
                <a:tc>
                  <a:txBody>
                    <a:bodyPr/>
                    <a:lstStyle/>
                    <a:p>
                      <a:pPr algn="l" fontAlgn="b"/>
                      <a:r>
                        <a:rPr lang="en-US" sz="700" u="none" strike="noStrike">
                          <a:effectLst/>
                        </a:rPr>
                        <a:t>Other</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57.8%</a:t>
                      </a:r>
                      <a:endParaRPr lang="en-US" sz="700" b="0" i="0" u="none" strike="noStrike">
                        <a:effectLst/>
                        <a:latin typeface="Arial" panose="020B0604020202020204" pitchFamily="34" charset="0"/>
                      </a:endParaRPr>
                    </a:p>
                  </a:txBody>
                  <a:tcPr marL="0" marR="0" marT="0" marB="0" anchor="b"/>
                </a:tc>
                <a:tc vMerge="1">
                  <a:txBody>
                    <a:bodyPr/>
                    <a:lstStyle/>
                    <a:p>
                      <a:endParaRPr lang="en-US"/>
                    </a:p>
                  </a:txBody>
                  <a:tcPr/>
                </a:tc>
                <a:tc>
                  <a:txBody>
                    <a:bodyPr/>
                    <a:lstStyle/>
                    <a:p>
                      <a:pPr algn="r" fontAlgn="b"/>
                      <a:r>
                        <a:rPr lang="en-US" sz="700" u="none" strike="noStrike">
                          <a:effectLst/>
                        </a:rPr>
                        <a:t>22.4%</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16.0%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6.3%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2.1%</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0.4%</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0.4%</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1.5%</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17.2%</a:t>
                      </a:r>
                      <a:endParaRPr lang="en-US" sz="700" b="0" i="0" u="none" strike="noStrike">
                        <a:effectLst/>
                        <a:latin typeface="Arial" panose="020B0604020202020204" pitchFamily="34" charset="0"/>
                      </a:endParaRPr>
                    </a:p>
                  </a:txBody>
                  <a:tcPr marL="0" marR="0" marT="0" marB="0" anchor="b"/>
                </a:tc>
                <a:extLst>
                  <a:ext uri="{0D108BD9-81ED-4DB2-BD59-A6C34878D82A}">
                    <a16:rowId xmlns:a16="http://schemas.microsoft.com/office/drawing/2014/main" val="4127215909"/>
                  </a:ext>
                </a:extLst>
              </a:tr>
              <a:tr h="156662">
                <a:tc>
                  <a:txBody>
                    <a:bodyPr/>
                    <a:lstStyle/>
                    <a:p>
                      <a:pPr algn="l" fontAlgn="b"/>
                      <a:r>
                        <a:rPr lang="en-US" sz="800" b="1" u="none" strike="noStrike" dirty="0">
                          <a:effectLst/>
                        </a:rPr>
                        <a:t>Census</a:t>
                      </a:r>
                      <a:endParaRPr lang="en-US" sz="800" b="1" i="0" u="none" strike="noStrike" dirty="0">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ctr" fontAlgn="b"/>
                      <a:r>
                        <a:rPr lang="en-US" sz="700" u="none" strike="noStrike">
                          <a:effectLst/>
                        </a:rPr>
                        <a:t> </a:t>
                      </a:r>
                      <a:endParaRPr lang="en-US" sz="700" b="0" i="1" u="none" strike="noStrike">
                        <a:effectLst/>
                        <a:latin typeface="Arial" panose="020B0604020202020204" pitchFamily="34" charset="0"/>
                      </a:endParaRPr>
                    </a:p>
                  </a:txBody>
                  <a:tcPr marL="0" marR="0" marT="0" marB="0" anchor="b"/>
                </a:tc>
                <a:tc>
                  <a:txBody>
                    <a:bodyPr/>
                    <a:lstStyle/>
                    <a:p>
                      <a:pPr algn="ctr" fontAlgn="b"/>
                      <a:r>
                        <a:rPr lang="en-US" sz="700" u="none" strike="noStrike">
                          <a:effectLst/>
                        </a:rPr>
                        <a:t> </a:t>
                      </a:r>
                      <a:endParaRPr lang="en-US" sz="700" b="0" i="1"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extLst>
                  <a:ext uri="{0D108BD9-81ED-4DB2-BD59-A6C34878D82A}">
                    <a16:rowId xmlns:a16="http://schemas.microsoft.com/office/drawing/2014/main" val="486730051"/>
                  </a:ext>
                </a:extLst>
              </a:tr>
              <a:tr h="230564">
                <a:tc>
                  <a:txBody>
                    <a:bodyPr/>
                    <a:lstStyle/>
                    <a:p>
                      <a:pPr algn="l" fontAlgn="b"/>
                      <a:r>
                        <a:rPr lang="en-US" sz="700" u="none" strike="noStrike">
                          <a:effectLst/>
                        </a:rPr>
                        <a:t>Lower neighborhood income (&lt;25K)</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NA</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1.9%</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NA</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6.8%</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0.9%</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0.6%</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1.9%</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0.6%</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1.2%</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0.4%</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1.1%</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1.2%</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0.5%</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NA</a:t>
                      </a:r>
                      <a:endParaRPr lang="en-US" sz="700" b="0" i="0" u="none" strike="noStrike">
                        <a:effectLst/>
                        <a:latin typeface="Arial" panose="020B0604020202020204" pitchFamily="34" charset="0"/>
                      </a:endParaRPr>
                    </a:p>
                  </a:txBody>
                  <a:tcPr marL="0" marR="0" marT="0" marB="0" anchor="b"/>
                </a:tc>
                <a:extLst>
                  <a:ext uri="{0D108BD9-81ED-4DB2-BD59-A6C34878D82A}">
                    <a16:rowId xmlns:a16="http://schemas.microsoft.com/office/drawing/2014/main" val="2517872091"/>
                  </a:ext>
                </a:extLst>
              </a:tr>
              <a:tr h="243280">
                <a:tc>
                  <a:txBody>
                    <a:bodyPr/>
                    <a:lstStyle/>
                    <a:p>
                      <a:pPr algn="l" fontAlgn="b"/>
                      <a:r>
                        <a:rPr lang="en-US" sz="700" u="none" strike="noStrike">
                          <a:effectLst/>
                        </a:rPr>
                        <a:t>Lower neighborhood education (&lt;25% college)</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NA</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62.6%</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NA</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51.9%</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27.7%</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34.2%</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25.5%</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40.1%</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47.1%</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26.1%</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37.5%</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39.4%</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53.5%</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38.8%</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17.8%</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27.2%</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NA</a:t>
                      </a:r>
                      <a:endParaRPr lang="en-US" sz="700" b="0" i="0" u="none" strike="noStrike">
                        <a:effectLst/>
                        <a:latin typeface="Arial" panose="020B0604020202020204" pitchFamily="34" charset="0"/>
                      </a:endParaRPr>
                    </a:p>
                  </a:txBody>
                  <a:tcPr marL="0" marR="0" marT="0" marB="0" anchor="b"/>
                </a:tc>
                <a:extLst>
                  <a:ext uri="{0D108BD9-81ED-4DB2-BD59-A6C34878D82A}">
                    <a16:rowId xmlns:a16="http://schemas.microsoft.com/office/drawing/2014/main" val="2550032453"/>
                  </a:ext>
                </a:extLst>
              </a:tr>
              <a:tr h="156662">
                <a:tc>
                  <a:txBody>
                    <a:bodyPr/>
                    <a:lstStyle/>
                    <a:p>
                      <a:pPr algn="l" fontAlgn="b"/>
                      <a:r>
                        <a:rPr lang="en-US" sz="800" b="1" u="none" strike="noStrike" dirty="0">
                          <a:effectLst/>
                        </a:rPr>
                        <a:t>Race</a:t>
                      </a:r>
                      <a:endParaRPr lang="en-US" sz="800" b="1" i="0" u="none" strike="noStrike" dirty="0">
                        <a:effectLst/>
                        <a:latin typeface="Arial" panose="020B0604020202020204" pitchFamily="34" charset="0"/>
                      </a:endParaRPr>
                    </a:p>
                  </a:txBody>
                  <a:tcPr marL="0" marR="0" marT="0" marB="0" anchor="b"/>
                </a:tc>
                <a:tc>
                  <a:txBody>
                    <a:bodyPr/>
                    <a:lstStyle/>
                    <a:p>
                      <a:pPr algn="r" fontAlgn="b"/>
                      <a:r>
                        <a:rPr lang="en-US" sz="700" u="none" strike="noStrike">
                          <a:effectLst/>
                        </a:rPr>
                        <a:t> </a:t>
                      </a:r>
                      <a:endParaRPr lang="en-US" sz="700" b="1"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1"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1"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1"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1"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1"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1"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1"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1"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1"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1"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1"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1"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1"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1"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1"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 </a:t>
                      </a:r>
                      <a:endParaRPr lang="en-US" sz="700" b="1" i="0" u="none" strike="noStrike">
                        <a:effectLst/>
                        <a:latin typeface="Arial" panose="020B0604020202020204" pitchFamily="34" charset="0"/>
                      </a:endParaRPr>
                    </a:p>
                  </a:txBody>
                  <a:tcPr marL="0" marR="0" marT="0" marB="0" anchor="b"/>
                </a:tc>
                <a:extLst>
                  <a:ext uri="{0D108BD9-81ED-4DB2-BD59-A6C34878D82A}">
                    <a16:rowId xmlns:a16="http://schemas.microsoft.com/office/drawing/2014/main" val="60406984"/>
                  </a:ext>
                </a:extLst>
              </a:tr>
              <a:tr h="133163">
                <a:tc>
                  <a:txBody>
                    <a:bodyPr/>
                    <a:lstStyle/>
                    <a:p>
                      <a:pPr algn="l" fontAlgn="b"/>
                      <a:r>
                        <a:rPr lang="en-US" sz="700" u="none" strike="noStrike">
                          <a:effectLst/>
                        </a:rPr>
                        <a:t>Asian</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0.2%</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0.6%</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0.9%</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4.6%</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0.8%</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3.9%</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3.4%</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6.7%</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34.4%</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11.1%</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19.8%</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6.3%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10.8%</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7.0%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1.6%</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3.9%</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16.0%</a:t>
                      </a:r>
                      <a:endParaRPr lang="en-US" sz="700" b="0" i="0" u="none" strike="noStrike">
                        <a:effectLst/>
                        <a:latin typeface="Arial" panose="020B0604020202020204" pitchFamily="34" charset="0"/>
                      </a:endParaRPr>
                    </a:p>
                  </a:txBody>
                  <a:tcPr marL="0" marR="0" marT="0" marB="0" anchor="b"/>
                </a:tc>
                <a:extLst>
                  <a:ext uri="{0D108BD9-81ED-4DB2-BD59-A6C34878D82A}">
                    <a16:rowId xmlns:a16="http://schemas.microsoft.com/office/drawing/2014/main" val="2647033217"/>
                  </a:ext>
                </a:extLst>
              </a:tr>
              <a:tr h="134026">
                <a:tc>
                  <a:txBody>
                    <a:bodyPr/>
                    <a:lstStyle/>
                    <a:p>
                      <a:pPr algn="l" fontAlgn="b"/>
                      <a:r>
                        <a:rPr lang="en-US" sz="700" u="none" strike="noStrike">
                          <a:effectLst/>
                        </a:rPr>
                        <a:t>Black or African American</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2.4%</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1.8%</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3.8%</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29.8%</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1.4%</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6.1%</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4.2%</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39.9%</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0.9%</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42.3%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6.9%</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8.2%</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3.1%</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0.7%</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3.4%</a:t>
                      </a:r>
                      <a:endParaRPr lang="en-US" sz="700" b="0" i="0" u="none" strike="noStrike">
                        <a:effectLst/>
                        <a:latin typeface="Arial" panose="020B0604020202020204" pitchFamily="34" charset="0"/>
                      </a:endParaRPr>
                    </a:p>
                  </a:txBody>
                  <a:tcPr marL="0" marR="0" marT="0" marB="0" anchor="b"/>
                </a:tc>
                <a:extLst>
                  <a:ext uri="{0D108BD9-81ED-4DB2-BD59-A6C34878D82A}">
                    <a16:rowId xmlns:a16="http://schemas.microsoft.com/office/drawing/2014/main" val="4147232929"/>
                  </a:ext>
                </a:extLst>
              </a:tr>
              <a:tr h="129268">
                <a:tc>
                  <a:txBody>
                    <a:bodyPr/>
                    <a:lstStyle/>
                    <a:p>
                      <a:pPr algn="l" fontAlgn="b"/>
                      <a:r>
                        <a:rPr lang="en-US" sz="700" u="none" strike="noStrike">
                          <a:effectLst/>
                        </a:rPr>
                        <a:t>Native Hawaiian/Pacific Islander</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0.2%</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0.5%</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0.1%</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0.2%</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0.1%</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26.9%</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0.9%</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0.8%</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0.9%</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0.2%</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0.1%</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0.4%</a:t>
                      </a:r>
                      <a:endParaRPr lang="en-US" sz="700" b="0" i="0" u="none" strike="noStrike">
                        <a:effectLst/>
                        <a:latin typeface="Arial" panose="020B0604020202020204" pitchFamily="34" charset="0"/>
                      </a:endParaRPr>
                    </a:p>
                  </a:txBody>
                  <a:tcPr marL="0" marR="0" marT="0" marB="0" anchor="b"/>
                </a:tc>
                <a:extLst>
                  <a:ext uri="{0D108BD9-81ED-4DB2-BD59-A6C34878D82A}">
                    <a16:rowId xmlns:a16="http://schemas.microsoft.com/office/drawing/2014/main" val="1738276680"/>
                  </a:ext>
                </a:extLst>
              </a:tr>
              <a:tr h="120650">
                <a:tc>
                  <a:txBody>
                    <a:bodyPr/>
                    <a:lstStyle/>
                    <a:p>
                      <a:pPr algn="l" fontAlgn="b"/>
                      <a:r>
                        <a:rPr lang="en-US" sz="700" u="none" strike="noStrike" dirty="0">
                          <a:effectLst/>
                        </a:rPr>
                        <a:t>American Indian/Alaskan Native</a:t>
                      </a:r>
                      <a:endParaRPr lang="en-US" sz="700" b="0" i="0" u="none" strike="noStrike" dirty="0">
                        <a:effectLst/>
                        <a:latin typeface="Arial" panose="020B0604020202020204" pitchFamily="34" charset="0"/>
                      </a:endParaRPr>
                    </a:p>
                  </a:txBody>
                  <a:tcPr marL="0" marR="0" marT="0" marB="0" anchor="b"/>
                </a:tc>
                <a:tc>
                  <a:txBody>
                    <a:bodyPr/>
                    <a:lstStyle/>
                    <a:p>
                      <a:pPr algn="r" fontAlgn="b"/>
                      <a:r>
                        <a:rPr lang="en-US" sz="700" u="none" strike="noStrike">
                          <a:effectLst/>
                        </a:rPr>
                        <a:t>0.0%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2.4%</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0.1%</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0.4%</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0.1%</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0.6%</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0.6%</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0.5%</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0.5%</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0.8%</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0.9%</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0.5%</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0.9%</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0.3%</a:t>
                      </a:r>
                      <a:endParaRPr lang="en-US" sz="700" b="0" i="0" u="none" strike="noStrike">
                        <a:effectLst/>
                        <a:latin typeface="Arial" panose="020B0604020202020204" pitchFamily="34" charset="0"/>
                      </a:endParaRPr>
                    </a:p>
                  </a:txBody>
                  <a:tcPr marL="0" marR="0" marT="0" marB="0" anchor="b"/>
                </a:tc>
                <a:extLst>
                  <a:ext uri="{0D108BD9-81ED-4DB2-BD59-A6C34878D82A}">
                    <a16:rowId xmlns:a16="http://schemas.microsoft.com/office/drawing/2014/main" val="1859653473"/>
                  </a:ext>
                </a:extLst>
              </a:tr>
              <a:tr h="112032">
                <a:tc>
                  <a:txBody>
                    <a:bodyPr/>
                    <a:lstStyle/>
                    <a:p>
                      <a:pPr algn="l" fontAlgn="b"/>
                      <a:r>
                        <a:rPr lang="en-US" sz="700" u="none" strike="noStrike">
                          <a:effectLst/>
                        </a:rPr>
                        <a:t>Multiple or Other</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1.4%</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0.1%</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1.8%</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0.5%</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3.2%</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0.1%</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0.4%</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0.9%</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0.7%</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2.3%</a:t>
                      </a:r>
                      <a:endParaRPr lang="en-US" sz="700" b="0" i="0" u="none" strike="noStrike">
                        <a:effectLst/>
                        <a:latin typeface="Arial" panose="020B0604020202020204" pitchFamily="34" charset="0"/>
                      </a:endParaRPr>
                    </a:p>
                  </a:txBody>
                  <a:tcPr marL="0" marR="0" marT="0" marB="0" anchor="b"/>
                </a:tc>
                <a:extLst>
                  <a:ext uri="{0D108BD9-81ED-4DB2-BD59-A6C34878D82A}">
                    <a16:rowId xmlns:a16="http://schemas.microsoft.com/office/drawing/2014/main" val="3965697965"/>
                  </a:ext>
                </a:extLst>
              </a:tr>
              <a:tr h="109591">
                <a:tc>
                  <a:txBody>
                    <a:bodyPr/>
                    <a:lstStyle/>
                    <a:p>
                      <a:pPr algn="l" fontAlgn="b"/>
                      <a:r>
                        <a:rPr lang="en-US" sz="700" u="none" strike="noStrike">
                          <a:effectLst/>
                        </a:rPr>
                        <a:t>Unknown</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67.8%</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22.6%</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9.3%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81.2%</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38.3%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13.3%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16.6%</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8.5%</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5.3%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7.3%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8.4%</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7.3%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37.3%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8.6%</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25.0%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9.0%</a:t>
                      </a:r>
                      <a:endParaRPr lang="en-US" sz="700" b="0" i="0" u="none" strike="noStrike">
                        <a:effectLst/>
                        <a:latin typeface="Arial" panose="020B0604020202020204" pitchFamily="34" charset="0"/>
                      </a:endParaRPr>
                    </a:p>
                  </a:txBody>
                  <a:tcPr marL="0" marR="0" marT="0" marB="0" anchor="b"/>
                </a:tc>
                <a:extLst>
                  <a:ext uri="{0D108BD9-81ED-4DB2-BD59-A6C34878D82A}">
                    <a16:rowId xmlns:a16="http://schemas.microsoft.com/office/drawing/2014/main" val="3226797854"/>
                  </a:ext>
                </a:extLst>
              </a:tr>
              <a:tr h="128065">
                <a:tc>
                  <a:txBody>
                    <a:bodyPr/>
                    <a:lstStyle/>
                    <a:p>
                      <a:pPr algn="l" fontAlgn="b"/>
                      <a:r>
                        <a:rPr lang="en-US" sz="700" u="none" strike="noStrike">
                          <a:effectLst/>
                        </a:rPr>
                        <a:t>White</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25.3%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93.0%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72.0%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51.9%</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15.7%</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48.0%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58.4%</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32.1%</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21.4%</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30.1%</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43.8%</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71.6%</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32.1%</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46.2%</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87.8%</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66.7%</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55.9%</a:t>
                      </a:r>
                      <a:endParaRPr lang="en-US" sz="700" b="0" i="0" u="none" strike="noStrike">
                        <a:effectLst/>
                        <a:latin typeface="Arial" panose="020B0604020202020204" pitchFamily="34" charset="0"/>
                      </a:endParaRPr>
                    </a:p>
                  </a:txBody>
                  <a:tcPr marL="0" marR="0" marT="0" marB="0" anchor="b"/>
                </a:tc>
                <a:extLst>
                  <a:ext uri="{0D108BD9-81ED-4DB2-BD59-A6C34878D82A}">
                    <a16:rowId xmlns:a16="http://schemas.microsoft.com/office/drawing/2014/main" val="583706275"/>
                  </a:ext>
                </a:extLst>
              </a:tr>
              <a:tr h="156662">
                <a:tc>
                  <a:txBody>
                    <a:bodyPr/>
                    <a:lstStyle/>
                    <a:p>
                      <a:pPr algn="l" fontAlgn="b"/>
                      <a:r>
                        <a:rPr lang="en-US" sz="800" b="1" u="none" strike="noStrike" dirty="0">
                          <a:effectLst/>
                        </a:rPr>
                        <a:t>Ethnicity</a:t>
                      </a:r>
                      <a:endParaRPr lang="en-US" sz="800" b="1" i="0" u="none" strike="noStrike" dirty="0">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tc>
                  <a:txBody>
                    <a:bodyPr/>
                    <a:lstStyle/>
                    <a:p>
                      <a:pPr algn="l" fontAlgn="b"/>
                      <a:r>
                        <a:rPr lang="en-US" sz="700" u="none" strike="noStrike">
                          <a:effectLst/>
                        </a:rPr>
                        <a:t> </a:t>
                      </a:r>
                      <a:endParaRPr lang="en-US" sz="700" b="0" i="0" u="none" strike="noStrike">
                        <a:effectLst/>
                        <a:latin typeface="Arial" panose="020B0604020202020204" pitchFamily="34" charset="0"/>
                      </a:endParaRPr>
                    </a:p>
                  </a:txBody>
                  <a:tcPr marL="0" marR="0" marT="0" marB="0" anchor="b"/>
                </a:tc>
                <a:extLst>
                  <a:ext uri="{0D108BD9-81ED-4DB2-BD59-A6C34878D82A}">
                    <a16:rowId xmlns:a16="http://schemas.microsoft.com/office/drawing/2014/main" val="3055953560"/>
                  </a:ext>
                </a:extLst>
              </a:tr>
              <a:tr h="133163">
                <a:tc>
                  <a:txBody>
                    <a:bodyPr/>
                    <a:lstStyle/>
                    <a:p>
                      <a:pPr algn="l" fontAlgn="b"/>
                      <a:r>
                        <a:rPr lang="en-US" sz="700" u="none" strike="noStrike">
                          <a:effectLst/>
                        </a:rPr>
                        <a:t>Hispanic</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2.9%</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1.1%</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5.2%</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2.1%</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0.9%</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2.4%</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16.6%</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4.2%</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6.8%</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9.6%</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20.7%</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8.4%</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40.5%</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3.7%</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5.3%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12.7%</a:t>
                      </a:r>
                      <a:endParaRPr lang="en-US" sz="700" b="0" i="0" u="none" strike="noStrike">
                        <a:effectLst/>
                        <a:latin typeface="Arial" panose="020B0604020202020204" pitchFamily="34" charset="0"/>
                      </a:endParaRPr>
                    </a:p>
                  </a:txBody>
                  <a:tcPr marL="0" marR="0" marT="0" marB="0" anchor="b"/>
                </a:tc>
                <a:extLst>
                  <a:ext uri="{0D108BD9-81ED-4DB2-BD59-A6C34878D82A}">
                    <a16:rowId xmlns:a16="http://schemas.microsoft.com/office/drawing/2014/main" val="2603012137"/>
                  </a:ext>
                </a:extLst>
              </a:tr>
              <a:tr h="133163">
                <a:tc>
                  <a:txBody>
                    <a:bodyPr/>
                    <a:lstStyle/>
                    <a:p>
                      <a:pPr algn="l" fontAlgn="b"/>
                      <a:r>
                        <a:rPr lang="en-US" sz="700" u="none" strike="noStrike">
                          <a:effectLst/>
                        </a:rPr>
                        <a:t>Non-Hispanic</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28.6%</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98.3%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69.8%</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85.6%</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18.2%</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32.8%</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68.5%</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0.00%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84.9%</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21.3%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26.1</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44.1%</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58.8%</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90.6%</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54.5%</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76.3%</a:t>
                      </a:r>
                      <a:endParaRPr lang="en-US" sz="700" b="0" i="0" u="none" strike="noStrike">
                        <a:effectLst/>
                        <a:latin typeface="Arial" panose="020B0604020202020204" pitchFamily="34" charset="0"/>
                      </a:endParaRPr>
                    </a:p>
                  </a:txBody>
                  <a:tcPr marL="0" marR="0" marT="0" marB="0" anchor="b"/>
                </a:tc>
                <a:extLst>
                  <a:ext uri="{0D108BD9-81ED-4DB2-BD59-A6C34878D82A}">
                    <a16:rowId xmlns:a16="http://schemas.microsoft.com/office/drawing/2014/main" val="905991393"/>
                  </a:ext>
                </a:extLst>
              </a:tr>
              <a:tr h="133163">
                <a:tc>
                  <a:txBody>
                    <a:bodyPr/>
                    <a:lstStyle/>
                    <a:p>
                      <a:pPr algn="l" fontAlgn="b"/>
                      <a:r>
                        <a:rPr lang="en-US" sz="700" u="none" strike="noStrike">
                          <a:effectLst/>
                        </a:rPr>
                        <a:t>Unknown</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68.5%</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0.6%</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25.0%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12.3%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81.0%</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64.8%</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14.9%</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95.8%</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8.3%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69.1%</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79.3%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65.5</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15.3%</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37.5%</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6.4%</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a:effectLst/>
                        </a:rPr>
                        <a:t>40.2%</a:t>
                      </a:r>
                      <a:endParaRPr lang="en-US" sz="700" b="0" i="0" u="none" strike="noStrike">
                        <a:effectLst/>
                        <a:latin typeface="Arial" panose="020B0604020202020204" pitchFamily="34" charset="0"/>
                      </a:endParaRPr>
                    </a:p>
                  </a:txBody>
                  <a:tcPr marL="0" marR="0" marT="0" marB="0" anchor="b"/>
                </a:tc>
                <a:tc>
                  <a:txBody>
                    <a:bodyPr/>
                    <a:lstStyle/>
                    <a:p>
                      <a:pPr algn="r" fontAlgn="b"/>
                      <a:r>
                        <a:rPr lang="en-US" sz="700" u="none" strike="noStrike" dirty="0">
                          <a:effectLst/>
                        </a:rPr>
                        <a:t>10.9%</a:t>
                      </a:r>
                      <a:endParaRPr lang="en-US" sz="700" b="0" i="0" u="none" strike="noStrike" dirty="0">
                        <a:effectLst/>
                        <a:latin typeface="Arial" panose="020B0604020202020204" pitchFamily="34" charset="0"/>
                      </a:endParaRPr>
                    </a:p>
                  </a:txBody>
                  <a:tcPr marL="0" marR="0" marT="0" marB="0" anchor="b"/>
                </a:tc>
                <a:extLst>
                  <a:ext uri="{0D108BD9-81ED-4DB2-BD59-A6C34878D82A}">
                    <a16:rowId xmlns:a16="http://schemas.microsoft.com/office/drawing/2014/main" val="268819377"/>
                  </a:ext>
                </a:extLst>
              </a:tr>
            </a:tbl>
          </a:graphicData>
        </a:graphic>
      </p:graphicFrame>
    </p:spTree>
    <p:extLst>
      <p:ext uri="{BB962C8B-B14F-4D97-AF65-F5344CB8AC3E}">
        <p14:creationId xmlns:p14="http://schemas.microsoft.com/office/powerpoint/2010/main" val="1672330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3AAAD-053E-8357-5D85-8F8D23242208}"/>
              </a:ext>
            </a:extLst>
          </p:cNvPr>
          <p:cNvSpPr>
            <a:spLocks noGrp="1"/>
          </p:cNvSpPr>
          <p:nvPr>
            <p:ph type="title"/>
          </p:nvPr>
        </p:nvSpPr>
        <p:spPr/>
        <p:txBody>
          <a:bodyPr/>
          <a:lstStyle/>
          <a:p>
            <a:r>
              <a:rPr lang="en-US" dirty="0"/>
              <a:t>New Version</a:t>
            </a:r>
          </a:p>
        </p:txBody>
      </p:sp>
      <p:pic>
        <p:nvPicPr>
          <p:cNvPr id="4" name="Picture 3">
            <a:extLst>
              <a:ext uri="{FF2B5EF4-FFF2-40B4-BE49-F238E27FC236}">
                <a16:creationId xmlns:a16="http://schemas.microsoft.com/office/drawing/2014/main" id="{8C9ED2D6-0101-1FBA-15EA-F6611C013DC0}"/>
              </a:ext>
            </a:extLst>
          </p:cNvPr>
          <p:cNvPicPr>
            <a:picLocks noChangeAspect="1"/>
          </p:cNvPicPr>
          <p:nvPr/>
        </p:nvPicPr>
        <p:blipFill>
          <a:blip r:embed="rId2"/>
          <a:stretch>
            <a:fillRect/>
          </a:stretch>
        </p:blipFill>
        <p:spPr>
          <a:xfrm>
            <a:off x="507186" y="1836655"/>
            <a:ext cx="6708862" cy="3049483"/>
          </a:xfrm>
          <a:prstGeom prst="rect">
            <a:avLst/>
          </a:prstGeom>
        </p:spPr>
      </p:pic>
      <p:pic>
        <p:nvPicPr>
          <p:cNvPr id="6" name="Picture 5">
            <a:extLst>
              <a:ext uri="{FF2B5EF4-FFF2-40B4-BE49-F238E27FC236}">
                <a16:creationId xmlns:a16="http://schemas.microsoft.com/office/drawing/2014/main" id="{B5B89E35-5716-266B-7409-B11D8611F8A1}"/>
              </a:ext>
            </a:extLst>
          </p:cNvPr>
          <p:cNvPicPr>
            <a:picLocks noChangeAspect="1"/>
          </p:cNvPicPr>
          <p:nvPr/>
        </p:nvPicPr>
        <p:blipFill>
          <a:blip r:embed="rId3"/>
          <a:stretch>
            <a:fillRect/>
          </a:stretch>
        </p:blipFill>
        <p:spPr>
          <a:xfrm>
            <a:off x="5187857" y="3333346"/>
            <a:ext cx="6496957" cy="3105583"/>
          </a:xfrm>
          <a:prstGeom prst="rect">
            <a:avLst/>
          </a:prstGeom>
        </p:spPr>
      </p:pic>
    </p:spTree>
    <p:extLst>
      <p:ext uri="{BB962C8B-B14F-4D97-AF65-F5344CB8AC3E}">
        <p14:creationId xmlns:p14="http://schemas.microsoft.com/office/powerpoint/2010/main" val="1467104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79F7-D83C-102B-CB92-BF8BCAB3A33E}"/>
              </a:ext>
            </a:extLst>
          </p:cNvPr>
          <p:cNvSpPr>
            <a:spLocks noGrp="1"/>
          </p:cNvSpPr>
          <p:nvPr>
            <p:ph type="title"/>
          </p:nvPr>
        </p:nvSpPr>
        <p:spPr/>
        <p:txBody>
          <a:bodyPr/>
          <a:lstStyle/>
          <a:p>
            <a:r>
              <a:rPr lang="en-US" dirty="0"/>
              <a:t>Discussion: Is It Time to let go of non-self-reported (NSR) Race data?</a:t>
            </a:r>
          </a:p>
        </p:txBody>
      </p:sp>
      <p:sp>
        <p:nvSpPr>
          <p:cNvPr id="3" name="Content Placeholder 2">
            <a:extLst>
              <a:ext uri="{FF2B5EF4-FFF2-40B4-BE49-F238E27FC236}">
                <a16:creationId xmlns:a16="http://schemas.microsoft.com/office/drawing/2014/main" id="{FD468F3D-7CF7-C494-2B2B-C91648DC764A}"/>
              </a:ext>
            </a:extLst>
          </p:cNvPr>
          <p:cNvSpPr>
            <a:spLocks noGrp="1"/>
          </p:cNvSpPr>
          <p:nvPr>
            <p:ph idx="1"/>
          </p:nvPr>
        </p:nvSpPr>
        <p:spPr/>
        <p:txBody>
          <a:bodyPr/>
          <a:lstStyle/>
          <a:p>
            <a:r>
              <a:rPr lang="en-US" dirty="0"/>
              <a:t>Investigators (at least at KPWA) seem convinced that our race/ethnicity data is (all) self-reported.</a:t>
            </a:r>
          </a:p>
          <a:p>
            <a:pPr lvl="1"/>
            <a:r>
              <a:rPr lang="en-US" dirty="0"/>
              <a:t>Which is actually about 77% true.</a:t>
            </a:r>
          </a:p>
          <a:p>
            <a:pPr lvl="1"/>
            <a:r>
              <a:rPr lang="en-US" dirty="0"/>
              <a:t>Death certificate data is our largest source of NSR race/eth data</a:t>
            </a:r>
          </a:p>
          <a:p>
            <a:r>
              <a:rPr lang="en-US" dirty="0"/>
              <a:t>I’m considering hiving off the NSR information into a separate set of variables</a:t>
            </a:r>
          </a:p>
          <a:p>
            <a:r>
              <a:rPr lang="en-US" dirty="0"/>
              <a:t>Karen Coleman &amp; Don McCarthy did a fantastic presentation on their local Race/Ethnicity data mart at the last E/D workgroup meeting.</a:t>
            </a:r>
          </a:p>
          <a:p>
            <a:r>
              <a:rPr lang="en-US" dirty="0"/>
              <a:t>I’m very curious to hear what you all are doing with your implementations.</a:t>
            </a:r>
          </a:p>
        </p:txBody>
      </p:sp>
    </p:spTree>
    <p:extLst>
      <p:ext uri="{BB962C8B-B14F-4D97-AF65-F5344CB8AC3E}">
        <p14:creationId xmlns:p14="http://schemas.microsoft.com/office/powerpoint/2010/main" val="3795705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377DB-7439-66EA-2490-70B85EC1DE98}"/>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D796B074-4561-F80B-ED4A-869D684E3639}"/>
              </a:ext>
            </a:extLst>
          </p:cNvPr>
          <p:cNvSpPr>
            <a:spLocks noGrp="1"/>
          </p:cNvSpPr>
          <p:nvPr>
            <p:ph type="subTitle" idx="1"/>
          </p:nvPr>
        </p:nvSpPr>
        <p:spPr/>
        <p:txBody>
          <a:bodyPr/>
          <a:lstStyle/>
          <a:p>
            <a:r>
              <a:rPr lang="en-US" dirty="0"/>
              <a:t>roy.e.pardee@kp.org</a:t>
            </a:r>
          </a:p>
        </p:txBody>
      </p:sp>
    </p:spTree>
    <p:extLst>
      <p:ext uri="{BB962C8B-B14F-4D97-AF65-F5344CB8AC3E}">
        <p14:creationId xmlns:p14="http://schemas.microsoft.com/office/powerpoint/2010/main" val="370115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ABE73-6912-85CF-95D6-969436C6E650}"/>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6BB9CC37-0C03-60A3-DBEE-0287F07CF609}"/>
              </a:ext>
            </a:extLst>
          </p:cNvPr>
          <p:cNvSpPr>
            <a:spLocks noGrp="1"/>
          </p:cNvSpPr>
          <p:nvPr>
            <p:ph idx="1"/>
          </p:nvPr>
        </p:nvSpPr>
        <p:spPr/>
        <p:txBody>
          <a:bodyPr/>
          <a:lstStyle/>
          <a:p>
            <a:r>
              <a:rPr lang="en-US" dirty="0"/>
              <a:t>Thank-</a:t>
            </a:r>
            <a:r>
              <a:rPr lang="en-US" dirty="0" err="1"/>
              <a:t>yous</a:t>
            </a:r>
            <a:endParaRPr lang="en-US" dirty="0"/>
          </a:p>
          <a:p>
            <a:r>
              <a:rPr lang="en-US" dirty="0"/>
              <a:t>Top-level results</a:t>
            </a:r>
          </a:p>
          <a:p>
            <a:r>
              <a:rPr lang="en-US" dirty="0"/>
              <a:t>Miscellaneous Observations</a:t>
            </a:r>
          </a:p>
          <a:p>
            <a:r>
              <a:rPr lang="en-US" dirty="0"/>
              <a:t>Discussion: Non-Self-Reported Race</a:t>
            </a:r>
            <a:r>
              <a:rPr lang="en-US"/>
              <a:t>/Ethnicity</a:t>
            </a:r>
            <a:endParaRPr lang="en-US" dirty="0"/>
          </a:p>
        </p:txBody>
      </p:sp>
    </p:spTree>
    <p:extLst>
      <p:ext uri="{BB962C8B-B14F-4D97-AF65-F5344CB8AC3E}">
        <p14:creationId xmlns:p14="http://schemas.microsoft.com/office/powerpoint/2010/main" val="1360238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E3EC57-60A4-4188-945B-38FE1F48FAB3}"/>
              </a:ext>
            </a:extLst>
          </p:cNvPr>
          <p:cNvSpPr>
            <a:spLocks noGrp="1"/>
          </p:cNvSpPr>
          <p:nvPr>
            <p:ph type="title"/>
          </p:nvPr>
        </p:nvSpPr>
        <p:spPr/>
        <p:txBody>
          <a:bodyPr/>
          <a:lstStyle/>
          <a:p>
            <a:r>
              <a:rPr lang="en-US" dirty="0"/>
              <a:t>As always—you guys rock</a:t>
            </a:r>
          </a:p>
        </p:txBody>
      </p:sp>
      <p:pic>
        <p:nvPicPr>
          <p:cNvPr id="3" name="Graphic 2">
            <a:extLst>
              <a:ext uri="{FF2B5EF4-FFF2-40B4-BE49-F238E27FC236}">
                <a16:creationId xmlns:a16="http://schemas.microsoft.com/office/drawing/2014/main" id="{36DD2AB5-FAA5-3C02-A1F6-FA764D3CA8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97445" y="1360031"/>
            <a:ext cx="8554738" cy="5132843"/>
          </a:xfrm>
          <a:prstGeom prst="rect">
            <a:avLst/>
          </a:prstGeom>
        </p:spPr>
      </p:pic>
    </p:spTree>
    <p:extLst>
      <p:ext uri="{BB962C8B-B14F-4D97-AF65-F5344CB8AC3E}">
        <p14:creationId xmlns:p14="http://schemas.microsoft.com/office/powerpoint/2010/main" val="2836374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5AEF4-D179-4E97-9678-344EBDB1C451}"/>
              </a:ext>
            </a:extLst>
          </p:cNvPr>
          <p:cNvSpPr>
            <a:spLocks noGrp="1"/>
          </p:cNvSpPr>
          <p:nvPr>
            <p:ph type="title"/>
          </p:nvPr>
        </p:nvSpPr>
        <p:spPr/>
        <p:txBody>
          <a:bodyPr/>
          <a:lstStyle/>
          <a:p>
            <a:r>
              <a:rPr lang="en-US" dirty="0"/>
              <a:t>Most Not-Passed Checks</a:t>
            </a:r>
          </a:p>
        </p:txBody>
      </p:sp>
      <p:graphicFrame>
        <p:nvGraphicFramePr>
          <p:cNvPr id="3" name="Table 2">
            <a:extLst>
              <a:ext uri="{FF2B5EF4-FFF2-40B4-BE49-F238E27FC236}">
                <a16:creationId xmlns:a16="http://schemas.microsoft.com/office/drawing/2014/main" id="{1197E59E-19C2-0B31-37DA-589D87C57A0B}"/>
              </a:ext>
            </a:extLst>
          </p:cNvPr>
          <p:cNvGraphicFramePr>
            <a:graphicFrameLocks noGrp="1"/>
          </p:cNvGraphicFramePr>
          <p:nvPr>
            <p:extLst>
              <p:ext uri="{D42A27DB-BD31-4B8C-83A1-F6EECF244321}">
                <p14:modId xmlns:p14="http://schemas.microsoft.com/office/powerpoint/2010/main" val="1691522822"/>
              </p:ext>
            </p:extLst>
          </p:nvPr>
        </p:nvGraphicFramePr>
        <p:xfrm>
          <a:off x="507693" y="2382366"/>
          <a:ext cx="10515603" cy="2773680"/>
        </p:xfrm>
        <a:graphic>
          <a:graphicData uri="http://schemas.openxmlformats.org/drawingml/2006/table">
            <a:tbl>
              <a:tblPr/>
              <a:tblGrid>
                <a:gridCol w="1502229">
                  <a:extLst>
                    <a:ext uri="{9D8B030D-6E8A-4147-A177-3AD203B41FA5}">
                      <a16:colId xmlns:a16="http://schemas.microsoft.com/office/drawing/2014/main" val="2290934377"/>
                    </a:ext>
                  </a:extLst>
                </a:gridCol>
                <a:gridCol w="1502229">
                  <a:extLst>
                    <a:ext uri="{9D8B030D-6E8A-4147-A177-3AD203B41FA5}">
                      <a16:colId xmlns:a16="http://schemas.microsoft.com/office/drawing/2014/main" val="1035614578"/>
                    </a:ext>
                  </a:extLst>
                </a:gridCol>
                <a:gridCol w="1502229">
                  <a:extLst>
                    <a:ext uri="{9D8B030D-6E8A-4147-A177-3AD203B41FA5}">
                      <a16:colId xmlns:a16="http://schemas.microsoft.com/office/drawing/2014/main" val="621265830"/>
                    </a:ext>
                  </a:extLst>
                </a:gridCol>
                <a:gridCol w="1502229">
                  <a:extLst>
                    <a:ext uri="{9D8B030D-6E8A-4147-A177-3AD203B41FA5}">
                      <a16:colId xmlns:a16="http://schemas.microsoft.com/office/drawing/2014/main" val="1355396653"/>
                    </a:ext>
                  </a:extLst>
                </a:gridCol>
                <a:gridCol w="1502229">
                  <a:extLst>
                    <a:ext uri="{9D8B030D-6E8A-4147-A177-3AD203B41FA5}">
                      <a16:colId xmlns:a16="http://schemas.microsoft.com/office/drawing/2014/main" val="867213425"/>
                    </a:ext>
                  </a:extLst>
                </a:gridCol>
                <a:gridCol w="1502229">
                  <a:extLst>
                    <a:ext uri="{9D8B030D-6E8A-4147-A177-3AD203B41FA5}">
                      <a16:colId xmlns:a16="http://schemas.microsoft.com/office/drawing/2014/main" val="1921989688"/>
                    </a:ext>
                  </a:extLst>
                </a:gridCol>
                <a:gridCol w="1502229">
                  <a:extLst>
                    <a:ext uri="{9D8B030D-6E8A-4147-A177-3AD203B41FA5}">
                      <a16:colId xmlns:a16="http://schemas.microsoft.com/office/drawing/2014/main" val="1920472337"/>
                    </a:ext>
                  </a:extLst>
                </a:gridCol>
              </a:tblGrid>
              <a:tr h="908740">
                <a:tc>
                  <a:txBody>
                    <a:bodyPr/>
                    <a:lstStyle/>
                    <a:p>
                      <a:pPr algn="l" fontAlgn="b"/>
                      <a:r>
                        <a:rPr lang="en-US" sz="2000" b="1" i="0">
                          <a:solidFill>
                            <a:srgbClr val="FFFFFF"/>
                          </a:solidFill>
                          <a:effectLst/>
                          <a:latin typeface="Verdana" panose="020B0604030504040204" pitchFamily="34" charset="0"/>
                        </a:rPr>
                        <a:t>QA Check</a:t>
                      </a:r>
                    </a:p>
                  </a:txBody>
                  <a:tcPr marL="38100" marR="38100" marT="19050" marB="1905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87BB1"/>
                    </a:solidFill>
                  </a:tcPr>
                </a:tc>
                <a:tc>
                  <a:txBody>
                    <a:bodyPr/>
                    <a:lstStyle/>
                    <a:p>
                      <a:pPr algn="r" fontAlgn="b"/>
                      <a:r>
                        <a:rPr lang="en-US" sz="2000" b="1" i="0" dirty="0">
                          <a:solidFill>
                            <a:srgbClr val="FFFFFF"/>
                          </a:solidFill>
                          <a:effectLst/>
                          <a:latin typeface="Verdana" panose="020B0604030504040204" pitchFamily="34" charset="0"/>
                        </a:rPr>
                        <a:t>Warn Threshold</a:t>
                      </a:r>
                    </a:p>
                  </a:txBody>
                  <a:tcPr marL="38100" marR="38100" marT="19050" marB="1905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87BB1"/>
                    </a:solidFill>
                  </a:tcPr>
                </a:tc>
                <a:tc>
                  <a:txBody>
                    <a:bodyPr/>
                    <a:lstStyle/>
                    <a:p>
                      <a:pPr algn="r" fontAlgn="b"/>
                      <a:r>
                        <a:rPr lang="en-US" sz="2000" b="1" i="0">
                          <a:solidFill>
                            <a:srgbClr val="FFFFFF"/>
                          </a:solidFill>
                          <a:effectLst/>
                          <a:latin typeface="Verdana" panose="020B0604030504040204" pitchFamily="34" charset="0"/>
                        </a:rPr>
                        <a:t>Fail Threshold</a:t>
                      </a:r>
                    </a:p>
                  </a:txBody>
                  <a:tcPr marL="38100" marR="38100" marT="19050" marB="1905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87BB1"/>
                    </a:solidFill>
                  </a:tcPr>
                </a:tc>
                <a:tc>
                  <a:txBody>
                    <a:bodyPr/>
                    <a:lstStyle/>
                    <a:p>
                      <a:pPr algn="r" fontAlgn="b"/>
                      <a:r>
                        <a:rPr lang="en-US" sz="2000" b="1" i="0">
                          <a:solidFill>
                            <a:srgbClr val="FFFFFF"/>
                          </a:solidFill>
                          <a:effectLst/>
                          <a:latin typeface="Verdana" panose="020B0604030504040204" pitchFamily="34" charset="0"/>
                        </a:rPr>
                        <a:t>Fails</a:t>
                      </a:r>
                    </a:p>
                  </a:txBody>
                  <a:tcPr marL="38100" marR="38100" marT="19050" marB="1905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87BB1"/>
                    </a:solidFill>
                  </a:tcPr>
                </a:tc>
                <a:tc>
                  <a:txBody>
                    <a:bodyPr/>
                    <a:lstStyle/>
                    <a:p>
                      <a:pPr algn="r" fontAlgn="b"/>
                      <a:r>
                        <a:rPr lang="en-US" sz="2000" b="1" i="0">
                          <a:solidFill>
                            <a:srgbClr val="FFFFFF"/>
                          </a:solidFill>
                          <a:effectLst/>
                          <a:latin typeface="Verdana" panose="020B0604030504040204" pitchFamily="34" charset="0"/>
                        </a:rPr>
                        <a:t>Warnings</a:t>
                      </a:r>
                    </a:p>
                  </a:txBody>
                  <a:tcPr marL="38100" marR="38100" marT="19050" marB="1905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87BB1"/>
                    </a:solidFill>
                  </a:tcPr>
                </a:tc>
                <a:tc>
                  <a:txBody>
                    <a:bodyPr/>
                    <a:lstStyle/>
                    <a:p>
                      <a:pPr algn="r" fontAlgn="b"/>
                      <a:r>
                        <a:rPr lang="en-US" sz="2000" b="1" i="0">
                          <a:solidFill>
                            <a:srgbClr val="FFFFFF"/>
                          </a:solidFill>
                          <a:effectLst/>
                          <a:latin typeface="Verdana" panose="020B0604030504040204" pitchFamily="34" charset="0"/>
                        </a:rPr>
                        <a:t>Passes</a:t>
                      </a:r>
                    </a:p>
                  </a:txBody>
                  <a:tcPr marL="38100" marR="38100" marT="19050" marB="1905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87BB1"/>
                    </a:solidFill>
                  </a:tcPr>
                </a:tc>
                <a:tc>
                  <a:txBody>
                    <a:bodyPr/>
                    <a:lstStyle/>
                    <a:p>
                      <a:pPr algn="r" fontAlgn="b"/>
                      <a:r>
                        <a:rPr lang="en-US" sz="2000" b="1" i="0">
                          <a:solidFill>
                            <a:srgbClr val="FFFFFF"/>
                          </a:solidFill>
                          <a:effectLst/>
                          <a:latin typeface="Verdana" panose="020B0604030504040204" pitchFamily="34" charset="0"/>
                        </a:rPr>
                        <a:t>Percent of Sites Passing</a:t>
                      </a:r>
                    </a:p>
                  </a:txBody>
                  <a:tcPr marL="38100" marR="38100" marT="19050" marB="1905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87BB1"/>
                    </a:solidFill>
                  </a:tcPr>
                </a:tc>
                <a:extLst>
                  <a:ext uri="{0D108BD9-81ED-4DB2-BD59-A6C34878D82A}">
                    <a16:rowId xmlns:a16="http://schemas.microsoft.com/office/drawing/2014/main" val="2644553215"/>
                  </a:ext>
                </a:extLst>
              </a:tr>
              <a:tr h="160020">
                <a:tc>
                  <a:txBody>
                    <a:bodyPr/>
                    <a:lstStyle/>
                    <a:p>
                      <a:pPr algn="l" fontAlgn="t"/>
                      <a:r>
                        <a:rPr lang="en-US" sz="1400" b="1" i="0" dirty="0">
                          <a:solidFill>
                            <a:srgbClr val="FFFFFF"/>
                          </a:solidFill>
                          <a:effectLst/>
                          <a:latin typeface="Verdana" panose="020B0604030504040204" pitchFamily="34" charset="0"/>
                        </a:rPr>
                        <a:t>Plan type(s) known?</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r" fontAlgn="t"/>
                      <a:r>
                        <a:rPr lang="en-US" sz="1400" b="1" i="0" dirty="0">
                          <a:solidFill>
                            <a:srgbClr val="FFFFFF"/>
                          </a:solidFill>
                          <a:effectLst/>
                          <a:latin typeface="Verdana" panose="020B0604030504040204" pitchFamily="34" charset="0"/>
                        </a:rPr>
                        <a:t>2%</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r" fontAlgn="t"/>
                      <a:r>
                        <a:rPr lang="en-US" sz="1400" b="1" i="0" dirty="0">
                          <a:solidFill>
                            <a:srgbClr val="FFFFFF"/>
                          </a:solidFill>
                          <a:effectLst/>
                          <a:latin typeface="Verdana" panose="020B0604030504040204" pitchFamily="34" charset="0"/>
                        </a:rPr>
                        <a:t>4%</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r" fontAlgn="t"/>
                      <a:r>
                        <a:rPr lang="en-US" sz="1400" b="1" i="0">
                          <a:solidFill>
                            <a:srgbClr val="FFFFFF"/>
                          </a:solidFill>
                          <a:effectLst/>
                          <a:latin typeface="Verdana" panose="020B0604030504040204" pitchFamily="34" charset="0"/>
                        </a:rPr>
                        <a:t>4</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r" fontAlgn="t"/>
                      <a:r>
                        <a:rPr lang="en-US" sz="1400" b="1" i="0">
                          <a:solidFill>
                            <a:srgbClr val="FFFFFF"/>
                          </a:solidFill>
                          <a:effectLst/>
                          <a:latin typeface="Verdana" panose="020B0604030504040204" pitchFamily="34" charset="0"/>
                        </a:rPr>
                        <a:t>0</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r" fontAlgn="t"/>
                      <a:r>
                        <a:rPr lang="en-US" sz="1400" b="1" i="0">
                          <a:solidFill>
                            <a:srgbClr val="FFFFFF"/>
                          </a:solidFill>
                          <a:effectLst/>
                          <a:latin typeface="Verdana" panose="020B0604030504040204" pitchFamily="34" charset="0"/>
                        </a:rPr>
                        <a:t>0</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r" fontAlgn="t"/>
                      <a:r>
                        <a:rPr lang="en-US" sz="1400" b="1" i="0">
                          <a:solidFill>
                            <a:srgbClr val="FFFFFF"/>
                          </a:solidFill>
                          <a:effectLst/>
                          <a:latin typeface="Verdana" panose="020B0604030504040204" pitchFamily="34" charset="0"/>
                        </a:rPr>
                        <a:t>0%</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extLst>
                  <a:ext uri="{0D108BD9-81ED-4DB2-BD59-A6C34878D82A}">
                    <a16:rowId xmlns:a16="http://schemas.microsoft.com/office/drawing/2014/main" val="3277258775"/>
                  </a:ext>
                </a:extLst>
              </a:tr>
              <a:tr h="281940">
                <a:tc>
                  <a:txBody>
                    <a:bodyPr/>
                    <a:lstStyle/>
                    <a:p>
                      <a:pPr algn="l" fontAlgn="t"/>
                      <a:r>
                        <a:rPr lang="en-US" sz="1400" b="1" i="0" dirty="0">
                          <a:solidFill>
                            <a:srgbClr val="FFFFFF"/>
                          </a:solidFill>
                          <a:effectLst/>
                          <a:latin typeface="Verdana" panose="020B0604030504040204" pitchFamily="34" charset="0"/>
                        </a:rPr>
                        <a:t>Do enrollment periods overlap?</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r" fontAlgn="t"/>
                      <a:r>
                        <a:rPr lang="en-US" sz="1400" b="1" i="0" dirty="0">
                          <a:solidFill>
                            <a:srgbClr val="FFFFFF"/>
                          </a:solidFill>
                          <a:effectLst/>
                          <a:latin typeface="Verdana" panose="020B0604030504040204" pitchFamily="34" charset="0"/>
                        </a:rPr>
                        <a:t>0%</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r" fontAlgn="t"/>
                      <a:r>
                        <a:rPr lang="en-US" sz="1400" b="1" i="0" dirty="0">
                          <a:solidFill>
                            <a:srgbClr val="FFFFFF"/>
                          </a:solidFill>
                          <a:effectLst/>
                          <a:latin typeface="Verdana" panose="020B0604030504040204" pitchFamily="34" charset="0"/>
                        </a:rPr>
                        <a:t>0%</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r" fontAlgn="t"/>
                      <a:r>
                        <a:rPr lang="en-US" sz="1400" b="1" i="0" dirty="0">
                          <a:solidFill>
                            <a:srgbClr val="FFFFFF"/>
                          </a:solidFill>
                          <a:effectLst/>
                          <a:latin typeface="Verdana" panose="020B0604030504040204" pitchFamily="34" charset="0"/>
                        </a:rPr>
                        <a:t>1</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r" fontAlgn="t"/>
                      <a:r>
                        <a:rPr lang="en-US" sz="1400" b="1" i="0" dirty="0">
                          <a:solidFill>
                            <a:srgbClr val="FFFFFF"/>
                          </a:solidFill>
                          <a:effectLst/>
                          <a:latin typeface="Verdana" panose="020B0604030504040204" pitchFamily="34" charset="0"/>
                        </a:rPr>
                        <a:t>0</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r" fontAlgn="t"/>
                      <a:r>
                        <a:rPr lang="en-US" sz="1400" b="1" i="0" dirty="0">
                          <a:solidFill>
                            <a:srgbClr val="FFFFFF"/>
                          </a:solidFill>
                          <a:effectLst/>
                          <a:latin typeface="Verdana" panose="020B0604030504040204" pitchFamily="34" charset="0"/>
                        </a:rPr>
                        <a:t>0</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r" fontAlgn="t"/>
                      <a:r>
                        <a:rPr lang="en-US" sz="1400" b="1" i="0" dirty="0">
                          <a:solidFill>
                            <a:srgbClr val="FFFFFF"/>
                          </a:solidFill>
                          <a:effectLst/>
                          <a:latin typeface="Verdana" panose="020B0604030504040204" pitchFamily="34" charset="0"/>
                        </a:rPr>
                        <a:t>0%</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extLst>
                  <a:ext uri="{0D108BD9-81ED-4DB2-BD59-A6C34878D82A}">
                    <a16:rowId xmlns:a16="http://schemas.microsoft.com/office/drawing/2014/main" val="1795882625"/>
                  </a:ext>
                </a:extLst>
              </a:tr>
              <a:tr h="281940">
                <a:tc>
                  <a:txBody>
                    <a:bodyPr/>
                    <a:lstStyle/>
                    <a:p>
                      <a:pPr algn="l" fontAlgn="t"/>
                      <a:r>
                        <a:rPr lang="en-US" sz="1400" b="1" i="0">
                          <a:solidFill>
                            <a:srgbClr val="FFFFFF"/>
                          </a:solidFill>
                          <a:effectLst/>
                          <a:latin typeface="Verdana" panose="020B0604030504040204" pitchFamily="34" charset="0"/>
                        </a:rPr>
                        <a:t>Duplicated MRNs in demog?</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r" fontAlgn="t"/>
                      <a:r>
                        <a:rPr lang="en-US" sz="1400" b="1" i="0">
                          <a:solidFill>
                            <a:srgbClr val="FFFFFF"/>
                          </a:solidFill>
                          <a:effectLst/>
                          <a:latin typeface="Verdana" panose="020B0604030504040204" pitchFamily="34" charset="0"/>
                        </a:rPr>
                        <a:t>N/A</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r" fontAlgn="t"/>
                      <a:r>
                        <a:rPr lang="en-US" sz="1400" b="1" i="0">
                          <a:solidFill>
                            <a:srgbClr val="FFFFFF"/>
                          </a:solidFill>
                          <a:effectLst/>
                          <a:latin typeface="Verdana" panose="020B0604030504040204" pitchFamily="34" charset="0"/>
                        </a:rPr>
                        <a:t>N/A</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r" fontAlgn="t"/>
                      <a:r>
                        <a:rPr lang="en-US" sz="1400" b="1" i="0">
                          <a:solidFill>
                            <a:srgbClr val="FFFFFF"/>
                          </a:solidFill>
                          <a:effectLst/>
                          <a:latin typeface="Verdana" panose="020B0604030504040204" pitchFamily="34" charset="0"/>
                        </a:rPr>
                        <a:t>1</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r" fontAlgn="t"/>
                      <a:r>
                        <a:rPr lang="en-US" sz="1400" b="1" i="0">
                          <a:solidFill>
                            <a:srgbClr val="FFFFFF"/>
                          </a:solidFill>
                          <a:effectLst/>
                          <a:latin typeface="Verdana" panose="020B0604030504040204" pitchFamily="34" charset="0"/>
                        </a:rPr>
                        <a:t>0</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r" fontAlgn="t"/>
                      <a:r>
                        <a:rPr lang="en-US" sz="1400" b="1" i="0" dirty="0">
                          <a:solidFill>
                            <a:srgbClr val="FFFFFF"/>
                          </a:solidFill>
                          <a:effectLst/>
                          <a:latin typeface="Verdana" panose="020B0604030504040204" pitchFamily="34" charset="0"/>
                        </a:rPr>
                        <a:t>0</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r" fontAlgn="t"/>
                      <a:r>
                        <a:rPr lang="en-US" sz="1400" b="1" i="0" dirty="0">
                          <a:solidFill>
                            <a:srgbClr val="FFFFFF"/>
                          </a:solidFill>
                          <a:effectLst/>
                          <a:latin typeface="Verdana" panose="020B0604030504040204" pitchFamily="34" charset="0"/>
                        </a:rPr>
                        <a:t>0%</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extLst>
                  <a:ext uri="{0D108BD9-81ED-4DB2-BD59-A6C34878D82A}">
                    <a16:rowId xmlns:a16="http://schemas.microsoft.com/office/drawing/2014/main" val="3545708950"/>
                  </a:ext>
                </a:extLst>
              </a:tr>
            </a:tbl>
          </a:graphicData>
        </a:graphic>
      </p:graphicFrame>
    </p:spTree>
    <p:extLst>
      <p:ext uri="{BB962C8B-B14F-4D97-AF65-F5344CB8AC3E}">
        <p14:creationId xmlns:p14="http://schemas.microsoft.com/office/powerpoint/2010/main" val="2954093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24750-CD9A-4B34-8BCD-E01B8A69C90B}"/>
              </a:ext>
            </a:extLst>
          </p:cNvPr>
          <p:cNvSpPr>
            <a:spLocks noGrp="1"/>
          </p:cNvSpPr>
          <p:nvPr>
            <p:ph type="title"/>
          </p:nvPr>
        </p:nvSpPr>
        <p:spPr/>
        <p:txBody>
          <a:bodyPr/>
          <a:lstStyle/>
          <a:p>
            <a:r>
              <a:rPr lang="en-US" dirty="0"/>
              <a:t>The Dirty Laundry</a:t>
            </a:r>
          </a:p>
        </p:txBody>
      </p:sp>
      <p:graphicFrame>
        <p:nvGraphicFramePr>
          <p:cNvPr id="3" name="Table 2">
            <a:extLst>
              <a:ext uri="{FF2B5EF4-FFF2-40B4-BE49-F238E27FC236}">
                <a16:creationId xmlns:a16="http://schemas.microsoft.com/office/drawing/2014/main" id="{2CB2BF22-C403-3FFE-38CB-AA820738A51D}"/>
              </a:ext>
            </a:extLst>
          </p:cNvPr>
          <p:cNvGraphicFramePr>
            <a:graphicFrameLocks noGrp="1"/>
          </p:cNvGraphicFramePr>
          <p:nvPr>
            <p:extLst>
              <p:ext uri="{D42A27DB-BD31-4B8C-83A1-F6EECF244321}">
                <p14:modId xmlns:p14="http://schemas.microsoft.com/office/powerpoint/2010/main" val="2001679598"/>
              </p:ext>
            </p:extLst>
          </p:nvPr>
        </p:nvGraphicFramePr>
        <p:xfrm>
          <a:off x="497957" y="1986690"/>
          <a:ext cx="10515603" cy="2522220"/>
        </p:xfrm>
        <a:graphic>
          <a:graphicData uri="http://schemas.openxmlformats.org/drawingml/2006/table">
            <a:tbl>
              <a:tblPr/>
              <a:tblGrid>
                <a:gridCol w="1502229">
                  <a:extLst>
                    <a:ext uri="{9D8B030D-6E8A-4147-A177-3AD203B41FA5}">
                      <a16:colId xmlns:a16="http://schemas.microsoft.com/office/drawing/2014/main" val="1542885278"/>
                    </a:ext>
                  </a:extLst>
                </a:gridCol>
                <a:gridCol w="1502229">
                  <a:extLst>
                    <a:ext uri="{9D8B030D-6E8A-4147-A177-3AD203B41FA5}">
                      <a16:colId xmlns:a16="http://schemas.microsoft.com/office/drawing/2014/main" val="3309572407"/>
                    </a:ext>
                  </a:extLst>
                </a:gridCol>
                <a:gridCol w="1502229">
                  <a:extLst>
                    <a:ext uri="{9D8B030D-6E8A-4147-A177-3AD203B41FA5}">
                      <a16:colId xmlns:a16="http://schemas.microsoft.com/office/drawing/2014/main" val="113492042"/>
                    </a:ext>
                  </a:extLst>
                </a:gridCol>
                <a:gridCol w="1502229">
                  <a:extLst>
                    <a:ext uri="{9D8B030D-6E8A-4147-A177-3AD203B41FA5}">
                      <a16:colId xmlns:a16="http://schemas.microsoft.com/office/drawing/2014/main" val="2876700267"/>
                    </a:ext>
                  </a:extLst>
                </a:gridCol>
                <a:gridCol w="1502229">
                  <a:extLst>
                    <a:ext uri="{9D8B030D-6E8A-4147-A177-3AD203B41FA5}">
                      <a16:colId xmlns:a16="http://schemas.microsoft.com/office/drawing/2014/main" val="2297950318"/>
                    </a:ext>
                  </a:extLst>
                </a:gridCol>
                <a:gridCol w="1502229">
                  <a:extLst>
                    <a:ext uri="{9D8B030D-6E8A-4147-A177-3AD203B41FA5}">
                      <a16:colId xmlns:a16="http://schemas.microsoft.com/office/drawing/2014/main" val="2325357052"/>
                    </a:ext>
                  </a:extLst>
                </a:gridCol>
                <a:gridCol w="1502229">
                  <a:extLst>
                    <a:ext uri="{9D8B030D-6E8A-4147-A177-3AD203B41FA5}">
                      <a16:colId xmlns:a16="http://schemas.microsoft.com/office/drawing/2014/main" val="1657775584"/>
                    </a:ext>
                  </a:extLst>
                </a:gridCol>
              </a:tblGrid>
              <a:tr h="464820">
                <a:tc>
                  <a:txBody>
                    <a:bodyPr/>
                    <a:lstStyle/>
                    <a:p>
                      <a:pPr algn="ctr" fontAlgn="t"/>
                      <a:r>
                        <a:rPr lang="en-US" sz="1400" b="1" i="0">
                          <a:solidFill>
                            <a:srgbClr val="FFFFFF"/>
                          </a:solidFill>
                          <a:effectLst/>
                          <a:latin typeface="Verdana" panose="020B0604030504040204" pitchFamily="34" charset="0"/>
                        </a:rPr>
                        <a:t>Site</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87BB1"/>
                    </a:solidFill>
                  </a:tcPr>
                </a:tc>
                <a:tc>
                  <a:txBody>
                    <a:bodyPr/>
                    <a:lstStyle/>
                    <a:p>
                      <a:pPr algn="ctr" fontAlgn="t"/>
                      <a:r>
                        <a:rPr lang="en-US" sz="1400" b="1" i="0">
                          <a:solidFill>
                            <a:srgbClr val="FFFFFF"/>
                          </a:solidFill>
                          <a:effectLst/>
                          <a:latin typeface="Verdana" panose="020B0604030504040204" pitchFamily="34" charset="0"/>
                        </a:rPr>
                        <a:t>Table</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87BB1"/>
                    </a:solidFill>
                  </a:tcPr>
                </a:tc>
                <a:tc>
                  <a:txBody>
                    <a:bodyPr/>
                    <a:lstStyle/>
                    <a:p>
                      <a:pPr algn="ctr" fontAlgn="t"/>
                      <a:r>
                        <a:rPr lang="en-US" sz="1400" b="1" i="0">
                          <a:solidFill>
                            <a:srgbClr val="FFFFFF"/>
                          </a:solidFill>
                          <a:effectLst/>
                          <a:latin typeface="Verdana" panose="020B0604030504040204" pitchFamily="34" charset="0"/>
                        </a:rPr>
                        <a:t>Check</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87BB1"/>
                    </a:solidFill>
                  </a:tcPr>
                </a:tc>
                <a:tc>
                  <a:txBody>
                    <a:bodyPr/>
                    <a:lstStyle/>
                    <a:p>
                      <a:pPr algn="ctr" fontAlgn="t"/>
                      <a:r>
                        <a:rPr lang="en-US" sz="1400" b="1" i="0">
                          <a:solidFill>
                            <a:srgbClr val="FFFFFF"/>
                          </a:solidFill>
                          <a:effectLst/>
                          <a:latin typeface="Verdana" panose="020B0604030504040204" pitchFamily="34" charset="0"/>
                        </a:rPr>
                        <a:t>Result</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87BB1"/>
                    </a:solidFill>
                  </a:tcPr>
                </a:tc>
                <a:tc>
                  <a:txBody>
                    <a:bodyPr/>
                    <a:lstStyle/>
                    <a:p>
                      <a:pPr algn="ctr" fontAlgn="t"/>
                      <a:r>
                        <a:rPr lang="en-US" sz="1400" b="1" i="0">
                          <a:solidFill>
                            <a:srgbClr val="FFFFFF"/>
                          </a:solidFill>
                          <a:effectLst/>
                          <a:latin typeface="Verdana" panose="020B0604030504040204" pitchFamily="34" charset="0"/>
                        </a:rPr>
                        <a:t>No. recs offending</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87BB1"/>
                    </a:solidFill>
                  </a:tcPr>
                </a:tc>
                <a:tc>
                  <a:txBody>
                    <a:bodyPr/>
                    <a:lstStyle/>
                    <a:p>
                      <a:pPr algn="ctr" fontAlgn="t"/>
                      <a:r>
                        <a:rPr lang="en-US" sz="1400" b="1" i="0">
                          <a:solidFill>
                            <a:srgbClr val="FFFFFF"/>
                          </a:solidFill>
                          <a:effectLst/>
                          <a:latin typeface="Verdana" panose="020B0604030504040204" pitchFamily="34" charset="0"/>
                        </a:rPr>
                        <a:t>Pct. recs offending</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87BB1"/>
                    </a:solidFill>
                  </a:tcPr>
                </a:tc>
                <a:tc>
                  <a:txBody>
                    <a:bodyPr/>
                    <a:lstStyle/>
                    <a:p>
                      <a:pPr algn="ctr" fontAlgn="t"/>
                      <a:r>
                        <a:rPr lang="en-US" sz="1400" b="1" i="0">
                          <a:solidFill>
                            <a:srgbClr val="FFFFFF"/>
                          </a:solidFill>
                          <a:effectLst/>
                          <a:latin typeface="Verdana" panose="020B0604030504040204" pitchFamily="34" charset="0"/>
                        </a:rPr>
                        <a:t>Issue Status (if logged)</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87BB1"/>
                    </a:solidFill>
                  </a:tcPr>
                </a:tc>
                <a:extLst>
                  <a:ext uri="{0D108BD9-81ED-4DB2-BD59-A6C34878D82A}">
                    <a16:rowId xmlns:a16="http://schemas.microsoft.com/office/drawing/2014/main" val="4098081513"/>
                  </a:ext>
                </a:extLst>
              </a:tr>
              <a:tr h="281940">
                <a:tc>
                  <a:txBody>
                    <a:bodyPr/>
                    <a:lstStyle/>
                    <a:p>
                      <a:pPr algn="l" fontAlgn="t"/>
                      <a:r>
                        <a:rPr lang="en-US" sz="1000" b="1" i="0" dirty="0">
                          <a:solidFill>
                            <a:srgbClr val="FFFFFF"/>
                          </a:solidFill>
                          <a:effectLst/>
                          <a:latin typeface="Verdana" panose="020B0604030504040204" pitchFamily="34" charset="0"/>
                        </a:rPr>
                        <a:t>Baylor Scott &amp; White</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l" fontAlgn="t"/>
                      <a:r>
                        <a:rPr lang="en-US" sz="1000" b="1" i="0">
                          <a:solidFill>
                            <a:srgbClr val="FFFFFF"/>
                          </a:solidFill>
                          <a:effectLst/>
                          <a:latin typeface="Verdana" panose="020B0604030504040204" pitchFamily="34" charset="0"/>
                        </a:rPr>
                        <a:t>Enrollments</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l" fontAlgn="t"/>
                      <a:r>
                        <a:rPr lang="en-US" sz="1000" b="1" i="0">
                          <a:solidFill>
                            <a:srgbClr val="FFFFFF"/>
                          </a:solidFill>
                          <a:effectLst/>
                          <a:latin typeface="Verdana" panose="020B0604030504040204" pitchFamily="34" charset="0"/>
                        </a:rPr>
                        <a:t>Do enrollment periods overlap?</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l" fontAlgn="t"/>
                      <a:r>
                        <a:rPr lang="en-US" sz="1000" b="1" i="0">
                          <a:solidFill>
                            <a:srgbClr val="FFFFFF"/>
                          </a:solidFill>
                          <a:effectLst/>
                          <a:latin typeface="Verdana" panose="020B0604030504040204" pitchFamily="34" charset="0"/>
                        </a:rPr>
                        <a:t>fail</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r" fontAlgn="t"/>
                      <a:r>
                        <a:rPr lang="en-US" sz="1000" b="1" i="0">
                          <a:solidFill>
                            <a:srgbClr val="FFFFFF"/>
                          </a:solidFill>
                          <a:effectLst/>
                          <a:latin typeface="Verdana" panose="020B0604030504040204" pitchFamily="34" charset="0"/>
                        </a:rPr>
                        <a:t>25,035</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r" fontAlgn="t"/>
                      <a:r>
                        <a:rPr lang="en-US" sz="1000" b="1" i="0">
                          <a:solidFill>
                            <a:srgbClr val="FFFFFF"/>
                          </a:solidFill>
                          <a:effectLst/>
                          <a:latin typeface="Verdana" panose="020B0604030504040204" pitchFamily="34" charset="0"/>
                        </a:rPr>
                        <a:t>.</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l" fontAlgn="t"/>
                      <a:r>
                        <a:rPr lang="en-US" sz="800" b="1" i="0">
                          <a:solidFill>
                            <a:srgbClr val="FFFFFF"/>
                          </a:solidFill>
                          <a:effectLst/>
                          <a:latin typeface="Verdana" panose="020B0604030504040204" pitchFamily="34" charset="0"/>
                          <a:hlinkClick r:id="rId3"/>
                        </a:rPr>
                        <a:t>In Progress</a:t>
                      </a:r>
                      <a:endParaRPr lang="en-US" sz="800" b="1" i="0">
                        <a:solidFill>
                          <a:srgbClr val="FFFFFF"/>
                        </a:solidFill>
                        <a:effectLst/>
                        <a:latin typeface="Verdana" panose="020B0604030504040204" pitchFamily="34" charset="0"/>
                      </a:endParaRP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696673863"/>
                  </a:ext>
                </a:extLst>
              </a:tr>
              <a:tr h="281940">
                <a:tc>
                  <a:txBody>
                    <a:bodyPr/>
                    <a:lstStyle/>
                    <a:p>
                      <a:pPr algn="l" fontAlgn="t"/>
                      <a:r>
                        <a:rPr lang="en-US" sz="1000" b="1" i="0" dirty="0">
                          <a:solidFill>
                            <a:srgbClr val="FFFFFF"/>
                          </a:solidFill>
                          <a:effectLst/>
                          <a:latin typeface="Verdana" panose="020B0604030504040204" pitchFamily="34" charset="0"/>
                        </a:rPr>
                        <a:t> </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l" fontAlgn="t"/>
                      <a:r>
                        <a:rPr lang="en-US" sz="1000" b="1" i="0" dirty="0">
                          <a:solidFill>
                            <a:srgbClr val="FFFFFF"/>
                          </a:solidFill>
                          <a:effectLst/>
                          <a:latin typeface="Verdana" panose="020B0604030504040204" pitchFamily="34" charset="0"/>
                        </a:rPr>
                        <a:t>Demographics</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l" fontAlgn="t"/>
                      <a:r>
                        <a:rPr lang="en-US" sz="1000" b="1" i="0">
                          <a:solidFill>
                            <a:srgbClr val="FFFFFF"/>
                          </a:solidFill>
                          <a:effectLst/>
                          <a:latin typeface="Verdana" panose="020B0604030504040204" pitchFamily="34" charset="0"/>
                        </a:rPr>
                        <a:t>Duplicated MRNs in demog?</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l" fontAlgn="t"/>
                      <a:r>
                        <a:rPr lang="en-US" sz="1000" b="1" i="0">
                          <a:solidFill>
                            <a:srgbClr val="FFFFFF"/>
                          </a:solidFill>
                          <a:effectLst/>
                          <a:latin typeface="Verdana" panose="020B0604030504040204" pitchFamily="34" charset="0"/>
                        </a:rPr>
                        <a:t>fail</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r" fontAlgn="t"/>
                      <a:r>
                        <a:rPr lang="en-US" sz="1000" b="1" i="0">
                          <a:solidFill>
                            <a:srgbClr val="FFFFFF"/>
                          </a:solidFill>
                          <a:effectLst/>
                          <a:latin typeface="Verdana" panose="020B0604030504040204" pitchFamily="34" charset="0"/>
                        </a:rPr>
                        <a:t>3,570</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r" fontAlgn="t"/>
                      <a:r>
                        <a:rPr lang="en-US" sz="1000" b="1" i="0">
                          <a:solidFill>
                            <a:srgbClr val="FFFFFF"/>
                          </a:solidFill>
                          <a:effectLst/>
                          <a:latin typeface="Verdana" panose="020B0604030504040204" pitchFamily="34" charset="0"/>
                        </a:rPr>
                        <a:t>0.14</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l" fontAlgn="t"/>
                      <a:r>
                        <a:rPr lang="en-US" sz="800" b="1" i="0">
                          <a:solidFill>
                            <a:srgbClr val="FFFFFF"/>
                          </a:solidFill>
                          <a:effectLst/>
                          <a:latin typeface="Verdana" panose="020B0604030504040204" pitchFamily="34" charset="0"/>
                          <a:hlinkClick r:id="rId3"/>
                        </a:rPr>
                        <a:t>In Progress</a:t>
                      </a:r>
                      <a:endParaRPr lang="en-US" sz="800" b="1" i="0">
                        <a:solidFill>
                          <a:srgbClr val="FFFFFF"/>
                        </a:solidFill>
                        <a:effectLst/>
                        <a:latin typeface="Verdana" panose="020B0604030504040204" pitchFamily="34" charset="0"/>
                      </a:endParaRP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21148670"/>
                  </a:ext>
                </a:extLst>
              </a:tr>
              <a:tr h="160020">
                <a:tc>
                  <a:txBody>
                    <a:bodyPr/>
                    <a:lstStyle/>
                    <a:p>
                      <a:pPr algn="l" fontAlgn="t"/>
                      <a:r>
                        <a:rPr lang="en-US" sz="1000" b="1" i="0">
                          <a:solidFill>
                            <a:srgbClr val="FFFFFF"/>
                          </a:solidFill>
                          <a:effectLst/>
                          <a:latin typeface="Verdana" panose="020B0604030504040204" pitchFamily="34" charset="0"/>
                        </a:rPr>
                        <a:t>Geisinger</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l" fontAlgn="t"/>
                      <a:r>
                        <a:rPr lang="en-US" sz="1000" b="1" i="0">
                          <a:solidFill>
                            <a:srgbClr val="FFFFFF"/>
                          </a:solidFill>
                          <a:effectLst/>
                          <a:latin typeface="Verdana" panose="020B0604030504040204" pitchFamily="34" charset="0"/>
                        </a:rPr>
                        <a:t>Enrollments</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l" fontAlgn="t"/>
                      <a:r>
                        <a:rPr lang="en-US" sz="1000" b="1" i="0" dirty="0">
                          <a:solidFill>
                            <a:srgbClr val="FFFFFF"/>
                          </a:solidFill>
                          <a:effectLst/>
                          <a:latin typeface="Verdana" panose="020B0604030504040204" pitchFamily="34" charset="0"/>
                        </a:rPr>
                        <a:t>Plan type(s) known?</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l" fontAlgn="t"/>
                      <a:r>
                        <a:rPr lang="en-US" sz="1000" b="1" i="0">
                          <a:solidFill>
                            <a:srgbClr val="FFFFFF"/>
                          </a:solidFill>
                          <a:effectLst/>
                          <a:latin typeface="Verdana" panose="020B0604030504040204" pitchFamily="34" charset="0"/>
                        </a:rPr>
                        <a:t>fail</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r" fontAlgn="t"/>
                      <a:r>
                        <a:rPr lang="en-US" sz="1000" b="1" i="0">
                          <a:solidFill>
                            <a:srgbClr val="FFFFFF"/>
                          </a:solidFill>
                          <a:effectLst/>
                          <a:latin typeface="Verdana" panose="020B0604030504040204" pitchFamily="34" charset="0"/>
                        </a:rPr>
                        <a:t>1,776,732</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r" fontAlgn="t"/>
                      <a:r>
                        <a:rPr lang="en-US" sz="1000" b="1" i="0">
                          <a:solidFill>
                            <a:srgbClr val="FFFFFF"/>
                          </a:solidFill>
                          <a:effectLst/>
                          <a:latin typeface="Verdana" panose="020B0604030504040204" pitchFamily="34" charset="0"/>
                        </a:rPr>
                        <a:t>17.61</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l" fontAlgn="t"/>
                      <a:r>
                        <a:rPr lang="en-US" sz="800" b="1" i="0">
                          <a:solidFill>
                            <a:srgbClr val="FFFFFF"/>
                          </a:solidFill>
                          <a:effectLst/>
                          <a:latin typeface="Verdana" panose="020B0604030504040204" pitchFamily="34" charset="0"/>
                          <a:hlinkClick r:id="rId3"/>
                        </a:rPr>
                        <a:t>NOT YET LOGGED</a:t>
                      </a:r>
                      <a:endParaRPr lang="en-US" sz="800" b="1" i="0">
                        <a:solidFill>
                          <a:srgbClr val="FFFFFF"/>
                        </a:solidFill>
                        <a:effectLst/>
                        <a:latin typeface="Verdana" panose="020B0604030504040204" pitchFamily="34" charset="0"/>
                      </a:endParaRP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382755457"/>
                  </a:ext>
                </a:extLst>
              </a:tr>
              <a:tr h="160020">
                <a:tc>
                  <a:txBody>
                    <a:bodyPr/>
                    <a:lstStyle/>
                    <a:p>
                      <a:pPr algn="l" fontAlgn="t"/>
                      <a:r>
                        <a:rPr lang="en-US" sz="1000" b="1" i="0">
                          <a:solidFill>
                            <a:srgbClr val="FFFFFF"/>
                          </a:solidFill>
                          <a:effectLst/>
                          <a:latin typeface="Verdana" panose="020B0604030504040204" pitchFamily="34" charset="0"/>
                        </a:rPr>
                        <a:t>Harvard</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l" fontAlgn="t"/>
                      <a:r>
                        <a:rPr lang="en-US" sz="1000" b="1" i="0">
                          <a:solidFill>
                            <a:srgbClr val="FFFFFF"/>
                          </a:solidFill>
                          <a:effectLst/>
                          <a:latin typeface="Verdana" panose="020B0604030504040204" pitchFamily="34" charset="0"/>
                        </a:rPr>
                        <a:t>Enrollments</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l" fontAlgn="t"/>
                      <a:r>
                        <a:rPr lang="en-US" sz="1000" b="1" i="0" dirty="0">
                          <a:solidFill>
                            <a:srgbClr val="FFFFFF"/>
                          </a:solidFill>
                          <a:effectLst/>
                          <a:latin typeface="Verdana" panose="020B0604030504040204" pitchFamily="34" charset="0"/>
                        </a:rPr>
                        <a:t>Plan type(s) known?</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l" fontAlgn="t"/>
                      <a:r>
                        <a:rPr lang="en-US" sz="1000" b="1" i="0" dirty="0">
                          <a:solidFill>
                            <a:srgbClr val="FFFFFF"/>
                          </a:solidFill>
                          <a:effectLst/>
                          <a:latin typeface="Verdana" panose="020B0604030504040204" pitchFamily="34" charset="0"/>
                        </a:rPr>
                        <a:t>fail</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r" fontAlgn="t"/>
                      <a:r>
                        <a:rPr lang="en-US" sz="1000" b="1" i="0">
                          <a:solidFill>
                            <a:srgbClr val="FFFFFF"/>
                          </a:solidFill>
                          <a:effectLst/>
                          <a:latin typeface="Verdana" panose="020B0604030504040204" pitchFamily="34" charset="0"/>
                        </a:rPr>
                        <a:t>885,445</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r" fontAlgn="t"/>
                      <a:r>
                        <a:rPr lang="en-US" sz="1000" b="1" i="0" dirty="0">
                          <a:solidFill>
                            <a:srgbClr val="FFFFFF"/>
                          </a:solidFill>
                          <a:effectLst/>
                          <a:latin typeface="Verdana" panose="020B0604030504040204" pitchFamily="34" charset="0"/>
                        </a:rPr>
                        <a:t>5.10</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l" fontAlgn="t"/>
                      <a:r>
                        <a:rPr lang="en-US" sz="800" b="1" i="0">
                          <a:solidFill>
                            <a:srgbClr val="FFFFFF"/>
                          </a:solidFill>
                          <a:effectLst/>
                          <a:latin typeface="Verdana" panose="020B0604030504040204" pitchFamily="34" charset="0"/>
                          <a:hlinkClick r:id="rId3"/>
                        </a:rPr>
                        <a:t>NOT YET LOGGED</a:t>
                      </a:r>
                      <a:endParaRPr lang="en-US" sz="800" b="1" i="0">
                        <a:solidFill>
                          <a:srgbClr val="FFFFFF"/>
                        </a:solidFill>
                        <a:effectLst/>
                        <a:latin typeface="Verdana" panose="020B0604030504040204" pitchFamily="34" charset="0"/>
                      </a:endParaRP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2960094008"/>
                  </a:ext>
                </a:extLst>
              </a:tr>
              <a:tr h="160020">
                <a:tc>
                  <a:txBody>
                    <a:bodyPr/>
                    <a:lstStyle/>
                    <a:p>
                      <a:pPr algn="l" fontAlgn="t"/>
                      <a:r>
                        <a:rPr lang="en-US" sz="1000" b="1" i="0">
                          <a:solidFill>
                            <a:srgbClr val="FFFFFF"/>
                          </a:solidFill>
                          <a:effectLst/>
                          <a:latin typeface="Verdana" panose="020B0604030504040204" pitchFamily="34" charset="0"/>
                        </a:rPr>
                        <a:t>KP Northern California</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l" fontAlgn="t"/>
                      <a:r>
                        <a:rPr lang="en-US" sz="1000" b="1" i="0">
                          <a:solidFill>
                            <a:srgbClr val="FFFFFF"/>
                          </a:solidFill>
                          <a:effectLst/>
                          <a:latin typeface="Verdana" panose="020B0604030504040204" pitchFamily="34" charset="0"/>
                        </a:rPr>
                        <a:t>Enrollments</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l" fontAlgn="t"/>
                      <a:r>
                        <a:rPr lang="en-US" sz="1000" b="1" i="0">
                          <a:solidFill>
                            <a:srgbClr val="FFFFFF"/>
                          </a:solidFill>
                          <a:effectLst/>
                          <a:latin typeface="Verdana" panose="020B0604030504040204" pitchFamily="34" charset="0"/>
                        </a:rPr>
                        <a:t>Plan type(s) known?</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l" fontAlgn="t"/>
                      <a:r>
                        <a:rPr lang="en-US" sz="1000" b="1" i="0" dirty="0">
                          <a:solidFill>
                            <a:srgbClr val="FFFFFF"/>
                          </a:solidFill>
                          <a:effectLst/>
                          <a:latin typeface="Verdana" panose="020B0604030504040204" pitchFamily="34" charset="0"/>
                        </a:rPr>
                        <a:t>fail</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r" fontAlgn="t"/>
                      <a:r>
                        <a:rPr lang="en-US" sz="1000" b="1" i="0" dirty="0">
                          <a:solidFill>
                            <a:srgbClr val="FFFFFF"/>
                          </a:solidFill>
                          <a:effectLst/>
                          <a:latin typeface="Verdana" panose="020B0604030504040204" pitchFamily="34" charset="0"/>
                        </a:rPr>
                        <a:t>30,761,877</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r" fontAlgn="t"/>
                      <a:r>
                        <a:rPr lang="en-US" sz="1000" b="1" i="0" dirty="0">
                          <a:solidFill>
                            <a:srgbClr val="FFFFFF"/>
                          </a:solidFill>
                          <a:effectLst/>
                          <a:latin typeface="Verdana" panose="020B0604030504040204" pitchFamily="34" charset="0"/>
                        </a:rPr>
                        <a:t>33.81</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l" fontAlgn="t"/>
                      <a:r>
                        <a:rPr lang="en-US" sz="800" b="1" i="0">
                          <a:solidFill>
                            <a:srgbClr val="FFFFFF"/>
                          </a:solidFill>
                          <a:effectLst/>
                          <a:latin typeface="Verdana" panose="020B0604030504040204" pitchFamily="34" charset="0"/>
                          <a:hlinkClick r:id="rId3"/>
                        </a:rPr>
                        <a:t>Not Fixable</a:t>
                      </a:r>
                      <a:endParaRPr lang="en-US" sz="800" b="1" i="0">
                        <a:solidFill>
                          <a:srgbClr val="FFFFFF"/>
                        </a:solidFill>
                        <a:effectLst/>
                        <a:latin typeface="Verdana" panose="020B0604030504040204" pitchFamily="34" charset="0"/>
                      </a:endParaRP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0340358"/>
                  </a:ext>
                </a:extLst>
              </a:tr>
              <a:tr h="160020">
                <a:tc>
                  <a:txBody>
                    <a:bodyPr/>
                    <a:lstStyle/>
                    <a:p>
                      <a:pPr algn="l" fontAlgn="t"/>
                      <a:r>
                        <a:rPr lang="en-US" sz="1000" b="1" i="0">
                          <a:solidFill>
                            <a:srgbClr val="FFFFFF"/>
                          </a:solidFill>
                          <a:effectLst/>
                          <a:latin typeface="Verdana" panose="020B0604030504040204" pitchFamily="34" charset="0"/>
                        </a:rPr>
                        <a:t>Marshfield</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l" fontAlgn="t"/>
                      <a:r>
                        <a:rPr lang="en-US" sz="1000" b="1" i="0">
                          <a:solidFill>
                            <a:srgbClr val="FFFFFF"/>
                          </a:solidFill>
                          <a:effectLst/>
                          <a:latin typeface="Verdana" panose="020B0604030504040204" pitchFamily="34" charset="0"/>
                        </a:rPr>
                        <a:t>Enrollments</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l" fontAlgn="t"/>
                      <a:r>
                        <a:rPr lang="en-US" sz="1000" b="1" i="0">
                          <a:solidFill>
                            <a:srgbClr val="FFFFFF"/>
                          </a:solidFill>
                          <a:effectLst/>
                          <a:latin typeface="Verdana" panose="020B0604030504040204" pitchFamily="34" charset="0"/>
                        </a:rPr>
                        <a:t>Plan type(s) known?</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l" fontAlgn="t"/>
                      <a:r>
                        <a:rPr lang="en-US" sz="1000" b="1" i="0">
                          <a:solidFill>
                            <a:srgbClr val="FFFFFF"/>
                          </a:solidFill>
                          <a:effectLst/>
                          <a:latin typeface="Verdana" panose="020B0604030504040204" pitchFamily="34" charset="0"/>
                        </a:rPr>
                        <a:t>fail</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r" fontAlgn="t"/>
                      <a:r>
                        <a:rPr lang="en-US" sz="1000" b="1" i="0">
                          <a:solidFill>
                            <a:srgbClr val="FFFFFF"/>
                          </a:solidFill>
                          <a:effectLst/>
                          <a:latin typeface="Verdana" panose="020B0604030504040204" pitchFamily="34" charset="0"/>
                        </a:rPr>
                        <a:t>3,664,977</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r" fontAlgn="t"/>
                      <a:r>
                        <a:rPr lang="en-US" sz="1000" b="1" i="0" dirty="0">
                          <a:solidFill>
                            <a:srgbClr val="FFFFFF"/>
                          </a:solidFill>
                          <a:effectLst/>
                          <a:latin typeface="Verdana" panose="020B0604030504040204" pitchFamily="34" charset="0"/>
                        </a:rPr>
                        <a:t>72.34</a:t>
                      </a: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85375"/>
                    </a:solidFill>
                  </a:tcPr>
                </a:tc>
                <a:tc>
                  <a:txBody>
                    <a:bodyPr/>
                    <a:lstStyle/>
                    <a:p>
                      <a:pPr algn="l" fontAlgn="t"/>
                      <a:r>
                        <a:rPr lang="en-US" sz="800" b="1" i="0" dirty="0">
                          <a:solidFill>
                            <a:srgbClr val="FFFFFF"/>
                          </a:solidFill>
                          <a:effectLst/>
                          <a:latin typeface="Verdana" panose="020B0604030504040204" pitchFamily="34" charset="0"/>
                          <a:hlinkClick r:id="rId3"/>
                        </a:rPr>
                        <a:t>In Progress</a:t>
                      </a:r>
                      <a:endParaRPr lang="en-US" sz="800" b="1" i="0" dirty="0">
                        <a:solidFill>
                          <a:srgbClr val="FFFFFF"/>
                        </a:solidFill>
                        <a:effectLst/>
                        <a:latin typeface="Verdana" panose="020B0604030504040204" pitchFamily="34" charset="0"/>
                      </a:endParaRPr>
                    </a:p>
                  </a:txBody>
                  <a:tcPr marL="38100" marR="38100" marT="19050" marB="1905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2918632055"/>
                  </a:ext>
                </a:extLst>
              </a:tr>
            </a:tbl>
          </a:graphicData>
        </a:graphic>
      </p:graphicFrame>
    </p:spTree>
    <p:extLst>
      <p:ext uri="{BB962C8B-B14F-4D97-AF65-F5344CB8AC3E}">
        <p14:creationId xmlns:p14="http://schemas.microsoft.com/office/powerpoint/2010/main" val="1954439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4732E-A131-07B7-F7CA-A9BA8B174136}"/>
              </a:ext>
            </a:extLst>
          </p:cNvPr>
          <p:cNvSpPr>
            <a:spLocks noGrp="1"/>
          </p:cNvSpPr>
          <p:nvPr>
            <p:ph type="title"/>
          </p:nvPr>
        </p:nvSpPr>
        <p:spPr/>
        <p:txBody>
          <a:bodyPr/>
          <a:lstStyle/>
          <a:p>
            <a:r>
              <a:rPr lang="en-US" dirty="0"/>
              <a:t>BSW and SLU are growing</a:t>
            </a:r>
          </a:p>
        </p:txBody>
      </p:sp>
      <p:pic>
        <p:nvPicPr>
          <p:cNvPr id="5" name="Content Placeholder 4">
            <a:extLst>
              <a:ext uri="{FF2B5EF4-FFF2-40B4-BE49-F238E27FC236}">
                <a16:creationId xmlns:a16="http://schemas.microsoft.com/office/drawing/2014/main" id="{D8406B6C-D972-21B2-44CF-011A358CDB5C}"/>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7020" y="1410954"/>
            <a:ext cx="8653108" cy="5191865"/>
          </a:xfrm>
        </p:spPr>
      </p:pic>
    </p:spTree>
    <p:extLst>
      <p:ext uri="{BB962C8B-B14F-4D97-AF65-F5344CB8AC3E}">
        <p14:creationId xmlns:p14="http://schemas.microsoft.com/office/powerpoint/2010/main" val="1590171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76064-713B-77C9-80C9-1428365CE27E}"/>
              </a:ext>
            </a:extLst>
          </p:cNvPr>
          <p:cNvSpPr>
            <a:spLocks noGrp="1"/>
          </p:cNvSpPr>
          <p:nvPr>
            <p:ph type="title"/>
          </p:nvPr>
        </p:nvSpPr>
        <p:spPr/>
        <p:txBody>
          <a:bodyPr/>
          <a:lstStyle/>
          <a:p>
            <a:r>
              <a:rPr lang="en-US" dirty="0"/>
              <a:t>Enrollee Race Differences</a:t>
            </a:r>
          </a:p>
        </p:txBody>
      </p:sp>
      <p:pic>
        <p:nvPicPr>
          <p:cNvPr id="5" name="Content Placeholder 4">
            <a:extLst>
              <a:ext uri="{FF2B5EF4-FFF2-40B4-BE49-F238E27FC236}">
                <a16:creationId xmlns:a16="http://schemas.microsoft.com/office/drawing/2014/main" id="{D588E318-010D-C364-7820-5ACB2D1D968C}"/>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387" y="1559811"/>
            <a:ext cx="8221773" cy="4933064"/>
          </a:xfrm>
        </p:spPr>
      </p:pic>
    </p:spTree>
    <p:extLst>
      <p:ext uri="{BB962C8B-B14F-4D97-AF65-F5344CB8AC3E}">
        <p14:creationId xmlns:p14="http://schemas.microsoft.com/office/powerpoint/2010/main" val="1274405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118F3-B19C-817D-AF30-7E6E1548A8FD}"/>
              </a:ext>
            </a:extLst>
          </p:cNvPr>
          <p:cNvSpPr>
            <a:spLocks noGrp="1"/>
          </p:cNvSpPr>
          <p:nvPr>
            <p:ph type="title"/>
          </p:nvPr>
        </p:nvSpPr>
        <p:spPr/>
        <p:txBody>
          <a:bodyPr/>
          <a:lstStyle/>
          <a:p>
            <a:r>
              <a:rPr lang="en-US" dirty="0"/>
              <a:t>Sexual Orientation</a:t>
            </a:r>
          </a:p>
        </p:txBody>
      </p:sp>
      <p:pic>
        <p:nvPicPr>
          <p:cNvPr id="5" name="Content Placeholder 4">
            <a:extLst>
              <a:ext uri="{FF2B5EF4-FFF2-40B4-BE49-F238E27FC236}">
                <a16:creationId xmlns:a16="http://schemas.microsoft.com/office/drawing/2014/main" id="{F49E5C66-B931-665D-5CD3-F26845BB93DD}"/>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1327" y="1464117"/>
            <a:ext cx="8381262" cy="5028757"/>
          </a:xfrm>
        </p:spPr>
      </p:pic>
    </p:spTree>
    <p:extLst>
      <p:ext uri="{BB962C8B-B14F-4D97-AF65-F5344CB8AC3E}">
        <p14:creationId xmlns:p14="http://schemas.microsoft.com/office/powerpoint/2010/main" val="1783837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4D824-69BA-D899-07F4-04DFF96C7C8B}"/>
              </a:ext>
            </a:extLst>
          </p:cNvPr>
          <p:cNvSpPr>
            <a:spLocks noGrp="1"/>
          </p:cNvSpPr>
          <p:nvPr>
            <p:ph type="title"/>
          </p:nvPr>
        </p:nvSpPr>
        <p:spPr/>
        <p:txBody>
          <a:bodyPr/>
          <a:lstStyle/>
          <a:p>
            <a:r>
              <a:rPr lang="en-US" dirty="0"/>
              <a:t>New ‘Population Characteristics’ Report</a:t>
            </a:r>
          </a:p>
        </p:txBody>
      </p:sp>
      <p:sp>
        <p:nvSpPr>
          <p:cNvPr id="3" name="Content Placeholder 2">
            <a:extLst>
              <a:ext uri="{FF2B5EF4-FFF2-40B4-BE49-F238E27FC236}">
                <a16:creationId xmlns:a16="http://schemas.microsoft.com/office/drawing/2014/main" id="{58FAAD50-3841-7F75-A42C-8E3A67C44911}"/>
              </a:ext>
            </a:extLst>
          </p:cNvPr>
          <p:cNvSpPr>
            <a:spLocks noGrp="1"/>
          </p:cNvSpPr>
          <p:nvPr>
            <p:ph idx="1"/>
          </p:nvPr>
        </p:nvSpPr>
        <p:spPr/>
        <p:txBody>
          <a:bodyPr>
            <a:normAutofit fontScale="85000" lnSpcReduction="20000"/>
          </a:bodyPr>
          <a:lstStyle/>
          <a:p>
            <a:r>
              <a:rPr lang="en-US" dirty="0"/>
              <a:t>Had been manually compiled by VOC Staff(?) in order to help with grant writing</a:t>
            </a:r>
          </a:p>
          <a:p>
            <a:r>
              <a:rPr lang="en-US" dirty="0"/>
              <a:t>Was woefully out of date</a:t>
            </a:r>
          </a:p>
          <a:p>
            <a:r>
              <a:rPr lang="en-US" dirty="0"/>
              <a:t>Before she left Reesa asked what I could put together just using the submitted QA data. </a:t>
            </a:r>
          </a:p>
          <a:p>
            <a:r>
              <a:rPr lang="en-US" dirty="0"/>
              <a:t>Lost:</a:t>
            </a:r>
          </a:p>
          <a:p>
            <a:pPr lvl="1"/>
            <a:r>
              <a:rPr lang="en-US" dirty="0"/>
              <a:t>Deprivation Index stats</a:t>
            </a:r>
          </a:p>
          <a:p>
            <a:pPr lvl="1"/>
            <a:r>
              <a:rPr lang="en-US" dirty="0"/>
              <a:t>‘Continuously enrolled’ stats</a:t>
            </a:r>
          </a:p>
          <a:p>
            <a:r>
              <a:rPr lang="en-US" dirty="0"/>
              <a:t>Gained:</a:t>
            </a:r>
          </a:p>
          <a:p>
            <a:pPr lvl="1"/>
            <a:r>
              <a:rPr lang="en-US" dirty="0"/>
              <a:t>Data Year</a:t>
            </a:r>
          </a:p>
          <a:p>
            <a:pPr lvl="1"/>
            <a:r>
              <a:rPr lang="en-US" dirty="0"/>
              <a:t>Population Basis</a:t>
            </a:r>
          </a:p>
          <a:p>
            <a:r>
              <a:rPr lang="en-US" dirty="0"/>
              <a:t>My intention is to keep this up-to-date as part of the regular QA process.</a:t>
            </a:r>
          </a:p>
          <a:p>
            <a:r>
              <a:rPr lang="en-US" dirty="0"/>
              <a:t>(This is me asking forgiveness for re-purposing data &amp; inviting comment/objection.)</a:t>
            </a:r>
          </a:p>
        </p:txBody>
      </p:sp>
    </p:spTree>
    <p:extLst>
      <p:ext uri="{BB962C8B-B14F-4D97-AF65-F5344CB8AC3E}">
        <p14:creationId xmlns:p14="http://schemas.microsoft.com/office/powerpoint/2010/main" val="3166601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2160</TotalTime>
  <Words>1881</Words>
  <Application>Microsoft Office PowerPoint</Application>
  <PresentationFormat>Widescreen</PresentationFormat>
  <Paragraphs>794</Paragraphs>
  <Slides>13</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Verdana</vt:lpstr>
      <vt:lpstr>Office Theme</vt:lpstr>
      <vt:lpstr>Enroll/Demog/Lang WG</vt:lpstr>
      <vt:lpstr>Overview</vt:lpstr>
      <vt:lpstr>As always—you guys rock</vt:lpstr>
      <vt:lpstr>Most Not-Passed Checks</vt:lpstr>
      <vt:lpstr>The Dirty Laundry</vt:lpstr>
      <vt:lpstr>BSW and SLU are growing</vt:lpstr>
      <vt:lpstr>Enrollee Race Differences</vt:lpstr>
      <vt:lpstr>Sexual Orientation</vt:lpstr>
      <vt:lpstr>New ‘Population Characteristics’ Report</vt:lpstr>
      <vt:lpstr>HCSRN Population Characteristics (2018 Data)</vt:lpstr>
      <vt:lpstr>New Version</vt:lpstr>
      <vt:lpstr>Discussion: Is It Time to let go of non-self-reported (NSR) Race data?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Enroll/Demog/Lang WG</dc:title>
  <dc:creator>Roy Pardee</dc:creator>
  <cp:lastModifiedBy>Roy Pardee</cp:lastModifiedBy>
  <cp:revision>45</cp:revision>
  <dcterms:created xsi:type="dcterms:W3CDTF">2020-08-28T20:20:53Z</dcterms:created>
  <dcterms:modified xsi:type="dcterms:W3CDTF">2023-10-11T11:48:38Z</dcterms:modified>
</cp:coreProperties>
</file>