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8" r:id="rId14"/>
    <p:sldId id="270" r:id="rId15"/>
    <p:sldId id="271" r:id="rId16"/>
    <p:sldId id="272" r:id="rId17"/>
    <p:sldId id="273" r:id="rId18"/>
    <p:sldId id="274" r:id="rId19"/>
    <p:sldId id="275" r:id="rId20"/>
    <p:sldId id="276" r:id="rId21"/>
    <p:sldId id="277" r:id="rId22"/>
    <p:sldId id="279" r:id="rId23"/>
    <p:sldId id="26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39" autoAdjust="0"/>
  </p:normalViewPr>
  <p:slideViewPr>
    <p:cSldViewPr>
      <p:cViewPr varScale="1">
        <p:scale>
          <a:sx n="84" d="100"/>
          <a:sy n="84" d="100"/>
        </p:scale>
        <p:origin x="-131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60" d="100"/>
          <a:sy n="60" d="100"/>
        </p:scale>
        <p:origin x="-2428" y="-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1AE818-4FD1-4AF9-9DBF-54D0607D094B}" type="datetimeFigureOut">
              <a:rPr lang="en-US" smtClean="0"/>
              <a:t>5/9/2016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8B01E-1424-4900-AB62-BC37D30BD306}" type="slidenum">
              <a:rPr lang="en-US" smtClean="0"/>
              <a:t>‹#›</a:t>
            </a:fld>
            <a:endParaRPr lang="en-US"/>
          </a:p>
        </p:txBody>
      </p:sp>
    </p:spTree>
    <p:extLst>
      <p:ext uri="{BB962C8B-B14F-4D97-AF65-F5344CB8AC3E}">
        <p14:creationId xmlns:p14="http://schemas.microsoft.com/office/powerpoint/2010/main" val="762116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48B01E-1424-4900-AB62-BC37D30BD306}" type="slidenum">
              <a:rPr lang="en-US" smtClean="0"/>
              <a:t>1</a:t>
            </a:fld>
            <a:endParaRPr lang="en-US"/>
          </a:p>
        </p:txBody>
      </p:sp>
    </p:spTree>
    <p:extLst>
      <p:ext uri="{BB962C8B-B14F-4D97-AF65-F5344CB8AC3E}">
        <p14:creationId xmlns:p14="http://schemas.microsoft.com/office/powerpoint/2010/main" val="328496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48B01E-1424-4900-AB62-BC37D30BD306}" type="slidenum">
              <a:rPr lang="en-US" smtClean="0"/>
              <a:t>10</a:t>
            </a:fld>
            <a:endParaRPr lang="en-US"/>
          </a:p>
        </p:txBody>
      </p:sp>
    </p:spTree>
    <p:extLst>
      <p:ext uri="{BB962C8B-B14F-4D97-AF65-F5344CB8AC3E}">
        <p14:creationId xmlns:p14="http://schemas.microsoft.com/office/powerpoint/2010/main" val="3301228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m</a:t>
            </a:r>
            <a:r>
              <a:rPr lang="en-US" dirty="0" smtClean="0"/>
              <a:t>ore to the point than enrollment_basis in terms of defining populations.</a:t>
            </a:r>
          </a:p>
        </p:txBody>
      </p:sp>
      <p:sp>
        <p:nvSpPr>
          <p:cNvPr id="4" name="Slide Number Placeholder 3"/>
          <p:cNvSpPr>
            <a:spLocks noGrp="1"/>
          </p:cNvSpPr>
          <p:nvPr>
            <p:ph type="sldNum" sz="quarter" idx="10"/>
          </p:nvPr>
        </p:nvSpPr>
        <p:spPr/>
        <p:txBody>
          <a:bodyPr/>
          <a:lstStyle/>
          <a:p>
            <a:fld id="{2748B01E-1424-4900-AB62-BC37D30BD306}" type="slidenum">
              <a:rPr lang="en-US" smtClean="0"/>
              <a:t>11</a:t>
            </a:fld>
            <a:endParaRPr lang="en-US"/>
          </a:p>
        </p:txBody>
      </p:sp>
    </p:spTree>
    <p:extLst>
      <p:ext uri="{BB962C8B-B14F-4D97-AF65-F5344CB8AC3E}">
        <p14:creationId xmlns:p14="http://schemas.microsoft.com/office/powerpoint/2010/main" val="1773570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48B01E-1424-4900-AB62-BC37D30BD306}" type="slidenum">
              <a:rPr lang="en-US" smtClean="0"/>
              <a:t>12</a:t>
            </a:fld>
            <a:endParaRPr lang="en-US"/>
          </a:p>
        </p:txBody>
      </p:sp>
    </p:spTree>
    <p:extLst>
      <p:ext uri="{BB962C8B-B14F-4D97-AF65-F5344CB8AC3E}">
        <p14:creationId xmlns:p14="http://schemas.microsoft.com/office/powerpoint/2010/main" val="2252236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some samples from the QA descriptives.</a:t>
            </a:r>
            <a:endParaRPr lang="en-US" dirty="0"/>
          </a:p>
        </p:txBody>
      </p:sp>
      <p:sp>
        <p:nvSpPr>
          <p:cNvPr id="4" name="Slide Number Placeholder 3"/>
          <p:cNvSpPr>
            <a:spLocks noGrp="1"/>
          </p:cNvSpPr>
          <p:nvPr>
            <p:ph type="sldNum" sz="quarter" idx="10"/>
          </p:nvPr>
        </p:nvSpPr>
        <p:spPr/>
        <p:txBody>
          <a:bodyPr/>
          <a:lstStyle/>
          <a:p>
            <a:fld id="{2748B01E-1424-4900-AB62-BC37D30BD306}" type="slidenum">
              <a:rPr lang="en-US" smtClean="0"/>
              <a:t>13</a:t>
            </a:fld>
            <a:endParaRPr lang="en-US"/>
          </a:p>
        </p:txBody>
      </p:sp>
    </p:spTree>
    <p:extLst>
      <p:ext uri="{BB962C8B-B14F-4D97-AF65-F5344CB8AC3E}">
        <p14:creationId xmlns:p14="http://schemas.microsoft.com/office/powerpoint/2010/main" val="1121851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Counts of enrollees over time.</a:t>
            </a:r>
            <a:endParaRPr lang="en-US" dirty="0"/>
          </a:p>
        </p:txBody>
      </p:sp>
      <p:sp>
        <p:nvSpPr>
          <p:cNvPr id="4" name="Slide Number Placeholder 3"/>
          <p:cNvSpPr>
            <a:spLocks noGrp="1"/>
          </p:cNvSpPr>
          <p:nvPr>
            <p:ph type="sldNum" sz="quarter" idx="10"/>
          </p:nvPr>
        </p:nvSpPr>
        <p:spPr/>
        <p:txBody>
          <a:bodyPr/>
          <a:lstStyle/>
          <a:p>
            <a:fld id="{2748B01E-1424-4900-AB62-BC37D30BD306}" type="slidenum">
              <a:rPr lang="en-US" smtClean="0"/>
              <a:t>14</a:t>
            </a:fld>
            <a:endParaRPr lang="en-US"/>
          </a:p>
        </p:txBody>
      </p:sp>
    </p:spTree>
    <p:extLst>
      <p:ext uri="{BB962C8B-B14F-4D97-AF65-F5344CB8AC3E}">
        <p14:creationId xmlns:p14="http://schemas.microsoft.com/office/powerpoint/2010/main" val="1917366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48B01E-1424-4900-AB62-BC37D30BD306}" type="slidenum">
              <a:rPr lang="en-US" smtClean="0"/>
              <a:t>15</a:t>
            </a:fld>
            <a:endParaRPr lang="en-US"/>
          </a:p>
        </p:txBody>
      </p:sp>
    </p:spTree>
    <p:extLst>
      <p:ext uri="{BB962C8B-B14F-4D97-AF65-F5344CB8AC3E}">
        <p14:creationId xmlns:p14="http://schemas.microsoft.com/office/powerpoint/2010/main" val="3277357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48B01E-1424-4900-AB62-BC37D30BD306}" type="slidenum">
              <a:rPr lang="en-US" smtClean="0"/>
              <a:t>16</a:t>
            </a:fld>
            <a:endParaRPr lang="en-US"/>
          </a:p>
        </p:txBody>
      </p:sp>
    </p:spTree>
    <p:extLst>
      <p:ext uri="{BB962C8B-B14F-4D97-AF65-F5344CB8AC3E}">
        <p14:creationId xmlns:p14="http://schemas.microsoft.com/office/powerpoint/2010/main" val="1574150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48B01E-1424-4900-AB62-BC37D30BD306}" type="slidenum">
              <a:rPr lang="en-US" smtClean="0"/>
              <a:t>17</a:t>
            </a:fld>
            <a:endParaRPr lang="en-US"/>
          </a:p>
        </p:txBody>
      </p:sp>
    </p:spTree>
    <p:extLst>
      <p:ext uri="{BB962C8B-B14F-4D97-AF65-F5344CB8AC3E}">
        <p14:creationId xmlns:p14="http://schemas.microsoft.com/office/powerpoint/2010/main" val="114479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48B01E-1424-4900-AB62-BC37D30BD306}" type="slidenum">
              <a:rPr lang="en-US" smtClean="0"/>
              <a:t>18</a:t>
            </a:fld>
            <a:endParaRPr lang="en-US"/>
          </a:p>
        </p:txBody>
      </p:sp>
    </p:spTree>
    <p:extLst>
      <p:ext uri="{BB962C8B-B14F-4D97-AF65-F5344CB8AC3E}">
        <p14:creationId xmlns:p14="http://schemas.microsoft.com/office/powerpoint/2010/main" val="648901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elided any</a:t>
            </a:r>
            <a:r>
              <a:rPr lang="en-US" baseline="0" dirty="0" smtClean="0"/>
              <a:t> month/incompleteness-category for which there were fewer than 200 enrollees.</a:t>
            </a:r>
            <a:endParaRPr lang="en-US" dirty="0"/>
          </a:p>
        </p:txBody>
      </p:sp>
      <p:sp>
        <p:nvSpPr>
          <p:cNvPr id="4" name="Slide Number Placeholder 3"/>
          <p:cNvSpPr>
            <a:spLocks noGrp="1"/>
          </p:cNvSpPr>
          <p:nvPr>
            <p:ph type="sldNum" sz="quarter" idx="10"/>
          </p:nvPr>
        </p:nvSpPr>
        <p:spPr/>
        <p:txBody>
          <a:bodyPr/>
          <a:lstStyle/>
          <a:p>
            <a:fld id="{2D435013-B842-434F-9C8C-B5C98ADEE876}" type="slidenum">
              <a:rPr lang="en-US" smtClean="0"/>
              <a:t>19</a:t>
            </a:fld>
            <a:endParaRPr lang="en-US"/>
          </a:p>
        </p:txBody>
      </p:sp>
    </p:spTree>
    <p:extLst>
      <p:ext uri="{BB962C8B-B14F-4D97-AF65-F5344CB8AC3E}">
        <p14:creationId xmlns:p14="http://schemas.microsoft.com/office/powerpoint/2010/main" val="365174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48B01E-1424-4900-AB62-BC37D30BD306}" type="slidenum">
              <a:rPr lang="en-US" smtClean="0"/>
              <a:t>2</a:t>
            </a:fld>
            <a:endParaRPr lang="en-US"/>
          </a:p>
        </p:txBody>
      </p:sp>
    </p:spTree>
    <p:extLst>
      <p:ext uri="{BB962C8B-B14F-4D97-AF65-F5344CB8AC3E}">
        <p14:creationId xmlns:p14="http://schemas.microsoft.com/office/powerpoint/2010/main" val="1877318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the strongest implementation.  Note that not every site is on every graph b/c</a:t>
            </a:r>
            <a:r>
              <a:rPr lang="en-US" baseline="0" dirty="0" smtClean="0"/>
              <a:t> some sites haven’t implemented the substantive dataset whose capture is being described.  </a:t>
            </a:r>
          </a:p>
          <a:p>
            <a:endParaRPr lang="en-US" baseline="0" dirty="0" smtClean="0"/>
          </a:p>
          <a:p>
            <a:r>
              <a:rPr lang="en-US" dirty="0" smtClean="0"/>
              <a:t>Essentia have all-zero</a:t>
            </a:r>
            <a:r>
              <a:rPr lang="en-US" baseline="0" dirty="0" smtClean="0"/>
              <a:t> rates</a:t>
            </a:r>
            <a:r>
              <a:rPr lang="en-US" dirty="0" smtClean="0"/>
              <a:t> because they don’t yet have a pharmacy file.</a:t>
            </a:r>
          </a:p>
          <a:p>
            <a:endParaRPr lang="en-US" dirty="0" smtClean="0"/>
          </a:p>
          <a:p>
            <a:r>
              <a:rPr lang="en-US" dirty="0" smtClean="0"/>
              <a:t>What we’re looking</a:t>
            </a:r>
            <a:r>
              <a:rPr lang="en-US" baseline="0" dirty="0" smtClean="0"/>
              <a:t> for here (and seeing!) is a nice clean separation between the yellow and blue series’, at sites with substantive implementations of the incomplete_outpt_rx flag.  The silver-grey series are the sites that haven’t done a substantive implementation, and are instructive for comparisons.</a:t>
            </a:r>
          </a:p>
          <a:p>
            <a:endParaRPr lang="en-US" baseline="0" dirty="0" smtClean="0"/>
          </a:p>
          <a:p>
            <a:r>
              <a:rPr lang="en-US" baseline="0" dirty="0" smtClean="0"/>
              <a:t>Couple of things to notice here, which will set us up for the other five graphs.</a:t>
            </a:r>
          </a:p>
          <a:p>
            <a:pPr marL="171450" indent="-171450">
              <a:buFont typeface="Arial" panose="020B0604020202020204" pitchFamily="34" charset="0"/>
              <a:buChar char="•"/>
            </a:pPr>
            <a:r>
              <a:rPr lang="en-US" baseline="0" dirty="0" smtClean="0"/>
              <a:t>The rates of not-suspected-incomplete (NSI) and not-implemented (NI) are generally pretty consistent across sites.  The tendency for these seems to be between .5 and 1 monthly fills per enrollee.  </a:t>
            </a:r>
          </a:p>
          <a:p>
            <a:pPr marL="171450" indent="-171450">
              <a:buFont typeface="Arial" panose="020B0604020202020204" pitchFamily="34" charset="0"/>
              <a:buChar char="•"/>
            </a:pPr>
            <a:r>
              <a:rPr lang="en-US" baseline="0" dirty="0" smtClean="0"/>
              <a:t>Contrast that with the suspected-incomplete (SI) lines—those are fairly consistently &lt; .5.  </a:t>
            </a:r>
          </a:p>
          <a:p>
            <a:pPr marL="171450" indent="-171450">
              <a:buFont typeface="Arial" panose="020B0604020202020204" pitchFamily="34" charset="0"/>
              <a:buChar char="•"/>
            </a:pPr>
            <a:r>
              <a:rPr lang="en-US" baseline="0" dirty="0" smtClean="0"/>
              <a:t>Marshfield has particularly good information on who they don’t get fill data for, signified by their SI line being right at zero for most of the period.</a:t>
            </a:r>
          </a:p>
          <a:p>
            <a:pPr marL="171450" indent="-171450">
              <a:buFont typeface="Arial" panose="020B0604020202020204" pitchFamily="34" charset="0"/>
              <a:buChar char="•"/>
            </a:pPr>
            <a:r>
              <a:rPr lang="en-US" baseline="0" dirty="0" smtClean="0"/>
              <a:t>Compare that with many other sites, where, while the blue SI lines are </a:t>
            </a:r>
            <a:r>
              <a:rPr lang="en-US" baseline="0" dirty="0" err="1" smtClean="0"/>
              <a:t>discriminably</a:t>
            </a:r>
            <a:r>
              <a:rPr lang="en-US" baseline="0" dirty="0" smtClean="0"/>
              <a:t> lower than the yellow-orange NSI lines, they are not in fact zero.  So it’s almost never the case that we know that we get absolutely no fill data on people, we just expect (correctly it seems) that we have </a:t>
            </a:r>
            <a:r>
              <a:rPr lang="en-US" i="1" baseline="0" dirty="0" smtClean="0"/>
              <a:t>less</a:t>
            </a:r>
            <a:r>
              <a:rPr lang="en-US" baseline="0" dirty="0" smtClean="0"/>
              <a:t> fill information for these members.</a:t>
            </a:r>
            <a:endParaRPr lang="en-US" dirty="0"/>
          </a:p>
        </p:txBody>
      </p:sp>
      <p:sp>
        <p:nvSpPr>
          <p:cNvPr id="4" name="Slide Number Placeholder 3"/>
          <p:cNvSpPr>
            <a:spLocks noGrp="1"/>
          </p:cNvSpPr>
          <p:nvPr>
            <p:ph type="sldNum" sz="quarter" idx="10"/>
          </p:nvPr>
        </p:nvSpPr>
        <p:spPr/>
        <p:txBody>
          <a:bodyPr/>
          <a:lstStyle/>
          <a:p>
            <a:fld id="{2D435013-B842-434F-9C8C-B5C98ADEE876}" type="slidenum">
              <a:rPr lang="en-US" smtClean="0"/>
              <a:t>20</a:t>
            </a:fld>
            <a:endParaRPr lang="en-US"/>
          </a:p>
        </p:txBody>
      </p:sp>
    </p:spTree>
    <p:extLst>
      <p:ext uri="{BB962C8B-B14F-4D97-AF65-F5344CB8AC3E}">
        <p14:creationId xmlns:p14="http://schemas.microsoft.com/office/powerpoint/2010/main" val="2294041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too looks pretty reasonable.  Here again we see</a:t>
            </a:r>
            <a:r>
              <a:rPr lang="en-US" baseline="0" dirty="0" smtClean="0"/>
              <a:t> very decent separation between the SI and NSI rates at most every site, and reasonably uniform rates overall.  I’m particularly struck by the similarity of the plots in the third row, plus maybe Hawaii and Georgia.  It looks like there’s a slight secular trend at these sites for more tests per enrollee.</a:t>
            </a:r>
          </a:p>
          <a:p>
            <a:endParaRPr lang="en-US" baseline="0" dirty="0" smtClean="0"/>
          </a:p>
          <a:p>
            <a:r>
              <a:rPr lang="en-US" baseline="0" dirty="0" smtClean="0"/>
              <a:t>I love that Marshfield has all-NSI values on this variable—that shows a good understanding of the intent behind the variable and confidence in their data capture.</a:t>
            </a:r>
          </a:p>
          <a:p>
            <a:endParaRPr lang="en-US" baseline="0" dirty="0" smtClean="0"/>
          </a:p>
          <a:p>
            <a:r>
              <a:rPr lang="en-US" baseline="0" dirty="0" err="1" smtClean="0"/>
              <a:t>Geisinger</a:t>
            </a:r>
            <a:r>
              <a:rPr lang="en-US" baseline="0" dirty="0" smtClean="0"/>
              <a:t> sticks out a bit here by having high rates of lab fills for everyone.  They pull the y-axis up a bit, which compresses the variability visible at sites with lower overall rates.  That hurts KP Northwest the most I think, as there isn’t much “daylight” visible between their NSI and SI series’.</a:t>
            </a:r>
          </a:p>
          <a:p>
            <a:endParaRPr lang="en-US" baseline="0" dirty="0" smtClean="0"/>
          </a:p>
          <a:p>
            <a:r>
              <a:rPr lang="en-US" baseline="0" dirty="0" smtClean="0"/>
              <a:t>In general though, like the previous graph, I think this makes the point pretty strongly that applications that need complete lab data would do well to heed the information in this flag.</a:t>
            </a:r>
            <a:endParaRPr lang="en-US" dirty="0"/>
          </a:p>
        </p:txBody>
      </p:sp>
      <p:sp>
        <p:nvSpPr>
          <p:cNvPr id="4" name="Slide Number Placeholder 3"/>
          <p:cNvSpPr>
            <a:spLocks noGrp="1"/>
          </p:cNvSpPr>
          <p:nvPr>
            <p:ph type="sldNum" sz="quarter" idx="10"/>
          </p:nvPr>
        </p:nvSpPr>
        <p:spPr/>
        <p:txBody>
          <a:bodyPr/>
          <a:lstStyle/>
          <a:p>
            <a:fld id="{2D435013-B842-434F-9C8C-B5C98ADEE876}" type="slidenum">
              <a:rPr lang="en-US" smtClean="0"/>
              <a:t>21</a:t>
            </a:fld>
            <a:endParaRPr lang="en-US"/>
          </a:p>
        </p:txBody>
      </p:sp>
    </p:spTree>
    <p:extLst>
      <p:ext uri="{BB962C8B-B14F-4D97-AF65-F5344CB8AC3E}">
        <p14:creationId xmlns:p14="http://schemas.microsoft.com/office/powerpoint/2010/main" val="2117187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48B01E-1424-4900-AB62-BC37D30BD306}" type="slidenum">
              <a:rPr lang="en-US" smtClean="0"/>
              <a:t>22</a:t>
            </a:fld>
            <a:endParaRPr lang="en-US"/>
          </a:p>
        </p:txBody>
      </p:sp>
    </p:spTree>
    <p:extLst>
      <p:ext uri="{BB962C8B-B14F-4D97-AF65-F5344CB8AC3E}">
        <p14:creationId xmlns:p14="http://schemas.microsoft.com/office/powerpoint/2010/main" val="659171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48B01E-1424-4900-AB62-BC37D30BD306}" type="slidenum">
              <a:rPr lang="en-US" smtClean="0"/>
              <a:t>23</a:t>
            </a:fld>
            <a:endParaRPr lang="en-US"/>
          </a:p>
        </p:txBody>
      </p:sp>
    </p:spTree>
    <p:extLst>
      <p:ext uri="{BB962C8B-B14F-4D97-AF65-F5344CB8AC3E}">
        <p14:creationId xmlns:p14="http://schemas.microsoft.com/office/powerpoint/2010/main" val="495809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reverse of that last point is </a:t>
            </a:r>
            <a:r>
              <a:rPr lang="en-US" b="1" dirty="0" smtClean="0"/>
              <a:t>not</a:t>
            </a:r>
            <a:r>
              <a:rPr lang="en-US" b="0" dirty="0" smtClean="0"/>
              <a:t> true—an MRN</a:t>
            </a:r>
            <a:r>
              <a:rPr lang="en-US" b="0" baseline="0" dirty="0" smtClean="0"/>
              <a:t> appearing in Demog is no guarantee that the implementing site has say, rx fills or lab results or encounters for that person.</a:t>
            </a:r>
            <a:endParaRPr lang="en-US" dirty="0"/>
          </a:p>
        </p:txBody>
      </p:sp>
      <p:sp>
        <p:nvSpPr>
          <p:cNvPr id="4" name="Slide Number Placeholder 3"/>
          <p:cNvSpPr>
            <a:spLocks noGrp="1"/>
          </p:cNvSpPr>
          <p:nvPr>
            <p:ph type="sldNum" sz="quarter" idx="10"/>
          </p:nvPr>
        </p:nvSpPr>
        <p:spPr/>
        <p:txBody>
          <a:bodyPr/>
          <a:lstStyle/>
          <a:p>
            <a:fld id="{2748B01E-1424-4900-AB62-BC37D30BD306}" type="slidenum">
              <a:rPr lang="en-US" smtClean="0"/>
              <a:t>3</a:t>
            </a:fld>
            <a:endParaRPr lang="en-US"/>
          </a:p>
        </p:txBody>
      </p:sp>
    </p:spTree>
    <p:extLst>
      <p:ext uri="{BB962C8B-B14F-4D97-AF65-F5344CB8AC3E}">
        <p14:creationId xmlns:p14="http://schemas.microsoft.com/office/powerpoint/2010/main" val="2702843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5 race variables in order to account for multi-racial information.</a:t>
            </a:r>
            <a:endParaRPr lang="en-US" dirty="0"/>
          </a:p>
        </p:txBody>
      </p:sp>
      <p:sp>
        <p:nvSpPr>
          <p:cNvPr id="4" name="Slide Number Placeholder 3"/>
          <p:cNvSpPr>
            <a:spLocks noGrp="1"/>
          </p:cNvSpPr>
          <p:nvPr>
            <p:ph type="sldNum" sz="quarter" idx="10"/>
          </p:nvPr>
        </p:nvSpPr>
        <p:spPr/>
        <p:txBody>
          <a:bodyPr/>
          <a:lstStyle/>
          <a:p>
            <a:fld id="{2748B01E-1424-4900-AB62-BC37D30BD306}" type="slidenum">
              <a:rPr lang="en-US" smtClean="0"/>
              <a:t>4</a:t>
            </a:fld>
            <a:endParaRPr lang="en-US"/>
          </a:p>
        </p:txBody>
      </p:sp>
    </p:spTree>
    <p:extLst>
      <p:ext uri="{BB962C8B-B14F-4D97-AF65-F5344CB8AC3E}">
        <p14:creationId xmlns:p14="http://schemas.microsoft.com/office/powerpoint/2010/main" val="3159823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48B01E-1424-4900-AB62-BC37D30BD306}" type="slidenum">
              <a:rPr lang="en-US" smtClean="0"/>
              <a:t>5</a:t>
            </a:fld>
            <a:endParaRPr lang="en-US"/>
          </a:p>
        </p:txBody>
      </p:sp>
    </p:spTree>
    <p:extLst>
      <p:ext uri="{BB962C8B-B14F-4D97-AF65-F5344CB8AC3E}">
        <p14:creationId xmlns:p14="http://schemas.microsoft.com/office/powerpoint/2010/main" val="1564603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ISO</a:t>
            </a:r>
            <a:r>
              <a:rPr lang="en-US" baseline="0" dirty="0" smtClean="0"/>
              <a:t> spec can be found here: http://www.loc.gov/standards/iso639-2/langhome.html</a:t>
            </a:r>
            <a:endParaRPr lang="en-US" dirty="0" smtClean="0"/>
          </a:p>
          <a:p>
            <a:endParaRPr lang="en-US" dirty="0" smtClean="0"/>
          </a:p>
          <a:p>
            <a:r>
              <a:rPr lang="en-US" dirty="0" smtClean="0"/>
              <a:t>One unfortunate thing about that particular ISO standard—it</a:t>
            </a:r>
            <a:r>
              <a:rPr lang="en-US" baseline="0" dirty="0" smtClean="0"/>
              <a:t> has a single entry for “Chinese”, even though that arguably isn’t a language (it should probably be Mandarin, Cantonese, etc.).  This, despite having an entry for Klingon (seriously).</a:t>
            </a:r>
            <a:endParaRPr lang="en-US" dirty="0"/>
          </a:p>
        </p:txBody>
      </p:sp>
      <p:sp>
        <p:nvSpPr>
          <p:cNvPr id="4" name="Slide Number Placeholder 3"/>
          <p:cNvSpPr>
            <a:spLocks noGrp="1"/>
          </p:cNvSpPr>
          <p:nvPr>
            <p:ph type="sldNum" sz="quarter" idx="10"/>
          </p:nvPr>
        </p:nvSpPr>
        <p:spPr/>
        <p:txBody>
          <a:bodyPr/>
          <a:lstStyle/>
          <a:p>
            <a:fld id="{2748B01E-1424-4900-AB62-BC37D30BD306}" type="slidenum">
              <a:rPr lang="en-US" smtClean="0"/>
              <a:t>6</a:t>
            </a:fld>
            <a:endParaRPr lang="en-US"/>
          </a:p>
        </p:txBody>
      </p:sp>
    </p:spTree>
    <p:extLst>
      <p:ext uri="{BB962C8B-B14F-4D97-AF65-F5344CB8AC3E}">
        <p14:creationId xmlns:p14="http://schemas.microsoft.com/office/powerpoint/2010/main" val="2437500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this spec originated, the set of </a:t>
            </a:r>
            <a:r>
              <a:rPr lang="en-US" baseline="0" dirty="0" smtClean="0"/>
              <a:t>organizations expected to implement it were all HMOs, or had significant HMO components.  </a:t>
            </a:r>
            <a:endParaRPr lang="en-US" dirty="0"/>
          </a:p>
        </p:txBody>
      </p:sp>
      <p:sp>
        <p:nvSpPr>
          <p:cNvPr id="4" name="Slide Number Placeholder 3"/>
          <p:cNvSpPr>
            <a:spLocks noGrp="1"/>
          </p:cNvSpPr>
          <p:nvPr>
            <p:ph type="sldNum" sz="quarter" idx="10"/>
          </p:nvPr>
        </p:nvSpPr>
        <p:spPr/>
        <p:txBody>
          <a:bodyPr/>
          <a:lstStyle/>
          <a:p>
            <a:fld id="{2748B01E-1424-4900-AB62-BC37D30BD306}" type="slidenum">
              <a:rPr lang="en-US" smtClean="0"/>
              <a:t>7</a:t>
            </a:fld>
            <a:endParaRPr lang="en-US"/>
          </a:p>
        </p:txBody>
      </p:sp>
    </p:spTree>
    <p:extLst>
      <p:ext uri="{BB962C8B-B14F-4D97-AF65-F5344CB8AC3E}">
        <p14:creationId xmlns:p14="http://schemas.microsoft.com/office/powerpoint/2010/main" val="202766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48B01E-1424-4900-AB62-BC37D30BD306}" type="slidenum">
              <a:rPr lang="en-US" smtClean="0"/>
              <a:t>8</a:t>
            </a:fld>
            <a:endParaRPr lang="en-US"/>
          </a:p>
        </p:txBody>
      </p:sp>
    </p:spTree>
    <p:extLst>
      <p:ext uri="{BB962C8B-B14F-4D97-AF65-F5344CB8AC3E}">
        <p14:creationId xmlns:p14="http://schemas.microsoft.com/office/powerpoint/2010/main" val="234741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48B01E-1424-4900-AB62-BC37D30BD306}" type="slidenum">
              <a:rPr lang="en-US" smtClean="0"/>
              <a:t>9</a:t>
            </a:fld>
            <a:endParaRPr lang="en-US"/>
          </a:p>
        </p:txBody>
      </p:sp>
    </p:spTree>
    <p:extLst>
      <p:ext uri="{BB962C8B-B14F-4D97-AF65-F5344CB8AC3E}">
        <p14:creationId xmlns:p14="http://schemas.microsoft.com/office/powerpoint/2010/main" val="2532473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6BE799B6-4114-4ACB-8939-7800C7E338C7}" type="datetimeFigureOut">
              <a:rPr lang="en-US" smtClean="0"/>
              <a:t>5/9/2016</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710C55D1-06CB-4C26-B3DC-25435501D9CD}"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E799B6-4114-4ACB-8939-7800C7E338C7}"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C55D1-06CB-4C26-B3DC-25435501D9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E799B6-4114-4ACB-8939-7800C7E338C7}"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710C55D1-06CB-4C26-B3DC-25435501D9C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E799B6-4114-4ACB-8939-7800C7E338C7}"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C55D1-06CB-4C26-B3DC-25435501D9CD}"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6BE799B6-4114-4ACB-8939-7800C7E338C7}" type="datetimeFigureOut">
              <a:rPr lang="en-US" smtClean="0"/>
              <a:t>5/9/2016</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710C55D1-06CB-4C26-B3DC-25435501D9CD}"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E799B6-4114-4ACB-8939-7800C7E338C7}"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C55D1-06CB-4C26-B3DC-25435501D9C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E799B6-4114-4ACB-8939-7800C7E338C7}" type="datetimeFigureOut">
              <a:rPr lang="en-US" smtClean="0"/>
              <a:t>5/9/2016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0C55D1-06CB-4C26-B3DC-25435501D9C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BE799B6-4114-4ACB-8939-7800C7E338C7}" type="datetimeFigureOut">
              <a:rPr lang="en-US" smtClean="0"/>
              <a:t>5/9/2016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0C55D1-06CB-4C26-B3DC-25435501D9CD}"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BE799B6-4114-4ACB-8939-7800C7E338C7}" type="datetimeFigureOut">
              <a:rPr lang="en-US" smtClean="0"/>
              <a:t>5/9/2016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0C55D1-06CB-4C26-B3DC-25435501D9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E799B6-4114-4ACB-8939-7800C7E338C7}"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710C55D1-06CB-4C26-B3DC-25435501D9CD}"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E799B6-4114-4ACB-8939-7800C7E338C7}"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C55D1-06CB-4C26-B3DC-25435501D9CD}"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6BE799B6-4114-4ACB-8939-7800C7E338C7}" type="datetimeFigureOut">
              <a:rPr lang="en-US" smtClean="0"/>
              <a:t>5/9/2016</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710C55D1-06CB-4C26-B3DC-25435501D9C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hcsrn.org/share/page/site/VDW/document-details?nodeRef=workspace://SpacesStore/09a6f7d2-f199-43fd-a1b3-866e5972971b"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hcsrn.org/share/page/site/VDW/document-details?nodeRef=workspace://SpacesStore/4be65d3a-c4c0-4952-92d1-d1ba6264e1b4"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implementing-vdw.blogspot.com/2015/11/how-we-do-quality-assurance-for-vdw.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r>
              <a:rPr lang="en-US" dirty="0" smtClean="0"/>
              <a:t>Investigator Lead: Mark Hornbrook</a:t>
            </a:r>
          </a:p>
          <a:p>
            <a:r>
              <a:rPr lang="en-US" dirty="0" smtClean="0"/>
              <a:t>Technical Lead: Roy Pardee</a:t>
            </a:r>
            <a:endParaRPr lang="en-US" dirty="0"/>
          </a:p>
        </p:txBody>
      </p:sp>
      <p:sp>
        <p:nvSpPr>
          <p:cNvPr id="2" name="Title 1"/>
          <p:cNvSpPr>
            <a:spLocks noGrp="1"/>
          </p:cNvSpPr>
          <p:nvPr>
            <p:ph type="title"/>
          </p:nvPr>
        </p:nvSpPr>
        <p:spPr/>
        <p:txBody>
          <a:bodyPr/>
          <a:lstStyle/>
          <a:p>
            <a:r>
              <a:rPr lang="en-US" dirty="0" smtClean="0"/>
              <a:t>Enrollment / Demographics / Language</a:t>
            </a:r>
            <a:endParaRPr lang="en-US" dirty="0"/>
          </a:p>
        </p:txBody>
      </p:sp>
    </p:spTree>
    <p:extLst>
      <p:ext uri="{BB962C8B-B14F-4D97-AF65-F5344CB8AC3E}">
        <p14:creationId xmlns:p14="http://schemas.microsoft.com/office/powerpoint/2010/main" val="2715645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Primary Care Provider &amp; Clinic</a:t>
            </a:r>
          </a:p>
          <a:p>
            <a:r>
              <a:rPr lang="en-US" dirty="0" smtClean="0"/>
              <a:t>Enrollment Basis gives the reason this person/period is in the file.  </a:t>
            </a:r>
          </a:p>
          <a:p>
            <a:pPr lvl="1"/>
            <a:r>
              <a:rPr lang="en-US" dirty="0" smtClean="0"/>
              <a:t>Has implications for whether we expect to have a full medical record in VDW.</a:t>
            </a:r>
          </a:p>
          <a:p>
            <a:pPr lvl="1"/>
            <a:r>
              <a:rPr lang="en-US" dirty="0" smtClean="0"/>
              <a:t>Values:</a:t>
            </a:r>
          </a:p>
          <a:p>
            <a:pPr lvl="2"/>
            <a:r>
              <a:rPr lang="en-US" dirty="0" smtClean="0"/>
              <a:t>[I]nsurance—person was insured by the implementing org during this period.</a:t>
            </a:r>
          </a:p>
          <a:p>
            <a:pPr lvl="2"/>
            <a:r>
              <a:rPr lang="en-US" dirty="0" smtClean="0"/>
              <a:t>[G]</a:t>
            </a:r>
            <a:r>
              <a:rPr lang="en-US" dirty="0" err="1" smtClean="0"/>
              <a:t>eography</a:t>
            </a:r>
            <a:r>
              <a:rPr lang="en-US" dirty="0" smtClean="0"/>
              <a:t>—person lived in a geography in which the implementing org had a monopoly on medical care.</a:t>
            </a:r>
          </a:p>
          <a:p>
            <a:pPr lvl="2"/>
            <a:r>
              <a:rPr lang="en-US" dirty="0" smtClean="0"/>
              <a:t>[B]</a:t>
            </a:r>
            <a:r>
              <a:rPr lang="en-US" dirty="0" err="1" smtClean="0"/>
              <a:t>oth</a:t>
            </a:r>
            <a:r>
              <a:rPr lang="en-US" dirty="0" smtClean="0"/>
              <a:t> Insurance + Geography</a:t>
            </a:r>
          </a:p>
          <a:p>
            <a:pPr lvl="2"/>
            <a:r>
              <a:rPr lang="en-US" dirty="0" smtClean="0"/>
              <a:t>Non-Member [P]</a:t>
            </a:r>
            <a:r>
              <a:rPr lang="en-US" dirty="0" err="1" smtClean="0"/>
              <a:t>atient</a:t>
            </a:r>
            <a:r>
              <a:rPr lang="en-US" dirty="0" smtClean="0"/>
              <a:t>—person received some portion of care from implementing org.</a:t>
            </a:r>
          </a:p>
        </p:txBody>
      </p:sp>
      <p:sp>
        <p:nvSpPr>
          <p:cNvPr id="2" name="Title 1"/>
          <p:cNvSpPr>
            <a:spLocks noGrp="1"/>
          </p:cNvSpPr>
          <p:nvPr>
            <p:ph type="title"/>
          </p:nvPr>
        </p:nvSpPr>
        <p:spPr/>
        <p:txBody>
          <a:bodyPr/>
          <a:lstStyle/>
          <a:p>
            <a:r>
              <a:rPr lang="en-US" dirty="0" smtClean="0"/>
              <a:t>Non-Flags</a:t>
            </a:r>
            <a:endParaRPr lang="en-US" dirty="0"/>
          </a:p>
        </p:txBody>
      </p:sp>
    </p:spTree>
    <p:extLst>
      <p:ext uri="{BB962C8B-B14F-4D97-AF65-F5344CB8AC3E}">
        <p14:creationId xmlns:p14="http://schemas.microsoft.com/office/powerpoint/2010/main" val="3901301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Spec change approved 2015.</a:t>
            </a:r>
          </a:p>
          <a:p>
            <a:r>
              <a:rPr lang="en-US" dirty="0" smtClean="0"/>
              <a:t>Allow sites to document known issues with capture of various types of data, if there any</a:t>
            </a:r>
            <a:r>
              <a:rPr lang="en-US" dirty="0" smtClean="0"/>
              <a:t>.</a:t>
            </a:r>
          </a:p>
          <a:p>
            <a:r>
              <a:rPr lang="en-US" dirty="0" smtClean="0"/>
              <a:t>Values are one of:</a:t>
            </a:r>
          </a:p>
          <a:p>
            <a:pPr lvl="1"/>
            <a:r>
              <a:rPr lang="en-US" dirty="0" smtClean="0"/>
              <a:t>[N]o, there are no known problems with capture for this person/period.</a:t>
            </a:r>
          </a:p>
          <a:p>
            <a:pPr lvl="1"/>
            <a:r>
              <a:rPr lang="en-US" dirty="0" smtClean="0"/>
              <a:t>Yes, there are [K]</a:t>
            </a:r>
            <a:r>
              <a:rPr lang="en-US" dirty="0" err="1" smtClean="0"/>
              <a:t>nown</a:t>
            </a:r>
            <a:r>
              <a:rPr lang="en-US" dirty="0" smtClean="0"/>
              <a:t> problems with capture for this person/period.</a:t>
            </a:r>
          </a:p>
          <a:p>
            <a:pPr lvl="1"/>
            <a:r>
              <a:rPr lang="en-US" dirty="0" smtClean="0"/>
              <a:t>[X] Not implemented.</a:t>
            </a:r>
          </a:p>
          <a:p>
            <a:r>
              <a:rPr lang="en-US" dirty="0" smtClean="0"/>
              <a:t>WHERE incomplete_outpt_rx &lt;&gt; ‘K’ ;</a:t>
            </a:r>
            <a:endParaRPr lang="en-US" dirty="0" smtClean="0"/>
          </a:p>
          <a:p>
            <a:r>
              <a:rPr lang="en-US" dirty="0" smtClean="0"/>
              <a:t>Optional</a:t>
            </a:r>
            <a:endParaRPr lang="en-US" dirty="0" smtClean="0"/>
          </a:p>
          <a:p>
            <a:pPr lvl="1"/>
            <a:r>
              <a:rPr lang="en-US" dirty="0" smtClean="0"/>
              <a:t>at </a:t>
            </a:r>
            <a:r>
              <a:rPr lang="en-US" dirty="0" smtClean="0"/>
              <a:t>last </a:t>
            </a:r>
            <a:r>
              <a:rPr lang="en-US" dirty="0" err="1" smtClean="0"/>
              <a:t>eval</a:t>
            </a:r>
            <a:r>
              <a:rPr lang="en-US" dirty="0" smtClean="0"/>
              <a:t>, </a:t>
            </a:r>
            <a:r>
              <a:rPr lang="en-US" dirty="0" smtClean="0"/>
              <a:t>8 </a:t>
            </a:r>
            <a:r>
              <a:rPr lang="en-US" dirty="0" smtClean="0"/>
              <a:t>of 15 responding sites had substantive implementations of 1 or more flags.</a:t>
            </a:r>
          </a:p>
          <a:p>
            <a:r>
              <a:rPr lang="en-US" dirty="0" smtClean="0"/>
              <a:t>Evaluation Report Available </a:t>
            </a:r>
            <a:r>
              <a:rPr lang="en-US" dirty="0" smtClean="0">
                <a:hlinkClick r:id="rId3"/>
              </a:rPr>
              <a:t>on the portal</a:t>
            </a:r>
            <a:r>
              <a:rPr lang="en-US" dirty="0" smtClean="0"/>
              <a:t>.</a:t>
            </a:r>
            <a:endParaRPr lang="en-US" dirty="0"/>
          </a:p>
        </p:txBody>
      </p:sp>
      <p:sp>
        <p:nvSpPr>
          <p:cNvPr id="2" name="Title 1"/>
          <p:cNvSpPr>
            <a:spLocks noGrp="1"/>
          </p:cNvSpPr>
          <p:nvPr>
            <p:ph type="title"/>
          </p:nvPr>
        </p:nvSpPr>
        <p:spPr/>
        <p:txBody>
          <a:bodyPr/>
          <a:lstStyle/>
          <a:p>
            <a:r>
              <a:rPr lang="en-US" dirty="0" smtClean="0"/>
              <a:t>New Data Capture Problem Flags</a:t>
            </a:r>
            <a:endParaRPr lang="en-US" dirty="0"/>
          </a:p>
        </p:txBody>
      </p:sp>
    </p:spTree>
    <p:extLst>
      <p:ext uri="{BB962C8B-B14F-4D97-AF65-F5344CB8AC3E}">
        <p14:creationId xmlns:p14="http://schemas.microsoft.com/office/powerpoint/2010/main" val="1551639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Request Sent out Annually (though I accept submissions at any time).</a:t>
            </a:r>
          </a:p>
          <a:p>
            <a:r>
              <a:rPr lang="en-US" dirty="0" smtClean="0"/>
              <a:t>Combination of objective checks and descriptives.</a:t>
            </a:r>
          </a:p>
          <a:p>
            <a:r>
              <a:rPr lang="en-US" dirty="0" smtClean="0"/>
              <a:t>Collated Multi-Site Report Available </a:t>
            </a:r>
            <a:r>
              <a:rPr lang="en-US" dirty="0" smtClean="0">
                <a:hlinkClick r:id="rId3"/>
              </a:rPr>
              <a:t>on the portal</a:t>
            </a:r>
            <a:r>
              <a:rPr lang="en-US" dirty="0" smtClean="0"/>
              <a:t>.</a:t>
            </a:r>
          </a:p>
          <a:p>
            <a:pPr lvl="1"/>
            <a:r>
              <a:rPr lang="en-US" dirty="0" smtClean="0"/>
              <a:t>Frequently useful for characterizing site data for grant applications.</a:t>
            </a:r>
          </a:p>
          <a:p>
            <a:r>
              <a:rPr lang="en-US" dirty="0" smtClean="0"/>
              <a:t>See also, </a:t>
            </a:r>
            <a:r>
              <a:rPr lang="en-US" dirty="0" smtClean="0">
                <a:hlinkClick r:id="rId4"/>
              </a:rPr>
              <a:t>this blog post</a:t>
            </a:r>
            <a:r>
              <a:rPr lang="en-US" dirty="0" smtClean="0"/>
              <a:t>.</a:t>
            </a:r>
          </a:p>
          <a:p>
            <a:pPr lvl="1"/>
            <a:endParaRPr lang="en-US" dirty="0"/>
          </a:p>
        </p:txBody>
      </p:sp>
      <p:sp>
        <p:nvSpPr>
          <p:cNvPr id="2" name="Title 1"/>
          <p:cNvSpPr>
            <a:spLocks noGrp="1"/>
          </p:cNvSpPr>
          <p:nvPr>
            <p:ph type="title"/>
          </p:nvPr>
        </p:nvSpPr>
        <p:spPr/>
        <p:txBody>
          <a:bodyPr/>
          <a:lstStyle/>
          <a:p>
            <a:r>
              <a:rPr lang="en-US" dirty="0" smtClean="0"/>
              <a:t>Quality Assurance</a:t>
            </a:r>
            <a:endParaRPr lang="en-US" dirty="0"/>
          </a:p>
        </p:txBody>
      </p:sp>
    </p:spTree>
    <p:extLst>
      <p:ext uri="{BB962C8B-B14F-4D97-AF65-F5344CB8AC3E}">
        <p14:creationId xmlns:p14="http://schemas.microsoft.com/office/powerpoint/2010/main" val="1879004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200" dirty="0" smtClean="0"/>
              <a:t>All 3 Files</a:t>
            </a:r>
          </a:p>
          <a:p>
            <a:pPr lvl="1"/>
            <a:r>
              <a:rPr lang="en-US" sz="1100" dirty="0" smtClean="0"/>
              <a:t>All named variables exist and are the proper type (no tolerance)</a:t>
            </a:r>
          </a:p>
          <a:p>
            <a:pPr lvl="1"/>
            <a:r>
              <a:rPr lang="en-US" sz="1100" dirty="0" smtClean="0"/>
              <a:t>For those vars with an enumerated domain of permissible values, only those values exist in the file (warn at &gt; 2% off-spec, fail at &gt; 5%)</a:t>
            </a:r>
          </a:p>
          <a:p>
            <a:r>
              <a:rPr lang="en-US" sz="1200" dirty="0" smtClean="0"/>
              <a:t>Demographics</a:t>
            </a:r>
          </a:p>
          <a:p>
            <a:pPr lvl="1"/>
            <a:r>
              <a:rPr lang="en-US" sz="1100" dirty="0" smtClean="0"/>
              <a:t>MRN is unique</a:t>
            </a:r>
          </a:p>
          <a:p>
            <a:pPr lvl="1"/>
            <a:r>
              <a:rPr lang="en-US" sz="1100" dirty="0" smtClean="0"/>
              <a:t>All MRNs in Enrollment appear in Demog (warn at &gt; 2%, fail at &gt; 4%)</a:t>
            </a:r>
          </a:p>
          <a:p>
            <a:r>
              <a:rPr lang="en-US" sz="1200" dirty="0" smtClean="0"/>
              <a:t>Enrollment</a:t>
            </a:r>
          </a:p>
          <a:p>
            <a:pPr lvl="1"/>
            <a:r>
              <a:rPr lang="en-US" sz="1100" dirty="0" err="1"/>
              <a:t>Enr_end</a:t>
            </a:r>
            <a:r>
              <a:rPr lang="en-US" sz="1100" dirty="0"/>
              <a:t> must fall after </a:t>
            </a:r>
            <a:r>
              <a:rPr lang="en-US" sz="1100" dirty="0" err="1"/>
              <a:t>enr_start</a:t>
            </a:r>
            <a:r>
              <a:rPr lang="en-US" sz="1100" dirty="0"/>
              <a:t>.  Zero tolerance.</a:t>
            </a:r>
          </a:p>
          <a:p>
            <a:pPr lvl="1"/>
            <a:r>
              <a:rPr lang="en-US" sz="1100" dirty="0" err="1"/>
              <a:t>Enr_end</a:t>
            </a:r>
            <a:r>
              <a:rPr lang="en-US" sz="1100" dirty="0"/>
              <a:t> must not be in the future.  Warn at 1%, fail at 3</a:t>
            </a:r>
            <a:r>
              <a:rPr lang="en-US" sz="1100" dirty="0" smtClean="0"/>
              <a:t>%.</a:t>
            </a:r>
          </a:p>
          <a:p>
            <a:pPr lvl="1"/>
            <a:r>
              <a:rPr lang="en-US" sz="1100" dirty="0" smtClean="0"/>
              <a:t>Periods must not overlap—for any given MRN and date, there must be at most 1 record embracing the date. (no tolerance)</a:t>
            </a:r>
            <a:endParaRPr lang="en-US" sz="1100" dirty="0"/>
          </a:p>
          <a:p>
            <a:pPr lvl="1"/>
            <a:r>
              <a:rPr lang="en-US" sz="1100" dirty="0"/>
              <a:t>At least one of the plan type flags (which say whether the person/period was enrolled in a PPO, HMO, etc.) must be set.  Warn at 2% and fail at 4%.</a:t>
            </a:r>
          </a:p>
          <a:p>
            <a:pPr lvl="1"/>
            <a:r>
              <a:rPr lang="en-US" sz="1100" dirty="0"/>
              <a:t>Ditto for the insurance type flags (e.g., commercial, </a:t>
            </a:r>
            <a:r>
              <a:rPr lang="en-US" sz="1100" dirty="0" err="1"/>
              <a:t>medicare</a:t>
            </a:r>
            <a:r>
              <a:rPr lang="en-US" sz="1100" dirty="0"/>
              <a:t>/</a:t>
            </a:r>
            <a:r>
              <a:rPr lang="en-US" sz="1100" dirty="0" err="1"/>
              <a:t>caid</a:t>
            </a:r>
            <a:r>
              <a:rPr lang="en-US" sz="1100" dirty="0"/>
              <a:t>, etc.).</a:t>
            </a:r>
          </a:p>
          <a:p>
            <a:pPr lvl="1"/>
            <a:r>
              <a:rPr lang="en-US" sz="1100" dirty="0"/>
              <a:t>If any of the Medicare part insurance flags are set, the general Medicare insurance flag must be set. Zero tolerance.</a:t>
            </a:r>
          </a:p>
          <a:p>
            <a:pPr lvl="1"/>
            <a:r>
              <a:rPr lang="en-US" sz="1100" dirty="0"/>
              <a:t>No period prior to 2006 should have the Medicare Part D flag set. 1% warn, 2% fail.</a:t>
            </a:r>
          </a:p>
          <a:p>
            <a:pPr lvl="1"/>
            <a:r>
              <a:rPr lang="en-US" sz="1100" dirty="0"/>
              <a:t>If the Part D flag is set, the drugcov flag must also be set.</a:t>
            </a:r>
          </a:p>
          <a:p>
            <a:pPr lvl="1"/>
            <a:r>
              <a:rPr lang="en-US" sz="1100" dirty="0"/>
              <a:t>If the high-deductible health plan flag is set, either the commercial or the private-pay flag must also be set.</a:t>
            </a:r>
          </a:p>
          <a:p>
            <a:pPr lvl="1"/>
            <a:r>
              <a:rPr lang="en-US" sz="1100" dirty="0"/>
              <a:t>If any of the incomplete_* variable values is 'X' (not implemented) then all values must be 'X</a:t>
            </a:r>
            <a:r>
              <a:rPr lang="en-US" sz="1100" dirty="0" smtClean="0"/>
              <a:t>'.</a:t>
            </a:r>
          </a:p>
          <a:p>
            <a:r>
              <a:rPr lang="en-US" sz="1200" dirty="0" smtClean="0"/>
              <a:t>Language</a:t>
            </a:r>
          </a:p>
          <a:p>
            <a:pPr lvl="1"/>
            <a:r>
              <a:rPr lang="en-US" sz="1100" dirty="0" smtClean="0"/>
              <a:t>(MRN, Language) must be unique.</a:t>
            </a:r>
            <a:endParaRPr lang="en-US" sz="1100" dirty="0"/>
          </a:p>
          <a:p>
            <a:pPr lvl="1"/>
            <a:endParaRPr lang="en-US" sz="1100" dirty="0"/>
          </a:p>
        </p:txBody>
      </p:sp>
      <p:sp>
        <p:nvSpPr>
          <p:cNvPr id="3" name="Title 2"/>
          <p:cNvSpPr>
            <a:spLocks noGrp="1"/>
          </p:cNvSpPr>
          <p:nvPr>
            <p:ph type="title"/>
          </p:nvPr>
        </p:nvSpPr>
        <p:spPr/>
        <p:txBody>
          <a:bodyPr/>
          <a:lstStyle/>
          <a:p>
            <a:r>
              <a:rPr lang="en-US" dirty="0" smtClean="0"/>
              <a:t>Objective Checks</a:t>
            </a:r>
            <a:endParaRPr lang="en-US" dirty="0"/>
          </a:p>
        </p:txBody>
      </p:sp>
    </p:spTree>
    <p:extLst>
      <p:ext uri="{BB962C8B-B14F-4D97-AF65-F5344CB8AC3E}">
        <p14:creationId xmlns:p14="http://schemas.microsoft.com/office/powerpoint/2010/main" val="53577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 Report Highlights</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9144000" cy="5486400"/>
          </a:xfrm>
          <a:prstGeom prst="rect">
            <a:avLst/>
          </a:prstGeom>
          <a:noFill/>
          <a:ln>
            <a:noFill/>
          </a:ln>
        </p:spPr>
      </p:pic>
    </p:spTree>
    <p:extLst>
      <p:ext uri="{BB962C8B-B14F-4D97-AF65-F5344CB8AC3E}">
        <p14:creationId xmlns:p14="http://schemas.microsoft.com/office/powerpoint/2010/main" val="1755639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Person/Years</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9144000" cy="5486400"/>
          </a:xfrm>
          <a:prstGeom prst="rect">
            <a:avLst/>
          </a:prstGeom>
          <a:noFill/>
          <a:ln>
            <a:noFill/>
          </a:ln>
        </p:spPr>
      </p:pic>
    </p:spTree>
    <p:extLst>
      <p:ext uri="{BB962C8B-B14F-4D97-AF65-F5344CB8AC3E}">
        <p14:creationId xmlns:p14="http://schemas.microsoft.com/office/powerpoint/2010/main" val="2611907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average duration</a:t>
            </a:r>
            <a:endParaRPr lang="en-US" dirty="0"/>
          </a:p>
        </p:txBody>
      </p:sp>
      <p:pic>
        <p:nvPicPr>
          <p:cNvPr id="4" name="Picture 3" descr="The SGPlot Procedure"/>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9144000" cy="5486400"/>
          </a:xfrm>
          <a:prstGeom prst="rect">
            <a:avLst/>
          </a:prstGeom>
          <a:noFill/>
          <a:ln>
            <a:noFill/>
          </a:ln>
        </p:spPr>
      </p:pic>
    </p:spTree>
    <p:extLst>
      <p:ext uri="{BB962C8B-B14F-4D97-AF65-F5344CB8AC3E}">
        <p14:creationId xmlns:p14="http://schemas.microsoft.com/office/powerpoint/2010/main" val="1064820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Proportion With Drug Coverage</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9144000" cy="5486400"/>
          </a:xfrm>
          <a:prstGeom prst="rect">
            <a:avLst/>
          </a:prstGeom>
          <a:noFill/>
          <a:ln>
            <a:noFill/>
          </a:ln>
        </p:spPr>
      </p:pic>
    </p:spTree>
    <p:extLst>
      <p:ext uri="{BB962C8B-B14F-4D97-AF65-F5344CB8AC3E}">
        <p14:creationId xmlns:p14="http://schemas.microsoft.com/office/powerpoint/2010/main" val="2204803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9144000" cy="5486400"/>
          </a:xfrm>
          <a:prstGeom prst="rect">
            <a:avLst/>
          </a:prstGeom>
          <a:noFill/>
          <a:ln>
            <a:noFill/>
          </a:ln>
        </p:spPr>
      </p:pic>
    </p:spTree>
    <p:extLst>
      <p:ext uri="{BB962C8B-B14F-4D97-AF65-F5344CB8AC3E}">
        <p14:creationId xmlns:p14="http://schemas.microsoft.com/office/powerpoint/2010/main" val="977876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For each month from &amp;start_year to &amp;</a:t>
            </a:r>
            <a:r>
              <a:rPr lang="en-US" dirty="0" err="1" smtClean="0"/>
              <a:t>end_year</a:t>
            </a:r>
            <a:r>
              <a:rPr lang="en-US" dirty="0" smtClean="0"/>
              <a:t>:</a:t>
            </a:r>
          </a:p>
          <a:p>
            <a:pPr marL="971550" lvl="1" indent="-514350">
              <a:buFont typeface="+mj-lt"/>
              <a:buAutoNum type="arabicPeriod"/>
            </a:pPr>
            <a:r>
              <a:rPr lang="en-US" dirty="0" smtClean="0"/>
              <a:t>Enumerate set of enrollees with coverage that month</a:t>
            </a:r>
          </a:p>
          <a:p>
            <a:pPr lvl="3"/>
            <a:r>
              <a:rPr lang="en-US" dirty="0" smtClean="0"/>
              <a:t>taking note of their values on the relevant incomplete_: var</a:t>
            </a:r>
          </a:p>
          <a:p>
            <a:pPr marL="971550" lvl="1" indent="-514350">
              <a:buFont typeface="+mj-lt"/>
              <a:buAutoNum type="arabicPeriod"/>
            </a:pPr>
            <a:r>
              <a:rPr lang="en-US" dirty="0" smtClean="0"/>
              <a:t>Count number of ‘events’ (that is records in the relevant file) happening to those people.</a:t>
            </a:r>
          </a:p>
          <a:p>
            <a:pPr marL="971550" lvl="1" indent="-514350">
              <a:buFont typeface="+mj-lt"/>
              <a:buAutoNum type="arabicPeriod"/>
            </a:pPr>
            <a:r>
              <a:rPr lang="en-US" dirty="0" smtClean="0"/>
              <a:t>Divide the count from #2 by the count from #1.</a:t>
            </a:r>
          </a:p>
          <a:p>
            <a:pPr marL="571500" indent="-514350"/>
            <a:r>
              <a:rPr lang="en-US" dirty="0" smtClean="0"/>
              <a:t>Result is a per-enrollee rate for each month, for each found value of the incomplete_: var.</a:t>
            </a:r>
          </a:p>
          <a:p>
            <a:pPr marL="571500" indent="-514350"/>
            <a:r>
              <a:rPr lang="en-US" dirty="0" smtClean="0"/>
              <a:t>Plot rates over time by site.</a:t>
            </a:r>
          </a:p>
          <a:p>
            <a:pPr lvl="1"/>
            <a:endParaRPr lang="en-US" dirty="0"/>
          </a:p>
        </p:txBody>
      </p:sp>
      <p:sp>
        <p:nvSpPr>
          <p:cNvPr id="2" name="Title 1"/>
          <p:cNvSpPr>
            <a:spLocks noGrp="1"/>
          </p:cNvSpPr>
          <p:nvPr>
            <p:ph type="title"/>
          </p:nvPr>
        </p:nvSpPr>
        <p:spPr/>
        <p:txBody>
          <a:bodyPr/>
          <a:lstStyle/>
          <a:p>
            <a:r>
              <a:rPr lang="en-US" dirty="0" smtClean="0"/>
              <a:t>Completeness Flag Evaluation</a:t>
            </a:r>
            <a:endParaRPr lang="en-US" dirty="0"/>
          </a:p>
        </p:txBody>
      </p:sp>
    </p:spTree>
    <p:extLst>
      <p:ext uri="{BB962C8B-B14F-4D97-AF65-F5344CB8AC3E}">
        <p14:creationId xmlns:p14="http://schemas.microsoft.com/office/powerpoint/2010/main" val="426472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Datasets</a:t>
            </a:r>
          </a:p>
          <a:p>
            <a:pPr lvl="1"/>
            <a:r>
              <a:rPr lang="en-US" dirty="0" smtClean="0"/>
              <a:t>Demographics</a:t>
            </a:r>
          </a:p>
          <a:p>
            <a:pPr lvl="1"/>
            <a:r>
              <a:rPr lang="en-US" dirty="0" smtClean="0"/>
              <a:t>Patient Languages</a:t>
            </a:r>
          </a:p>
          <a:p>
            <a:pPr lvl="1"/>
            <a:r>
              <a:rPr lang="en-US" dirty="0" smtClean="0"/>
              <a:t>Enrollment</a:t>
            </a:r>
          </a:p>
          <a:p>
            <a:r>
              <a:rPr lang="en-US" dirty="0" smtClean="0"/>
              <a:t>The QA</a:t>
            </a:r>
          </a:p>
          <a:p>
            <a:pPr lvl="1"/>
            <a:r>
              <a:rPr lang="en-US" dirty="0" smtClean="0"/>
              <a:t>Checks</a:t>
            </a:r>
          </a:p>
          <a:p>
            <a:pPr lvl="1"/>
            <a:r>
              <a:rPr lang="en-US" dirty="0" smtClean="0"/>
              <a:t>Results</a:t>
            </a:r>
          </a:p>
          <a:p>
            <a:pPr lvl="1"/>
            <a:r>
              <a:rPr lang="en-US" dirty="0" smtClean="0"/>
              <a:t>Report</a:t>
            </a:r>
          </a:p>
          <a:p>
            <a:r>
              <a:rPr lang="en-US" dirty="0" smtClean="0"/>
              <a:t>The New Capture Variables</a:t>
            </a:r>
          </a:p>
        </p:txBody>
      </p:sp>
      <p:sp>
        <p:nvSpPr>
          <p:cNvPr id="2" name="Title 1"/>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2855195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Pharmacy Capture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4780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1019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Result capture</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0" y="1447800"/>
            <a:ext cx="9144000" cy="5486400"/>
          </a:xfrm>
          <a:prstGeom prst="rect">
            <a:avLst/>
          </a:prstGeom>
          <a:noFill/>
          <a:ln>
            <a:noFill/>
          </a:ln>
        </p:spPr>
      </p:pic>
    </p:spTree>
    <p:extLst>
      <p:ext uri="{BB962C8B-B14F-4D97-AF65-F5344CB8AC3E}">
        <p14:creationId xmlns:p14="http://schemas.microsoft.com/office/powerpoint/2010/main" val="2525914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2800" y="1719071"/>
            <a:ext cx="5436092" cy="4407408"/>
          </a:xfrm>
        </p:spPr>
        <p:txBody>
          <a:bodyPr/>
          <a:lstStyle/>
          <a:p>
            <a:r>
              <a:rPr lang="en-US" dirty="0" smtClean="0"/>
              <a:t>Imagine a source of patient Ethnicity information like the table at left.</a:t>
            </a:r>
          </a:p>
          <a:p>
            <a:pPr lvl="1"/>
            <a:r>
              <a:rPr lang="en-US" dirty="0" smtClean="0"/>
              <a:t>One record per patient only—so no way to indicate e.g., “I’m Bengali </a:t>
            </a:r>
            <a:r>
              <a:rPr lang="en-US" i="1" dirty="0" smtClean="0"/>
              <a:t>and</a:t>
            </a:r>
            <a:r>
              <a:rPr lang="en-US" dirty="0" smtClean="0"/>
              <a:t> Hispanic”</a:t>
            </a:r>
          </a:p>
          <a:p>
            <a:r>
              <a:rPr lang="en-US" dirty="0" smtClean="0"/>
              <a:t>VDW Demographics takes note of Hispanic ethnicity only.</a:t>
            </a:r>
          </a:p>
          <a:p>
            <a:endParaRPr lang="en-US" dirty="0"/>
          </a:p>
          <a:p>
            <a:r>
              <a:rPr lang="en-US" dirty="0" smtClean="0"/>
              <a:t>What would you have us put down for the value of Hispanic for the patients at left?</a:t>
            </a:r>
          </a:p>
          <a:p>
            <a:pPr lvl="1"/>
            <a:r>
              <a:rPr lang="en-US" dirty="0" smtClean="0"/>
              <a:t>[U]</a:t>
            </a:r>
            <a:r>
              <a:rPr lang="en-US" dirty="0" err="1" smtClean="0"/>
              <a:t>nknown</a:t>
            </a:r>
            <a:r>
              <a:rPr lang="en-US" dirty="0" smtClean="0"/>
              <a:t> whether they are Hispanic, or</a:t>
            </a:r>
          </a:p>
          <a:p>
            <a:pPr lvl="1"/>
            <a:r>
              <a:rPr lang="en-US" dirty="0" smtClean="0"/>
              <a:t>[N]</a:t>
            </a:r>
            <a:r>
              <a:rPr lang="en-US" dirty="0" err="1" smtClean="0"/>
              <a:t>ot</a:t>
            </a:r>
            <a:r>
              <a:rPr lang="en-US" dirty="0" smtClean="0"/>
              <a:t> Hispanic?</a:t>
            </a:r>
            <a:endParaRPr lang="en-US" dirty="0"/>
          </a:p>
        </p:txBody>
      </p:sp>
      <p:sp>
        <p:nvSpPr>
          <p:cNvPr id="3" name="Title 2"/>
          <p:cNvSpPr>
            <a:spLocks noGrp="1"/>
          </p:cNvSpPr>
          <p:nvPr>
            <p:ph type="title"/>
          </p:nvPr>
        </p:nvSpPr>
        <p:spPr/>
        <p:txBody>
          <a:bodyPr/>
          <a:lstStyle/>
          <a:p>
            <a:r>
              <a:rPr lang="en-US" dirty="0" smtClean="0"/>
              <a:t>Hypothetical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5254240"/>
              </p:ext>
            </p:extLst>
          </p:nvPr>
        </p:nvGraphicFramePr>
        <p:xfrm>
          <a:off x="533400" y="1719071"/>
          <a:ext cx="2286000" cy="3291840"/>
        </p:xfrm>
        <a:graphic>
          <a:graphicData uri="http://schemas.openxmlformats.org/drawingml/2006/table">
            <a:tbl>
              <a:tblPr firstRow="1" firstCol="1" bandRow="1">
                <a:tableStyleId>{5C22544A-7EE6-4342-B048-85BDC9FD1C3A}</a:tableStyleId>
              </a:tblPr>
              <a:tblGrid>
                <a:gridCol w="1045427"/>
                <a:gridCol w="1240573"/>
              </a:tblGrid>
              <a:tr h="76200">
                <a:tc>
                  <a:txBody>
                    <a:bodyPr/>
                    <a:lstStyle/>
                    <a:p>
                      <a:pPr marL="0" marR="0">
                        <a:spcBef>
                          <a:spcPts val="0"/>
                        </a:spcBef>
                        <a:spcAft>
                          <a:spcPts val="0"/>
                        </a:spcAft>
                      </a:pPr>
                      <a:r>
                        <a:rPr lang="en-US" sz="1600" dirty="0">
                          <a:effectLst/>
                        </a:rPr>
                        <a:t>Patient ID</a:t>
                      </a:r>
                      <a:r>
                        <a:rPr lang="en-US" sz="2400" dirty="0">
                          <a:effectLst/>
                        </a:rPr>
                        <a:t> </a:t>
                      </a:r>
                      <a:endParaRPr lang="en-US" sz="2400" dirty="0">
                        <a:effectLst/>
                        <a:latin typeface="Times New Roman"/>
                        <a:ea typeface="Calibri"/>
                      </a:endParaRPr>
                    </a:p>
                  </a:txBody>
                  <a:tcPr marL="0" marR="0" marT="0" marB="0"/>
                </a:tc>
                <a:tc>
                  <a:txBody>
                    <a:bodyPr/>
                    <a:lstStyle/>
                    <a:p>
                      <a:pPr marL="0" marR="0">
                        <a:spcBef>
                          <a:spcPts val="0"/>
                        </a:spcBef>
                        <a:spcAft>
                          <a:spcPts val="0"/>
                        </a:spcAft>
                      </a:pPr>
                      <a:r>
                        <a:rPr lang="en-US" sz="1600" dirty="0">
                          <a:effectLst/>
                        </a:rPr>
                        <a:t>Ethnicity</a:t>
                      </a:r>
                      <a:r>
                        <a:rPr lang="en-US" sz="2400" dirty="0">
                          <a:effectLst/>
                        </a:rPr>
                        <a:t> </a:t>
                      </a:r>
                      <a:endParaRPr lang="en-US" sz="2400" dirty="0">
                        <a:effectLst/>
                        <a:latin typeface="Times New Roman"/>
                        <a:ea typeface="Calibri"/>
                      </a:endParaRPr>
                    </a:p>
                  </a:txBody>
                  <a:tcPr marL="0" marR="0" marT="0" marB="0"/>
                </a:tc>
              </a:tr>
              <a:tr h="76200">
                <a:tc>
                  <a:txBody>
                    <a:bodyPr/>
                    <a:lstStyle/>
                    <a:p>
                      <a:pPr marL="0" marR="0">
                        <a:spcBef>
                          <a:spcPts val="0"/>
                        </a:spcBef>
                        <a:spcAft>
                          <a:spcPts val="0"/>
                        </a:spcAft>
                      </a:pPr>
                      <a:r>
                        <a:rPr lang="en-US" sz="1600">
                          <a:effectLst/>
                        </a:rPr>
                        <a:t>1111</a:t>
                      </a:r>
                      <a:r>
                        <a:rPr lang="en-US" sz="2400">
                          <a:effectLst/>
                        </a:rPr>
                        <a:t> </a:t>
                      </a:r>
                      <a:endParaRPr lang="en-US" sz="2400">
                        <a:effectLst/>
                        <a:latin typeface="Times New Roman"/>
                        <a:ea typeface="Calibri"/>
                      </a:endParaRPr>
                    </a:p>
                  </a:txBody>
                  <a:tcPr marL="0" marR="0" marT="0" marB="0"/>
                </a:tc>
                <a:tc>
                  <a:txBody>
                    <a:bodyPr/>
                    <a:lstStyle/>
                    <a:p>
                      <a:pPr marL="0" marR="0">
                        <a:spcBef>
                          <a:spcPts val="0"/>
                        </a:spcBef>
                        <a:spcAft>
                          <a:spcPts val="0"/>
                        </a:spcAft>
                      </a:pPr>
                      <a:r>
                        <a:rPr lang="en-US" sz="1600">
                          <a:effectLst/>
                        </a:rPr>
                        <a:t>Hispanic</a:t>
                      </a:r>
                      <a:r>
                        <a:rPr lang="en-US" sz="2400">
                          <a:effectLst/>
                        </a:rPr>
                        <a:t> </a:t>
                      </a:r>
                      <a:endParaRPr lang="en-US" sz="2400">
                        <a:effectLst/>
                        <a:latin typeface="Times New Roman"/>
                        <a:ea typeface="Calibri"/>
                      </a:endParaRPr>
                    </a:p>
                  </a:txBody>
                  <a:tcPr marL="0" marR="0" marT="0" marB="0"/>
                </a:tc>
              </a:tr>
              <a:tr h="76200">
                <a:tc>
                  <a:txBody>
                    <a:bodyPr/>
                    <a:lstStyle/>
                    <a:p>
                      <a:pPr marL="0" marR="0">
                        <a:spcBef>
                          <a:spcPts val="0"/>
                        </a:spcBef>
                        <a:spcAft>
                          <a:spcPts val="0"/>
                        </a:spcAft>
                      </a:pPr>
                      <a:r>
                        <a:rPr lang="en-US" sz="1600">
                          <a:effectLst/>
                        </a:rPr>
                        <a:t>2222</a:t>
                      </a:r>
                      <a:r>
                        <a:rPr lang="en-US" sz="2400">
                          <a:effectLst/>
                        </a:rPr>
                        <a:t> </a:t>
                      </a:r>
                      <a:endParaRPr lang="en-US" sz="2400">
                        <a:effectLst/>
                        <a:latin typeface="Times New Roman"/>
                        <a:ea typeface="Calibri"/>
                      </a:endParaRPr>
                    </a:p>
                  </a:txBody>
                  <a:tcPr marL="0" marR="0" marT="0" marB="0"/>
                </a:tc>
                <a:tc>
                  <a:txBody>
                    <a:bodyPr/>
                    <a:lstStyle/>
                    <a:p>
                      <a:pPr marL="0" marR="0">
                        <a:spcBef>
                          <a:spcPts val="0"/>
                        </a:spcBef>
                        <a:spcAft>
                          <a:spcPts val="0"/>
                        </a:spcAft>
                      </a:pPr>
                      <a:r>
                        <a:rPr lang="en-US" sz="1600">
                          <a:effectLst/>
                        </a:rPr>
                        <a:t>Ashkenazi</a:t>
                      </a:r>
                      <a:r>
                        <a:rPr lang="en-US" sz="2400">
                          <a:effectLst/>
                        </a:rPr>
                        <a:t> </a:t>
                      </a:r>
                      <a:endParaRPr lang="en-US" sz="2400">
                        <a:effectLst/>
                        <a:latin typeface="Times New Roman"/>
                        <a:ea typeface="Calibri"/>
                      </a:endParaRPr>
                    </a:p>
                  </a:txBody>
                  <a:tcPr marL="0" marR="0" marT="0" marB="0"/>
                </a:tc>
              </a:tr>
              <a:tr h="76200">
                <a:tc>
                  <a:txBody>
                    <a:bodyPr/>
                    <a:lstStyle/>
                    <a:p>
                      <a:pPr marL="0" marR="0">
                        <a:spcBef>
                          <a:spcPts val="0"/>
                        </a:spcBef>
                        <a:spcAft>
                          <a:spcPts val="0"/>
                        </a:spcAft>
                      </a:pPr>
                      <a:r>
                        <a:rPr lang="en-US" sz="1600">
                          <a:effectLst/>
                        </a:rPr>
                        <a:t>3333</a:t>
                      </a:r>
                      <a:r>
                        <a:rPr lang="en-US" sz="2400">
                          <a:effectLst/>
                        </a:rPr>
                        <a:t> </a:t>
                      </a:r>
                      <a:endParaRPr lang="en-US" sz="2400">
                        <a:effectLst/>
                        <a:latin typeface="Times New Roman"/>
                        <a:ea typeface="Calibri"/>
                      </a:endParaRPr>
                    </a:p>
                  </a:txBody>
                  <a:tcPr marL="0" marR="0" marT="0" marB="0"/>
                </a:tc>
                <a:tc>
                  <a:txBody>
                    <a:bodyPr/>
                    <a:lstStyle/>
                    <a:p>
                      <a:pPr marL="0" marR="0">
                        <a:spcBef>
                          <a:spcPts val="0"/>
                        </a:spcBef>
                        <a:spcAft>
                          <a:spcPts val="0"/>
                        </a:spcAft>
                      </a:pPr>
                      <a:r>
                        <a:rPr lang="en-US" sz="1600">
                          <a:effectLst/>
                        </a:rPr>
                        <a:t>Pashtun</a:t>
                      </a:r>
                      <a:r>
                        <a:rPr lang="en-US" sz="2400">
                          <a:effectLst/>
                        </a:rPr>
                        <a:t> </a:t>
                      </a:r>
                      <a:endParaRPr lang="en-US" sz="2400">
                        <a:effectLst/>
                        <a:latin typeface="Times New Roman"/>
                        <a:ea typeface="Calibri"/>
                      </a:endParaRPr>
                    </a:p>
                  </a:txBody>
                  <a:tcPr marL="0" marR="0" marT="0" marB="0"/>
                </a:tc>
              </a:tr>
              <a:tr h="76200">
                <a:tc>
                  <a:txBody>
                    <a:bodyPr/>
                    <a:lstStyle/>
                    <a:p>
                      <a:pPr marL="0" marR="0">
                        <a:spcBef>
                          <a:spcPts val="0"/>
                        </a:spcBef>
                        <a:spcAft>
                          <a:spcPts val="0"/>
                        </a:spcAft>
                      </a:pPr>
                      <a:r>
                        <a:rPr lang="en-US" sz="1600">
                          <a:effectLst/>
                        </a:rPr>
                        <a:t>4444</a:t>
                      </a:r>
                      <a:r>
                        <a:rPr lang="en-US" sz="2400">
                          <a:effectLst/>
                        </a:rPr>
                        <a:t> </a:t>
                      </a:r>
                      <a:endParaRPr lang="en-US" sz="2400">
                        <a:effectLst/>
                        <a:latin typeface="Times New Roman"/>
                        <a:ea typeface="Calibri"/>
                      </a:endParaRPr>
                    </a:p>
                  </a:txBody>
                  <a:tcPr marL="0" marR="0" marT="0" marB="0"/>
                </a:tc>
                <a:tc>
                  <a:txBody>
                    <a:bodyPr/>
                    <a:lstStyle/>
                    <a:p>
                      <a:pPr marL="0" marR="0">
                        <a:spcBef>
                          <a:spcPts val="0"/>
                        </a:spcBef>
                        <a:spcAft>
                          <a:spcPts val="0"/>
                        </a:spcAft>
                      </a:pPr>
                      <a:r>
                        <a:rPr lang="en-US" sz="1600">
                          <a:effectLst/>
                        </a:rPr>
                        <a:t>Slovak</a:t>
                      </a:r>
                      <a:r>
                        <a:rPr lang="en-US" sz="2400">
                          <a:effectLst/>
                        </a:rPr>
                        <a:t> </a:t>
                      </a:r>
                      <a:endParaRPr lang="en-US" sz="2400">
                        <a:effectLst/>
                        <a:latin typeface="Times New Roman"/>
                        <a:ea typeface="Calibri"/>
                      </a:endParaRPr>
                    </a:p>
                  </a:txBody>
                  <a:tcPr marL="0" marR="0" marT="0" marB="0"/>
                </a:tc>
              </a:tr>
              <a:tr h="76200">
                <a:tc>
                  <a:txBody>
                    <a:bodyPr/>
                    <a:lstStyle/>
                    <a:p>
                      <a:pPr marL="0" marR="0">
                        <a:spcBef>
                          <a:spcPts val="0"/>
                        </a:spcBef>
                        <a:spcAft>
                          <a:spcPts val="0"/>
                        </a:spcAft>
                      </a:pPr>
                      <a:r>
                        <a:rPr lang="en-US" sz="1600">
                          <a:effectLst/>
                        </a:rPr>
                        <a:t>5555</a:t>
                      </a:r>
                      <a:r>
                        <a:rPr lang="en-US" sz="2400">
                          <a:effectLst/>
                        </a:rPr>
                        <a:t> </a:t>
                      </a:r>
                      <a:endParaRPr lang="en-US" sz="2400">
                        <a:effectLst/>
                        <a:latin typeface="Times New Roman"/>
                        <a:ea typeface="Calibri"/>
                      </a:endParaRPr>
                    </a:p>
                  </a:txBody>
                  <a:tcPr marL="0" marR="0" marT="0" marB="0"/>
                </a:tc>
                <a:tc>
                  <a:txBody>
                    <a:bodyPr/>
                    <a:lstStyle/>
                    <a:p>
                      <a:pPr marL="0" marR="0">
                        <a:spcBef>
                          <a:spcPts val="0"/>
                        </a:spcBef>
                        <a:spcAft>
                          <a:spcPts val="0"/>
                        </a:spcAft>
                      </a:pPr>
                      <a:r>
                        <a:rPr lang="en-US" sz="1600">
                          <a:effectLst/>
                        </a:rPr>
                        <a:t>Hispanic</a:t>
                      </a:r>
                      <a:r>
                        <a:rPr lang="en-US" sz="2400">
                          <a:effectLst/>
                        </a:rPr>
                        <a:t> </a:t>
                      </a:r>
                      <a:endParaRPr lang="en-US" sz="2400">
                        <a:effectLst/>
                        <a:latin typeface="Times New Roman"/>
                        <a:ea typeface="Calibri"/>
                      </a:endParaRPr>
                    </a:p>
                  </a:txBody>
                  <a:tcPr marL="0" marR="0" marT="0" marB="0"/>
                </a:tc>
              </a:tr>
              <a:tr h="76200">
                <a:tc>
                  <a:txBody>
                    <a:bodyPr/>
                    <a:lstStyle/>
                    <a:p>
                      <a:pPr marL="0" marR="0">
                        <a:spcBef>
                          <a:spcPts val="0"/>
                        </a:spcBef>
                        <a:spcAft>
                          <a:spcPts val="0"/>
                        </a:spcAft>
                      </a:pPr>
                      <a:r>
                        <a:rPr lang="en-US" sz="1600">
                          <a:effectLst/>
                        </a:rPr>
                        <a:t>6666</a:t>
                      </a:r>
                      <a:r>
                        <a:rPr lang="en-US" sz="2400">
                          <a:effectLst/>
                        </a:rPr>
                        <a:t> </a:t>
                      </a:r>
                      <a:endParaRPr lang="en-US" sz="2400">
                        <a:effectLst/>
                        <a:latin typeface="Times New Roman"/>
                        <a:ea typeface="Calibri"/>
                      </a:endParaRPr>
                    </a:p>
                  </a:txBody>
                  <a:tcPr marL="0" marR="0" marT="0" marB="0"/>
                </a:tc>
                <a:tc>
                  <a:txBody>
                    <a:bodyPr/>
                    <a:lstStyle/>
                    <a:p>
                      <a:pPr marL="0" marR="0">
                        <a:spcBef>
                          <a:spcPts val="0"/>
                        </a:spcBef>
                        <a:spcAft>
                          <a:spcPts val="0"/>
                        </a:spcAft>
                      </a:pPr>
                      <a:r>
                        <a:rPr lang="en-US" sz="1600">
                          <a:effectLst/>
                        </a:rPr>
                        <a:t>Sephardic</a:t>
                      </a:r>
                      <a:r>
                        <a:rPr lang="en-US" sz="2400">
                          <a:effectLst/>
                        </a:rPr>
                        <a:t> </a:t>
                      </a:r>
                      <a:endParaRPr lang="en-US" sz="2400">
                        <a:effectLst/>
                        <a:latin typeface="Times New Roman"/>
                        <a:ea typeface="Calibri"/>
                      </a:endParaRPr>
                    </a:p>
                  </a:txBody>
                  <a:tcPr marL="0" marR="0" marT="0" marB="0"/>
                </a:tc>
              </a:tr>
              <a:tr h="76200">
                <a:tc>
                  <a:txBody>
                    <a:bodyPr/>
                    <a:lstStyle/>
                    <a:p>
                      <a:pPr marL="0" marR="0">
                        <a:spcBef>
                          <a:spcPts val="0"/>
                        </a:spcBef>
                        <a:spcAft>
                          <a:spcPts val="0"/>
                        </a:spcAft>
                      </a:pPr>
                      <a:r>
                        <a:rPr lang="en-US" sz="1600">
                          <a:effectLst/>
                        </a:rPr>
                        <a:t>7777</a:t>
                      </a:r>
                      <a:r>
                        <a:rPr lang="en-US" sz="2400">
                          <a:effectLst/>
                        </a:rPr>
                        <a:t> </a:t>
                      </a:r>
                      <a:endParaRPr lang="en-US" sz="2400">
                        <a:effectLst/>
                        <a:latin typeface="Times New Roman"/>
                        <a:ea typeface="Calibri"/>
                      </a:endParaRPr>
                    </a:p>
                  </a:txBody>
                  <a:tcPr marL="0" marR="0" marT="0" marB="0"/>
                </a:tc>
                <a:tc>
                  <a:txBody>
                    <a:bodyPr/>
                    <a:lstStyle/>
                    <a:p>
                      <a:pPr marL="0" marR="0">
                        <a:spcBef>
                          <a:spcPts val="0"/>
                        </a:spcBef>
                        <a:spcAft>
                          <a:spcPts val="0"/>
                        </a:spcAft>
                      </a:pPr>
                      <a:r>
                        <a:rPr lang="en-US" sz="1600">
                          <a:effectLst/>
                        </a:rPr>
                        <a:t>Scandinavian</a:t>
                      </a:r>
                      <a:r>
                        <a:rPr lang="en-US" sz="2400">
                          <a:effectLst/>
                        </a:rPr>
                        <a:t> </a:t>
                      </a:r>
                      <a:endParaRPr lang="en-US" sz="2400">
                        <a:effectLst/>
                        <a:latin typeface="Times New Roman"/>
                        <a:ea typeface="Calibri"/>
                      </a:endParaRPr>
                    </a:p>
                  </a:txBody>
                  <a:tcPr marL="0" marR="0" marT="0" marB="0"/>
                </a:tc>
              </a:tr>
              <a:tr h="76200">
                <a:tc>
                  <a:txBody>
                    <a:bodyPr/>
                    <a:lstStyle/>
                    <a:p>
                      <a:pPr marL="0" marR="0">
                        <a:spcBef>
                          <a:spcPts val="0"/>
                        </a:spcBef>
                        <a:spcAft>
                          <a:spcPts val="0"/>
                        </a:spcAft>
                      </a:pPr>
                      <a:r>
                        <a:rPr lang="en-US" sz="1600">
                          <a:effectLst/>
                        </a:rPr>
                        <a:t>8888</a:t>
                      </a:r>
                      <a:r>
                        <a:rPr lang="en-US" sz="2400">
                          <a:effectLst/>
                        </a:rPr>
                        <a:t> </a:t>
                      </a:r>
                      <a:endParaRPr lang="en-US" sz="2400">
                        <a:effectLst/>
                        <a:latin typeface="Times New Roman"/>
                        <a:ea typeface="Calibri"/>
                      </a:endParaRPr>
                    </a:p>
                  </a:txBody>
                  <a:tcPr marL="0" marR="0" marT="0" marB="0"/>
                </a:tc>
                <a:tc>
                  <a:txBody>
                    <a:bodyPr/>
                    <a:lstStyle/>
                    <a:p>
                      <a:pPr marL="0" marR="0">
                        <a:spcBef>
                          <a:spcPts val="0"/>
                        </a:spcBef>
                        <a:spcAft>
                          <a:spcPts val="0"/>
                        </a:spcAft>
                      </a:pPr>
                      <a:r>
                        <a:rPr lang="en-US" sz="1600" dirty="0">
                          <a:effectLst/>
                        </a:rPr>
                        <a:t>Basque</a:t>
                      </a:r>
                      <a:endParaRPr lang="en-US" sz="2400" dirty="0">
                        <a:effectLst/>
                        <a:latin typeface="Times New Roman"/>
                        <a:ea typeface="Calibri"/>
                      </a:endParaRPr>
                    </a:p>
                  </a:txBody>
                  <a:tcPr marL="0" marR="0" marT="0" marB="0"/>
                </a:tc>
              </a:tr>
            </a:tbl>
          </a:graphicData>
        </a:graphic>
      </p:graphicFrame>
    </p:spTree>
    <p:extLst>
      <p:ext uri="{BB962C8B-B14F-4D97-AF65-F5344CB8AC3E}">
        <p14:creationId xmlns:p14="http://schemas.microsoft.com/office/powerpoint/2010/main" val="3924999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VDW is a shared delusion.</a:t>
            </a:r>
          </a:p>
          <a:p>
            <a:pPr lvl="1"/>
            <a:r>
              <a:rPr lang="en-US" dirty="0" smtClean="0"/>
              <a:t>Nobody has ever seen it, or could ever see it.</a:t>
            </a:r>
          </a:p>
          <a:p>
            <a:pPr lvl="1"/>
            <a:r>
              <a:rPr lang="en-US" dirty="0" smtClean="0"/>
              <a:t>The specs are a shared point of reference—crucially important, but are just the tip of the iceberg—implementations are the rest.</a:t>
            </a:r>
          </a:p>
          <a:p>
            <a:pPr lvl="1"/>
            <a:r>
              <a:rPr lang="en-US" dirty="0" smtClean="0"/>
              <a:t>Both specs and implementations </a:t>
            </a:r>
            <a:r>
              <a:rPr lang="en-US" i="1" dirty="0" smtClean="0"/>
              <a:t>change over time, </a:t>
            </a:r>
            <a:r>
              <a:rPr lang="en-US" dirty="0" smtClean="0"/>
              <a:t>so expertise has a half-life.</a:t>
            </a:r>
            <a:endParaRPr lang="en-US" i="1" dirty="0" smtClean="0"/>
          </a:p>
          <a:p>
            <a:r>
              <a:rPr lang="en-US" dirty="0" smtClean="0"/>
              <a:t>The specs are a means for allocating blame.</a:t>
            </a:r>
          </a:p>
          <a:p>
            <a:pPr lvl="1"/>
            <a:r>
              <a:rPr lang="en-US" dirty="0" smtClean="0"/>
              <a:t>When a program fails, whose fault is it?</a:t>
            </a:r>
            <a:endParaRPr lang="en-US" dirty="0"/>
          </a:p>
        </p:txBody>
      </p:sp>
      <p:sp>
        <p:nvSpPr>
          <p:cNvPr id="2" name="Title 1"/>
          <p:cNvSpPr>
            <a:spLocks noGrp="1"/>
          </p:cNvSpPr>
          <p:nvPr>
            <p:ph type="title"/>
          </p:nvPr>
        </p:nvSpPr>
        <p:spPr/>
        <p:txBody>
          <a:bodyPr/>
          <a:lstStyle/>
          <a:p>
            <a:r>
              <a:rPr lang="en-US" dirty="0" smtClean="0"/>
              <a:t>Prejudices</a:t>
            </a:r>
            <a:endParaRPr lang="en-US" dirty="0"/>
          </a:p>
        </p:txBody>
      </p:sp>
    </p:spTree>
    <p:extLst>
      <p:ext uri="{BB962C8B-B14F-4D97-AF65-F5344CB8AC3E}">
        <p14:creationId xmlns:p14="http://schemas.microsoft.com/office/powerpoint/2010/main" val="1583123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Serves 2 important purposes</a:t>
            </a:r>
          </a:p>
          <a:p>
            <a:pPr marL="708660" lvl="1" indent="-342900">
              <a:buFont typeface="+mj-lt"/>
              <a:buAutoNum type="arabicPeriod"/>
            </a:pPr>
            <a:r>
              <a:rPr lang="en-US" dirty="0" smtClean="0"/>
              <a:t>Holds demographic information!</a:t>
            </a:r>
          </a:p>
          <a:p>
            <a:pPr lvl="2"/>
            <a:r>
              <a:rPr lang="en-US" dirty="0" smtClean="0"/>
              <a:t>Sex</a:t>
            </a:r>
          </a:p>
          <a:p>
            <a:pPr lvl="2"/>
            <a:r>
              <a:rPr lang="en-US" dirty="0" smtClean="0"/>
              <a:t>Date of Birth</a:t>
            </a:r>
          </a:p>
          <a:p>
            <a:pPr lvl="2"/>
            <a:r>
              <a:rPr lang="en-US" dirty="0" smtClean="0">
                <a:solidFill>
                  <a:srgbClr val="FF0000"/>
                </a:solidFill>
              </a:rPr>
              <a:t>Race &amp; Hispanic Ethnicity (</a:t>
            </a:r>
            <a:r>
              <a:rPr lang="en-US" dirty="0">
                <a:solidFill>
                  <a:srgbClr val="FF0000"/>
                </a:solidFill>
              </a:rPr>
              <a:t>as available) </a:t>
            </a:r>
            <a:endParaRPr lang="en-US" dirty="0" smtClean="0">
              <a:solidFill>
                <a:srgbClr val="FF0000"/>
              </a:solidFill>
            </a:endParaRPr>
          </a:p>
          <a:p>
            <a:pPr marL="708660" lvl="1" indent="-342900">
              <a:buFont typeface="+mj-lt"/>
              <a:buAutoNum type="arabicPeriod"/>
            </a:pPr>
            <a:r>
              <a:rPr lang="en-US" dirty="0" smtClean="0"/>
              <a:t>Serves as lookup table for MRNs</a:t>
            </a:r>
          </a:p>
          <a:p>
            <a:pPr lvl="2"/>
            <a:r>
              <a:rPr lang="en-US" dirty="0" smtClean="0">
                <a:solidFill>
                  <a:srgbClr val="FF0000"/>
                </a:solidFill>
              </a:rPr>
              <a:t>MRNs must be unique</a:t>
            </a:r>
          </a:p>
          <a:p>
            <a:pPr lvl="2"/>
            <a:r>
              <a:rPr lang="en-US" dirty="0" smtClean="0">
                <a:solidFill>
                  <a:srgbClr val="FF0000"/>
                </a:solidFill>
              </a:rPr>
              <a:t>MRNs must never be null</a:t>
            </a:r>
          </a:p>
          <a:p>
            <a:pPr lvl="2"/>
            <a:r>
              <a:rPr lang="en-US" dirty="0">
                <a:solidFill>
                  <a:srgbClr val="FF0000"/>
                </a:solidFill>
              </a:rPr>
              <a:t>A</a:t>
            </a:r>
            <a:r>
              <a:rPr lang="en-US" dirty="0" smtClean="0">
                <a:solidFill>
                  <a:srgbClr val="FF0000"/>
                </a:solidFill>
              </a:rPr>
              <a:t>ny MRN appearing in any other VDW file should appear in demographics (within </a:t>
            </a:r>
            <a:r>
              <a:rPr lang="en-US" dirty="0">
                <a:solidFill>
                  <a:srgbClr val="FF0000"/>
                </a:solidFill>
              </a:rPr>
              <a:t>tolerance) </a:t>
            </a:r>
            <a:endParaRPr lang="en-US" dirty="0" smtClean="0">
              <a:solidFill>
                <a:srgbClr val="FF0000"/>
              </a:solidFill>
            </a:endParaRPr>
          </a:p>
          <a:p>
            <a:pPr lvl="3"/>
            <a:r>
              <a:rPr lang="en-US" dirty="0" smtClean="0"/>
              <a:t>So you will occasionally find missing values in </a:t>
            </a:r>
            <a:r>
              <a:rPr lang="en-US" dirty="0" err="1" smtClean="0"/>
              <a:t>birth_date</a:t>
            </a:r>
            <a:r>
              <a:rPr lang="en-US" dirty="0" smtClean="0"/>
              <a:t>, sex, etc.</a:t>
            </a:r>
          </a:p>
          <a:p>
            <a:pPr lvl="2"/>
            <a:endParaRPr lang="en-US" dirty="0"/>
          </a:p>
        </p:txBody>
      </p:sp>
      <p:sp>
        <p:nvSpPr>
          <p:cNvPr id="2" name="Title 1"/>
          <p:cNvSpPr>
            <a:spLocks noGrp="1"/>
          </p:cNvSpPr>
          <p:nvPr>
            <p:ph type="title"/>
          </p:nvPr>
        </p:nvSpPr>
        <p:spPr/>
        <p:txBody>
          <a:bodyPr/>
          <a:lstStyle/>
          <a:p>
            <a:r>
              <a:rPr lang="en-US" dirty="0" smtClean="0"/>
              <a:t>Demographics</a:t>
            </a:r>
            <a:endParaRPr lang="en-US" dirty="0"/>
          </a:p>
        </p:txBody>
      </p:sp>
    </p:spTree>
    <p:extLst>
      <p:ext uri="{BB962C8B-B14F-4D97-AF65-F5344CB8AC3E}">
        <p14:creationId xmlns:p14="http://schemas.microsoft.com/office/powerpoint/2010/main" val="373350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Demographics Specification</a:t>
            </a:r>
            <a:endParaRPr lang="en-US" dirty="0"/>
          </a:p>
        </p:txBody>
      </p:sp>
      <p:graphicFrame>
        <p:nvGraphicFramePr>
          <p:cNvPr id="4" name="Table 3"/>
          <p:cNvGraphicFramePr>
            <a:graphicFrameLocks noGrp="1"/>
          </p:cNvGraphicFramePr>
          <p:nvPr/>
        </p:nvGraphicFramePr>
        <p:xfrm>
          <a:off x="457200" y="1784958"/>
          <a:ext cx="8229600" cy="4156446"/>
        </p:xfrm>
        <a:graphic>
          <a:graphicData uri="http://schemas.openxmlformats.org/drawingml/2006/table">
            <a:tbl>
              <a:tblPr/>
              <a:tblGrid>
                <a:gridCol w="1498309"/>
                <a:gridCol w="3251885"/>
                <a:gridCol w="857365"/>
                <a:gridCol w="2622041"/>
              </a:tblGrid>
              <a:tr h="241557">
                <a:tc>
                  <a:txBody>
                    <a:bodyPr/>
                    <a:lstStyle/>
                    <a:p>
                      <a:pPr algn="l" fontAlgn="b"/>
                      <a:r>
                        <a:rPr lang="en-US" sz="1400" b="1" i="0" u="none" strike="noStrike" dirty="0">
                          <a:solidFill>
                            <a:srgbClr val="000000"/>
                          </a:solidFill>
                          <a:effectLst/>
                          <a:latin typeface="Calibri"/>
                        </a:rPr>
                        <a:t>Variable Name</a:t>
                      </a:r>
                    </a:p>
                  </a:txBody>
                  <a:tcPr marL="8330" marR="8330" marT="833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Definition</a:t>
                      </a:r>
                    </a:p>
                  </a:txBody>
                  <a:tcPr marL="8330" marR="8330" marT="833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Type(Len)</a:t>
                      </a:r>
                    </a:p>
                  </a:txBody>
                  <a:tcPr marL="8330" marR="8330" marT="833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Values</a:t>
                      </a:r>
                    </a:p>
                  </a:txBody>
                  <a:tcPr marL="8330" marR="8330" marT="8330" marB="0" anchor="b">
                    <a:lnL>
                      <a:noFill/>
                    </a:lnL>
                    <a:lnR>
                      <a:noFill/>
                    </a:lnR>
                    <a:lnT>
                      <a:noFill/>
                    </a:lnT>
                    <a:lnB w="12700" cap="flat" cmpd="sng" algn="ctr">
                      <a:solidFill>
                        <a:srgbClr val="000000"/>
                      </a:solidFill>
                      <a:prstDash val="solid"/>
                      <a:round/>
                      <a:headEnd type="none" w="med" len="med"/>
                      <a:tailEnd type="none" w="med" len="med"/>
                    </a:lnB>
                  </a:tcPr>
                </a:tc>
              </a:tr>
              <a:tr h="383159">
                <a:tc>
                  <a:txBody>
                    <a:bodyPr/>
                    <a:lstStyle/>
                    <a:p>
                      <a:pPr algn="l" fontAlgn="ctr"/>
                      <a:r>
                        <a:rPr lang="en-US" sz="1000" b="0" i="0" u="none" strike="noStrike">
                          <a:solidFill>
                            <a:srgbClr val="000000"/>
                          </a:solidFill>
                          <a:effectLst/>
                          <a:latin typeface="Calibri"/>
                        </a:rPr>
                        <a:t>MRN</a:t>
                      </a:r>
                    </a:p>
                  </a:txBody>
                  <a:tcPr marL="8330" marR="8330" marT="83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Medical record number is the unique patient identifier within a site and should never leave the site</a:t>
                      </a:r>
                    </a:p>
                  </a:txBody>
                  <a:tcPr marL="8330" marR="8330" marT="83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char(*)</a:t>
                      </a:r>
                    </a:p>
                  </a:txBody>
                  <a:tcPr marL="8330" marR="8330" marT="83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Unique to each patient at each site</a:t>
                      </a:r>
                    </a:p>
                  </a:txBody>
                  <a:tcPr marL="8330" marR="8330" marT="83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6500">
                <a:tc>
                  <a:txBody>
                    <a:bodyPr/>
                    <a:lstStyle/>
                    <a:p>
                      <a:pPr algn="l" fontAlgn="ctr"/>
                      <a:r>
                        <a:rPr lang="en-US" sz="1000" b="0" i="0" u="none" strike="noStrike">
                          <a:solidFill>
                            <a:srgbClr val="000000"/>
                          </a:solidFill>
                          <a:effectLst/>
                          <a:latin typeface="Calibri"/>
                        </a:rPr>
                        <a:t>BIRTH_DATE</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The person's date of birth</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num(4)</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SAS Date</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364">
                <a:tc>
                  <a:txBody>
                    <a:bodyPr/>
                    <a:lstStyle/>
                    <a:p>
                      <a:pPr algn="l" fontAlgn="ctr"/>
                      <a:r>
                        <a:rPr lang="en-US" sz="1000" b="0" i="0" u="none" strike="noStrike">
                          <a:solidFill>
                            <a:srgbClr val="000000"/>
                          </a:solidFill>
                          <a:effectLst/>
                          <a:latin typeface="Calibri"/>
                        </a:rPr>
                        <a:t>GENDER</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The person's gender and/or sex;  if both gender and sex are known, this variable should hold gender</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char(1)</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M = Male</a:t>
                      </a:r>
                      <a:br>
                        <a:rPr lang="en-US" sz="1000" b="0" i="0" u="none" strike="noStrike">
                          <a:solidFill>
                            <a:srgbClr val="000000"/>
                          </a:solidFill>
                          <a:effectLst/>
                          <a:latin typeface="Calibri"/>
                        </a:rPr>
                      </a:br>
                      <a:r>
                        <a:rPr lang="en-US" sz="1000" b="0" i="0" u="none" strike="noStrike">
                          <a:solidFill>
                            <a:srgbClr val="000000"/>
                          </a:solidFill>
                          <a:effectLst/>
                          <a:latin typeface="Calibri"/>
                        </a:rPr>
                        <a:t>F = Female</a:t>
                      </a:r>
                      <a:br>
                        <a:rPr lang="en-US" sz="1000" b="0" i="0" u="none" strike="noStrike">
                          <a:solidFill>
                            <a:srgbClr val="000000"/>
                          </a:solidFill>
                          <a:effectLst/>
                          <a:latin typeface="Calibri"/>
                        </a:rPr>
                      </a:br>
                      <a:r>
                        <a:rPr lang="en-US" sz="1000" b="0" i="0" u="none" strike="noStrike">
                          <a:solidFill>
                            <a:srgbClr val="000000"/>
                          </a:solidFill>
                          <a:effectLst/>
                          <a:latin typeface="Calibri"/>
                        </a:rPr>
                        <a:t>O = Other including transgendered</a:t>
                      </a:r>
                      <a:br>
                        <a:rPr lang="en-US" sz="1000" b="0" i="0" u="none" strike="noStrike">
                          <a:solidFill>
                            <a:srgbClr val="000000"/>
                          </a:solidFill>
                          <a:effectLst/>
                          <a:latin typeface="Calibri"/>
                        </a:rPr>
                      </a:br>
                      <a:r>
                        <a:rPr lang="en-US" sz="1000" b="0" i="0" u="none" strike="noStrike">
                          <a:solidFill>
                            <a:srgbClr val="000000"/>
                          </a:solidFill>
                          <a:effectLst/>
                          <a:latin typeface="Calibri"/>
                        </a:rPr>
                        <a:t>U = Unknown</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99320">
                <a:tc>
                  <a:txBody>
                    <a:bodyPr/>
                    <a:lstStyle/>
                    <a:p>
                      <a:pPr algn="l" fontAlgn="ctr"/>
                      <a:r>
                        <a:rPr lang="en-US" sz="1000" b="0" i="0" u="none" strike="noStrike">
                          <a:solidFill>
                            <a:srgbClr val="000000"/>
                          </a:solidFill>
                          <a:effectLst/>
                          <a:latin typeface="Calibri"/>
                        </a:rPr>
                        <a:t>RACE1 - RACE5</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The person's race. Preference is for self-reported; please see comment 1 for recording multiple race values</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char(2)</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HP = Native Hawaiian / Pacific Islander</a:t>
                      </a:r>
                      <a:br>
                        <a:rPr lang="en-US" sz="1000" b="0" i="0" u="none" strike="noStrike">
                          <a:solidFill>
                            <a:srgbClr val="000000"/>
                          </a:solidFill>
                          <a:effectLst/>
                          <a:latin typeface="Calibri"/>
                        </a:rPr>
                      </a:br>
                      <a:r>
                        <a:rPr lang="en-US" sz="1000" b="0" i="0" u="none" strike="noStrike">
                          <a:solidFill>
                            <a:srgbClr val="000000"/>
                          </a:solidFill>
                          <a:effectLst/>
                          <a:latin typeface="Calibri"/>
                        </a:rPr>
                        <a:t>IN = American Indian / Alaskan Native</a:t>
                      </a:r>
                      <a:br>
                        <a:rPr lang="en-US" sz="1000" b="0" i="0" u="none" strike="noStrike">
                          <a:solidFill>
                            <a:srgbClr val="000000"/>
                          </a:solidFill>
                          <a:effectLst/>
                          <a:latin typeface="Calibri"/>
                        </a:rPr>
                      </a:br>
                      <a:r>
                        <a:rPr lang="en-US" sz="1000" b="0" i="0" u="none" strike="noStrike">
                          <a:solidFill>
                            <a:srgbClr val="000000"/>
                          </a:solidFill>
                          <a:effectLst/>
                          <a:latin typeface="Calibri"/>
                        </a:rPr>
                        <a:t>AS = Asian</a:t>
                      </a:r>
                      <a:br>
                        <a:rPr lang="en-US" sz="1000" b="0" i="0" u="none" strike="noStrike">
                          <a:solidFill>
                            <a:srgbClr val="000000"/>
                          </a:solidFill>
                          <a:effectLst/>
                          <a:latin typeface="Calibri"/>
                        </a:rPr>
                      </a:br>
                      <a:r>
                        <a:rPr lang="en-US" sz="1000" b="0" i="0" u="none" strike="noStrike">
                          <a:solidFill>
                            <a:srgbClr val="000000"/>
                          </a:solidFill>
                          <a:effectLst/>
                          <a:latin typeface="Calibri"/>
                        </a:rPr>
                        <a:t>BA = Black or African American</a:t>
                      </a:r>
                      <a:br>
                        <a:rPr lang="en-US" sz="1000" b="0" i="0" u="none" strike="noStrike">
                          <a:solidFill>
                            <a:srgbClr val="000000"/>
                          </a:solidFill>
                          <a:effectLst/>
                          <a:latin typeface="Calibri"/>
                        </a:rPr>
                      </a:br>
                      <a:r>
                        <a:rPr lang="en-US" sz="1000" b="0" i="0" u="none" strike="noStrike">
                          <a:solidFill>
                            <a:srgbClr val="000000"/>
                          </a:solidFill>
                          <a:effectLst/>
                          <a:latin typeface="Calibri"/>
                        </a:rPr>
                        <a:t>WH = White</a:t>
                      </a:r>
                      <a:br>
                        <a:rPr lang="en-US" sz="1000" b="0" i="0" u="none" strike="noStrike">
                          <a:solidFill>
                            <a:srgbClr val="000000"/>
                          </a:solidFill>
                          <a:effectLst/>
                          <a:latin typeface="Calibri"/>
                        </a:rPr>
                      </a:br>
                      <a:r>
                        <a:rPr lang="en-US" sz="1000" b="0" i="0" u="none" strike="noStrike">
                          <a:solidFill>
                            <a:srgbClr val="000000"/>
                          </a:solidFill>
                          <a:effectLst/>
                          <a:latin typeface="Calibri"/>
                        </a:rPr>
                        <a:t>MU = Multiple races with particular unknown</a:t>
                      </a:r>
                      <a:br>
                        <a:rPr lang="en-US" sz="1000" b="0" i="0" u="none" strike="noStrike">
                          <a:solidFill>
                            <a:srgbClr val="000000"/>
                          </a:solidFill>
                          <a:effectLst/>
                          <a:latin typeface="Calibri"/>
                        </a:rPr>
                      </a:br>
                      <a:r>
                        <a:rPr lang="en-US" sz="1000" b="0" i="0" u="none" strike="noStrike">
                          <a:solidFill>
                            <a:srgbClr val="000000"/>
                          </a:solidFill>
                          <a:effectLst/>
                          <a:latin typeface="Calibri"/>
                        </a:rPr>
                        <a:t>OT = Other, values that do not fit well in any other value</a:t>
                      </a:r>
                      <a:br>
                        <a:rPr lang="en-US" sz="1000" b="0" i="0" u="none" strike="noStrike">
                          <a:solidFill>
                            <a:srgbClr val="000000"/>
                          </a:solidFill>
                          <a:effectLst/>
                          <a:latin typeface="Calibri"/>
                        </a:rPr>
                      </a:br>
                      <a:r>
                        <a:rPr lang="en-US" sz="1000" b="0" i="0" u="none" strike="noStrike">
                          <a:solidFill>
                            <a:srgbClr val="000000"/>
                          </a:solidFill>
                          <a:effectLst/>
                          <a:latin typeface="Calibri"/>
                        </a:rPr>
                        <a:t>UN = Unknown or Not Reported</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9773">
                <a:tc>
                  <a:txBody>
                    <a:bodyPr/>
                    <a:lstStyle/>
                    <a:p>
                      <a:pPr algn="l" fontAlgn="ctr"/>
                      <a:r>
                        <a:rPr lang="en-US" sz="1000" b="0" i="0" u="none" strike="noStrike">
                          <a:solidFill>
                            <a:srgbClr val="000000"/>
                          </a:solidFill>
                          <a:effectLst/>
                          <a:latin typeface="Calibri"/>
                        </a:rPr>
                        <a:t>HISPANIC</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Whether the person is of Hispanic origin / ethnicity</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char(1)</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ES" sz="1000" b="0" i="0" u="none" strike="noStrike" dirty="0">
                          <a:solidFill>
                            <a:srgbClr val="000000"/>
                          </a:solidFill>
                          <a:effectLst/>
                          <a:latin typeface="Calibri"/>
                        </a:rPr>
                        <a:t>Y = Yes</a:t>
                      </a:r>
                      <a:br>
                        <a:rPr lang="es-ES" sz="1000" b="0" i="0" u="none" strike="noStrike" dirty="0">
                          <a:solidFill>
                            <a:srgbClr val="000000"/>
                          </a:solidFill>
                          <a:effectLst/>
                          <a:latin typeface="Calibri"/>
                        </a:rPr>
                      </a:br>
                      <a:r>
                        <a:rPr lang="es-ES" sz="1000" b="0" i="0" u="none" strike="noStrike" dirty="0">
                          <a:solidFill>
                            <a:srgbClr val="000000"/>
                          </a:solidFill>
                          <a:effectLst/>
                          <a:latin typeface="Calibri"/>
                        </a:rPr>
                        <a:t>N = No</a:t>
                      </a:r>
                      <a:br>
                        <a:rPr lang="es-ES" sz="1000" b="0" i="0" u="none" strike="noStrike" dirty="0">
                          <a:solidFill>
                            <a:srgbClr val="000000"/>
                          </a:solidFill>
                          <a:effectLst/>
                          <a:latin typeface="Calibri"/>
                        </a:rPr>
                      </a:br>
                      <a:r>
                        <a:rPr lang="es-ES" sz="1000" b="0" i="0" u="none" strike="noStrike" dirty="0">
                          <a:solidFill>
                            <a:srgbClr val="000000"/>
                          </a:solidFill>
                          <a:effectLst/>
                          <a:latin typeface="Calibri"/>
                        </a:rPr>
                        <a:t>U = Unknown</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9773">
                <a:tc>
                  <a:txBody>
                    <a:bodyPr/>
                    <a:lstStyle/>
                    <a:p>
                      <a:pPr algn="l" fontAlgn="ctr"/>
                      <a:r>
                        <a:rPr lang="en-US" sz="1000" b="0" i="0" u="none" strike="noStrike">
                          <a:solidFill>
                            <a:srgbClr val="000000"/>
                          </a:solidFill>
                          <a:effectLst/>
                          <a:latin typeface="Calibri"/>
                        </a:rPr>
                        <a:t>NEEDS_INTERPRETER</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Whether the person needs an interpreter to communicate with an English-only speaker</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char(1)</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ES" sz="1000" b="0" i="0" u="none" strike="noStrike" dirty="0">
                          <a:solidFill>
                            <a:srgbClr val="000000"/>
                          </a:solidFill>
                          <a:effectLst/>
                          <a:latin typeface="Calibri"/>
                        </a:rPr>
                        <a:t>Y = Yes</a:t>
                      </a:r>
                      <a:br>
                        <a:rPr lang="es-ES" sz="1000" b="0" i="0" u="none" strike="noStrike" dirty="0">
                          <a:solidFill>
                            <a:srgbClr val="000000"/>
                          </a:solidFill>
                          <a:effectLst/>
                          <a:latin typeface="Calibri"/>
                        </a:rPr>
                      </a:br>
                      <a:r>
                        <a:rPr lang="es-ES" sz="1000" b="0" i="0" u="none" strike="noStrike" dirty="0">
                          <a:solidFill>
                            <a:srgbClr val="000000"/>
                          </a:solidFill>
                          <a:effectLst/>
                          <a:latin typeface="Calibri"/>
                        </a:rPr>
                        <a:t>N = No</a:t>
                      </a:r>
                      <a:br>
                        <a:rPr lang="es-ES" sz="1000" b="0" i="0" u="none" strike="noStrike" dirty="0">
                          <a:solidFill>
                            <a:srgbClr val="000000"/>
                          </a:solidFill>
                          <a:effectLst/>
                          <a:latin typeface="Calibri"/>
                        </a:rPr>
                      </a:br>
                      <a:r>
                        <a:rPr lang="es-ES" sz="1000" b="0" i="0" u="none" strike="noStrike" dirty="0">
                          <a:solidFill>
                            <a:srgbClr val="000000"/>
                          </a:solidFill>
                          <a:effectLst/>
                          <a:latin typeface="Calibri"/>
                        </a:rPr>
                        <a:t>U = Unknown</a:t>
                      </a:r>
                    </a:p>
                  </a:txBody>
                  <a:tcPr marL="8330" marR="8330" marT="833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83110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Language info was originally in the Demographics table.</a:t>
            </a:r>
          </a:p>
          <a:p>
            <a:r>
              <a:rPr lang="en-US" dirty="0" smtClean="0"/>
              <a:t>Split out around 2012 in order to accommodate &gt; 1 language per person.</a:t>
            </a:r>
          </a:p>
          <a:p>
            <a:r>
              <a:rPr lang="en-US" dirty="0" smtClean="0"/>
              <a:t>Uses ISO-639-2 spec to code language.</a:t>
            </a:r>
          </a:p>
          <a:p>
            <a:r>
              <a:rPr lang="en-US" dirty="0" smtClean="0"/>
              <a:t>There </a:t>
            </a:r>
            <a:r>
              <a:rPr lang="en-US" dirty="0"/>
              <a:t>is one record per person per known </a:t>
            </a:r>
            <a:r>
              <a:rPr lang="en-US" dirty="0" smtClean="0"/>
              <a:t>language.</a:t>
            </a:r>
          </a:p>
          <a:p>
            <a:pPr lvl="1"/>
            <a:r>
              <a:rPr lang="en-US" dirty="0" smtClean="0"/>
              <a:t>So—only populated where language is known.</a:t>
            </a:r>
          </a:p>
        </p:txBody>
      </p:sp>
      <p:sp>
        <p:nvSpPr>
          <p:cNvPr id="2" name="Title 1"/>
          <p:cNvSpPr>
            <a:spLocks noGrp="1"/>
          </p:cNvSpPr>
          <p:nvPr>
            <p:ph type="title"/>
          </p:nvPr>
        </p:nvSpPr>
        <p:spPr/>
        <p:txBody>
          <a:bodyPr/>
          <a:lstStyle/>
          <a:p>
            <a:r>
              <a:rPr lang="en-US" dirty="0" smtClean="0"/>
              <a:t>Patient Languages</a:t>
            </a:r>
            <a:endParaRPr lang="en-US" dirty="0"/>
          </a:p>
        </p:txBody>
      </p:sp>
    </p:spTree>
    <p:extLst>
      <p:ext uri="{BB962C8B-B14F-4D97-AF65-F5344CB8AC3E}">
        <p14:creationId xmlns:p14="http://schemas.microsoft.com/office/powerpoint/2010/main" val="77956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Languages Specification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38584678"/>
              </p:ext>
            </p:extLst>
          </p:nvPr>
        </p:nvGraphicFramePr>
        <p:xfrm>
          <a:off x="457200" y="2133600"/>
          <a:ext cx="8229599" cy="2859799"/>
        </p:xfrm>
        <a:graphic>
          <a:graphicData uri="http://schemas.openxmlformats.org/drawingml/2006/table">
            <a:tbl>
              <a:tblPr/>
              <a:tblGrid>
                <a:gridCol w="1544659"/>
                <a:gridCol w="3352482"/>
                <a:gridCol w="883888"/>
                <a:gridCol w="2448570"/>
              </a:tblGrid>
              <a:tr h="248948">
                <a:tc>
                  <a:txBody>
                    <a:bodyPr/>
                    <a:lstStyle/>
                    <a:p>
                      <a:pPr algn="l" fontAlgn="b"/>
                      <a:r>
                        <a:rPr lang="en-US" sz="2000" b="1" i="0" u="none" strike="noStrike">
                          <a:solidFill>
                            <a:srgbClr val="000000"/>
                          </a:solidFill>
                          <a:effectLst/>
                          <a:latin typeface="Calibri"/>
                        </a:rPr>
                        <a:t>Variable Name</a:t>
                      </a:r>
                    </a:p>
                  </a:txBody>
                  <a:tcPr marL="8584" marR="8584" marT="85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2000" b="1" i="0" u="none" strike="noStrike">
                          <a:solidFill>
                            <a:srgbClr val="000000"/>
                          </a:solidFill>
                          <a:effectLst/>
                          <a:latin typeface="Calibri"/>
                        </a:rPr>
                        <a:t>Definition</a:t>
                      </a:r>
                    </a:p>
                  </a:txBody>
                  <a:tcPr marL="8584" marR="8584" marT="85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2000" b="1" i="0" u="none" strike="noStrike" dirty="0" smtClean="0">
                          <a:solidFill>
                            <a:srgbClr val="000000"/>
                          </a:solidFill>
                          <a:effectLst/>
                          <a:latin typeface="Calibri"/>
                        </a:rPr>
                        <a:t>Type</a:t>
                      </a:r>
                      <a:endParaRPr lang="en-US" sz="2000" b="1" i="0" u="none" strike="noStrike" dirty="0">
                        <a:solidFill>
                          <a:srgbClr val="000000"/>
                        </a:solidFill>
                        <a:effectLst/>
                        <a:latin typeface="Calibri"/>
                      </a:endParaRPr>
                    </a:p>
                  </a:txBody>
                  <a:tcPr marL="8584" marR="8584" marT="85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2000" b="1" i="0" u="none" strike="noStrike">
                          <a:solidFill>
                            <a:srgbClr val="000000"/>
                          </a:solidFill>
                          <a:effectLst/>
                          <a:latin typeface="Calibri"/>
                        </a:rPr>
                        <a:t>Values</a:t>
                      </a:r>
                    </a:p>
                  </a:txBody>
                  <a:tcPr marL="8584" marR="8584" marT="8584" marB="0" anchor="b">
                    <a:lnL>
                      <a:noFill/>
                    </a:lnL>
                    <a:lnR>
                      <a:noFill/>
                    </a:lnR>
                    <a:lnT>
                      <a:noFill/>
                    </a:lnT>
                    <a:lnB w="12700" cap="flat" cmpd="sng" algn="ctr">
                      <a:solidFill>
                        <a:srgbClr val="000000"/>
                      </a:solidFill>
                      <a:prstDash val="solid"/>
                      <a:round/>
                      <a:headEnd type="none" w="med" len="med"/>
                      <a:tailEnd type="none" w="med" len="med"/>
                    </a:lnB>
                  </a:tcPr>
                </a:tc>
              </a:tr>
              <a:tr h="377715">
                <a:tc>
                  <a:txBody>
                    <a:bodyPr/>
                    <a:lstStyle/>
                    <a:p>
                      <a:pPr algn="l" fontAlgn="ctr"/>
                      <a:r>
                        <a:rPr lang="en-US" sz="1200" b="0" i="0" u="none" strike="noStrike" dirty="0">
                          <a:solidFill>
                            <a:srgbClr val="000000"/>
                          </a:solidFill>
                          <a:effectLst/>
                          <a:latin typeface="Calibri"/>
                        </a:rPr>
                        <a:t>MRN</a:t>
                      </a:r>
                    </a:p>
                  </a:txBody>
                  <a:tcPr marL="8584" marR="8584" marT="858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alibri"/>
                        </a:rPr>
                        <a:t>Medical record number is the unique patient identifier within a site and should never leave the site</a:t>
                      </a:r>
                    </a:p>
                  </a:txBody>
                  <a:tcPr marL="8584" marR="8584" marT="858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alibri"/>
                        </a:rPr>
                        <a:t>char(*)</a:t>
                      </a:r>
                    </a:p>
                  </a:txBody>
                  <a:tcPr marL="8584" marR="8584" marT="858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alibri"/>
                        </a:rPr>
                        <a:t>Unique to each patient at each site</a:t>
                      </a:r>
                    </a:p>
                  </a:txBody>
                  <a:tcPr marL="8584" marR="8584" marT="858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6572">
                <a:tc>
                  <a:txBody>
                    <a:bodyPr/>
                    <a:lstStyle/>
                    <a:p>
                      <a:pPr algn="l" fontAlgn="ctr"/>
                      <a:r>
                        <a:rPr lang="en-US" sz="1200" b="0" i="0" u="none" strike="noStrike" dirty="0">
                          <a:solidFill>
                            <a:srgbClr val="000000"/>
                          </a:solidFill>
                          <a:effectLst/>
                          <a:latin typeface="Calibri"/>
                        </a:rPr>
                        <a:t>LANG_ISO</a:t>
                      </a:r>
                    </a:p>
                  </a:txBody>
                  <a:tcPr marL="8584" marR="8584" marT="858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a:rPr>
                        <a:t>A code signifying the language.</a:t>
                      </a:r>
                    </a:p>
                  </a:txBody>
                  <a:tcPr marL="8584" marR="8584" marT="858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a:rPr>
                        <a:t>char(3)</a:t>
                      </a:r>
                    </a:p>
                  </a:txBody>
                  <a:tcPr marL="8584" marR="8584" marT="858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kern="1200" dirty="0">
                          <a:solidFill>
                            <a:srgbClr val="000000"/>
                          </a:solidFill>
                          <a:effectLst/>
                          <a:latin typeface="Calibri"/>
                          <a:ea typeface="+mn-ea"/>
                          <a:cs typeface="+mn-cs"/>
                        </a:rPr>
                        <a:t>As defined by ISO-639-2 or '</a:t>
                      </a:r>
                      <a:r>
                        <a:rPr lang="en-US" sz="1200" b="0" i="0" u="none" strike="noStrike" kern="1200" dirty="0" err="1">
                          <a:solidFill>
                            <a:srgbClr val="000000"/>
                          </a:solidFill>
                          <a:effectLst/>
                          <a:latin typeface="Calibri"/>
                          <a:ea typeface="+mn-ea"/>
                          <a:cs typeface="+mn-cs"/>
                        </a:rPr>
                        <a:t>unk</a:t>
                      </a:r>
                      <a:r>
                        <a:rPr lang="en-US" sz="1200" b="0" i="0" u="none" strike="noStrike" kern="1200" dirty="0">
                          <a:solidFill>
                            <a:srgbClr val="000000"/>
                          </a:solidFill>
                          <a:effectLst/>
                          <a:latin typeface="Calibri"/>
                          <a:ea typeface="+mn-ea"/>
                          <a:cs typeface="+mn-cs"/>
                        </a:rPr>
                        <a:t>' for unknown</a:t>
                      </a:r>
                      <a:br>
                        <a:rPr lang="en-US" sz="1200" b="0" i="0" u="none" strike="noStrike" kern="1200" dirty="0">
                          <a:solidFill>
                            <a:srgbClr val="000000"/>
                          </a:solidFill>
                          <a:effectLst/>
                          <a:latin typeface="Calibri"/>
                          <a:ea typeface="+mn-ea"/>
                          <a:cs typeface="+mn-cs"/>
                        </a:rPr>
                      </a:br>
                      <a:r>
                        <a:rPr lang="en-US" sz="1200" b="0" i="0" u="none" strike="noStrike" kern="1200" dirty="0">
                          <a:solidFill>
                            <a:srgbClr val="000000"/>
                          </a:solidFill>
                          <a:effectLst/>
                          <a:latin typeface="Calibri"/>
                          <a:ea typeface="+mn-ea"/>
                          <a:cs typeface="+mn-cs"/>
                        </a:rPr>
                        <a:t>Note that value set is lowercase</a:t>
                      </a:r>
                    </a:p>
                  </a:txBody>
                  <a:tcPr marL="8584" marR="8584" marT="858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6754">
                <a:tc>
                  <a:txBody>
                    <a:bodyPr/>
                    <a:lstStyle/>
                    <a:p>
                      <a:pPr algn="l" fontAlgn="ctr"/>
                      <a:r>
                        <a:rPr lang="en-US" sz="1200" b="0" i="0" u="none" strike="noStrike">
                          <a:solidFill>
                            <a:srgbClr val="000000"/>
                          </a:solidFill>
                          <a:effectLst/>
                          <a:latin typeface="Calibri"/>
                        </a:rPr>
                        <a:t>LANG_USAGE</a:t>
                      </a:r>
                    </a:p>
                  </a:txBody>
                  <a:tcPr marL="8584" marR="8584" marT="858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a:rPr>
                        <a:t>How the person uses this language.</a:t>
                      </a:r>
                    </a:p>
                  </a:txBody>
                  <a:tcPr marL="8584" marR="8584" marT="858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a:rPr>
                        <a:t>char(1)</a:t>
                      </a:r>
                    </a:p>
                  </a:txBody>
                  <a:tcPr marL="8584" marR="8584" marT="858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Calibri"/>
                        </a:rPr>
                        <a:t>S = Spoken/signed</a:t>
                      </a:r>
                      <a:br>
                        <a:rPr lang="en-US" sz="1200" b="0" i="0" u="none" strike="noStrike" dirty="0">
                          <a:solidFill>
                            <a:srgbClr val="000000"/>
                          </a:solidFill>
                          <a:effectLst/>
                          <a:latin typeface="Calibri"/>
                        </a:rPr>
                      </a:br>
                      <a:r>
                        <a:rPr lang="en-US" sz="1200" b="0" i="0" u="none" strike="noStrike" dirty="0">
                          <a:solidFill>
                            <a:srgbClr val="000000"/>
                          </a:solidFill>
                          <a:effectLst/>
                          <a:latin typeface="Calibri"/>
                        </a:rPr>
                        <a:t>W = Written</a:t>
                      </a:r>
                      <a:br>
                        <a:rPr lang="en-US" sz="1200" b="0" i="0" u="none" strike="noStrike" dirty="0">
                          <a:solidFill>
                            <a:srgbClr val="000000"/>
                          </a:solidFill>
                          <a:effectLst/>
                          <a:latin typeface="Calibri"/>
                        </a:rPr>
                      </a:br>
                      <a:r>
                        <a:rPr lang="en-US" sz="1200" b="0" i="0" u="none" strike="noStrike" dirty="0">
                          <a:solidFill>
                            <a:srgbClr val="000000"/>
                          </a:solidFill>
                          <a:effectLst/>
                          <a:latin typeface="Calibri"/>
                        </a:rPr>
                        <a:t>B = Both spoken and written</a:t>
                      </a:r>
                      <a:br>
                        <a:rPr lang="en-US" sz="1200" b="0" i="0" u="none" strike="noStrike" dirty="0">
                          <a:solidFill>
                            <a:srgbClr val="000000"/>
                          </a:solidFill>
                          <a:effectLst/>
                          <a:latin typeface="Calibri"/>
                        </a:rPr>
                      </a:br>
                      <a:r>
                        <a:rPr lang="en-US" sz="1200" b="0" i="0" u="none" strike="noStrike" dirty="0">
                          <a:solidFill>
                            <a:srgbClr val="000000"/>
                          </a:solidFill>
                          <a:effectLst/>
                          <a:latin typeface="Calibri"/>
                        </a:rPr>
                        <a:t>U = Unknown</a:t>
                      </a:r>
                    </a:p>
                  </a:txBody>
                  <a:tcPr marL="8584" marR="8584" marT="858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3650">
                <a:tc>
                  <a:txBody>
                    <a:bodyPr/>
                    <a:lstStyle/>
                    <a:p>
                      <a:pPr algn="l" fontAlgn="ctr"/>
                      <a:r>
                        <a:rPr lang="en-US" sz="1200" b="0" i="0" u="none" strike="noStrike">
                          <a:solidFill>
                            <a:srgbClr val="000000"/>
                          </a:solidFill>
                          <a:effectLst/>
                          <a:latin typeface="Calibri"/>
                        </a:rPr>
                        <a:t>LANG_PRIMARY</a:t>
                      </a:r>
                    </a:p>
                  </a:txBody>
                  <a:tcPr marL="8584" marR="8584" marT="8584"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alibri"/>
                        </a:rPr>
                        <a:t>For spoken languages, whether this is the person's primary spoken language.</a:t>
                      </a:r>
                    </a:p>
                  </a:txBody>
                  <a:tcPr marL="8584" marR="8584" marT="8584"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Calibri"/>
                        </a:rPr>
                        <a:t>char(1)</a:t>
                      </a:r>
                    </a:p>
                  </a:txBody>
                  <a:tcPr marL="8584" marR="8584" marT="8584"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ES" sz="1200" b="0" i="0" u="none" strike="noStrike" dirty="0">
                          <a:solidFill>
                            <a:srgbClr val="000000"/>
                          </a:solidFill>
                          <a:effectLst/>
                          <a:latin typeface="Calibri"/>
                        </a:rPr>
                        <a:t>Y = Yes</a:t>
                      </a:r>
                      <a:br>
                        <a:rPr lang="es-ES" sz="1200" b="0" i="0" u="none" strike="noStrike" dirty="0">
                          <a:solidFill>
                            <a:srgbClr val="000000"/>
                          </a:solidFill>
                          <a:effectLst/>
                          <a:latin typeface="Calibri"/>
                        </a:rPr>
                      </a:br>
                      <a:r>
                        <a:rPr lang="es-ES" sz="1200" b="0" i="0" u="none" strike="noStrike" dirty="0">
                          <a:solidFill>
                            <a:srgbClr val="000000"/>
                          </a:solidFill>
                          <a:effectLst/>
                          <a:latin typeface="Calibri"/>
                        </a:rPr>
                        <a:t>N = No</a:t>
                      </a:r>
                      <a:br>
                        <a:rPr lang="es-ES" sz="1200" b="0" i="0" u="none" strike="noStrike" dirty="0">
                          <a:solidFill>
                            <a:srgbClr val="000000"/>
                          </a:solidFill>
                          <a:effectLst/>
                          <a:latin typeface="Calibri"/>
                        </a:rPr>
                      </a:br>
                      <a:r>
                        <a:rPr lang="es-ES" sz="1200" b="0" i="0" u="none" strike="noStrike" dirty="0">
                          <a:solidFill>
                            <a:srgbClr val="000000"/>
                          </a:solidFill>
                          <a:effectLst/>
                          <a:latin typeface="Calibri"/>
                        </a:rPr>
                        <a:t>U = Unknown</a:t>
                      </a:r>
                    </a:p>
                  </a:txBody>
                  <a:tcPr marL="8584" marR="8584" marT="8584"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69980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Generally the means by which we define Populations for “Population-Based” research.</a:t>
            </a:r>
          </a:p>
          <a:p>
            <a:pPr lvl="1"/>
            <a:r>
              <a:rPr lang="en-US" dirty="0" smtClean="0"/>
              <a:t>Sets out the people and time periods over which they are “at risk” for appearing in other VDW files—e.g., get sick, have prescriptions, etc.</a:t>
            </a:r>
          </a:p>
          <a:p>
            <a:r>
              <a:rPr lang="en-US" dirty="0" smtClean="0"/>
              <a:t>Historically, derived from insurance data at member sites.</a:t>
            </a:r>
          </a:p>
          <a:p>
            <a:pPr lvl="1"/>
            <a:r>
              <a:rPr lang="en-US" dirty="0" smtClean="0"/>
              <a:t>So—in addition to being able to say who was sick/got care, we can say who stayed healthy (or stayed home anyway).</a:t>
            </a:r>
          </a:p>
          <a:p>
            <a:r>
              <a:rPr lang="en-US" dirty="0" smtClean="0"/>
              <a:t>More recently broadened to accommodate Nonmember Patients—people who get some portion of their treatment from the implementing site, but who have no insurance relationship with it.</a:t>
            </a:r>
          </a:p>
          <a:p>
            <a:pPr lvl="1"/>
            <a:r>
              <a:rPr lang="en-US" dirty="0" smtClean="0"/>
              <a:t>HCSRN Orgs are increasingly diverse—we now have both Provider-Only and Insurer-Only members.</a:t>
            </a:r>
            <a:endParaRPr lang="en-US" dirty="0"/>
          </a:p>
        </p:txBody>
      </p:sp>
      <p:sp>
        <p:nvSpPr>
          <p:cNvPr id="2" name="Title 1"/>
          <p:cNvSpPr>
            <a:spLocks noGrp="1"/>
          </p:cNvSpPr>
          <p:nvPr>
            <p:ph type="title"/>
          </p:nvPr>
        </p:nvSpPr>
        <p:spPr/>
        <p:txBody>
          <a:bodyPr/>
          <a:lstStyle/>
          <a:p>
            <a:r>
              <a:rPr lang="en-US" dirty="0" smtClean="0"/>
              <a:t>Enrollment</a:t>
            </a:r>
            <a:endParaRPr lang="en-US" dirty="0"/>
          </a:p>
        </p:txBody>
      </p:sp>
    </p:spTree>
    <p:extLst>
      <p:ext uri="{BB962C8B-B14F-4D97-AF65-F5344CB8AC3E}">
        <p14:creationId xmlns:p14="http://schemas.microsoft.com/office/powerpoint/2010/main" val="3180557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76400"/>
            <a:ext cx="7255567"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81000" y="4694237"/>
            <a:ext cx="8229600" cy="1706563"/>
          </a:xfrm>
        </p:spPr>
        <p:txBody>
          <a:bodyPr>
            <a:noAutofit/>
          </a:bodyPr>
          <a:lstStyle/>
          <a:p>
            <a:r>
              <a:rPr lang="en-US" sz="2400" dirty="0" smtClean="0"/>
              <a:t>Basically, MRN, dates + variables describing the Person/Period.</a:t>
            </a:r>
          </a:p>
          <a:p>
            <a:r>
              <a:rPr lang="en-US" sz="2400" dirty="0" smtClean="0"/>
              <a:t>Add as many records as necessary to document aspects of the person/period, but</a:t>
            </a:r>
          </a:p>
          <a:p>
            <a:r>
              <a:rPr lang="en-US" sz="2400" dirty="0" smtClean="0"/>
              <a:t>Records must </a:t>
            </a:r>
            <a:r>
              <a:rPr lang="en-US" sz="2400" i="1" dirty="0" smtClean="0"/>
              <a:t>not</a:t>
            </a:r>
            <a:r>
              <a:rPr lang="en-US" sz="2400" dirty="0" smtClean="0"/>
              <a:t> overlap.</a:t>
            </a:r>
            <a:endParaRPr lang="en-US" sz="2400" dirty="0"/>
          </a:p>
        </p:txBody>
      </p:sp>
      <p:sp>
        <p:nvSpPr>
          <p:cNvPr id="2" name="Title 1"/>
          <p:cNvSpPr>
            <a:spLocks noGrp="1"/>
          </p:cNvSpPr>
          <p:nvPr>
            <p:ph type="title"/>
          </p:nvPr>
        </p:nvSpPr>
        <p:spPr/>
        <p:txBody>
          <a:bodyPr/>
          <a:lstStyle/>
          <a:p>
            <a:r>
              <a:rPr lang="en-US" dirty="0" smtClean="0"/>
              <a:t>Enroll has a start/stop structure</a:t>
            </a:r>
            <a:endParaRPr lang="en-US" dirty="0"/>
          </a:p>
        </p:txBody>
      </p:sp>
    </p:spTree>
    <p:extLst>
      <p:ext uri="{BB962C8B-B14F-4D97-AF65-F5344CB8AC3E}">
        <p14:creationId xmlns:p14="http://schemas.microsoft.com/office/powerpoint/2010/main" val="3650504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Insurance type (commercial, self-funded, etc.) flags</a:t>
            </a:r>
          </a:p>
          <a:p>
            <a:r>
              <a:rPr lang="en-US" dirty="0" smtClean="0"/>
              <a:t>Plan type (HMO, POS, etc.) flags</a:t>
            </a:r>
          </a:p>
          <a:p>
            <a:r>
              <a:rPr lang="en-US" dirty="0" smtClean="0"/>
              <a:t>Drug coverage</a:t>
            </a:r>
          </a:p>
          <a:p>
            <a:r>
              <a:rPr lang="en-US" dirty="0" smtClean="0"/>
              <a:t>All take values of [Y]</a:t>
            </a:r>
            <a:r>
              <a:rPr lang="en-US" dirty="0" err="1" smtClean="0"/>
              <a:t>es</a:t>
            </a:r>
            <a:r>
              <a:rPr lang="en-US" dirty="0" smtClean="0"/>
              <a:t>, [N]o, [U]</a:t>
            </a:r>
            <a:r>
              <a:rPr lang="en-US" dirty="0" err="1" smtClean="0"/>
              <a:t>nknown</a:t>
            </a:r>
            <a:r>
              <a:rPr lang="en-US" dirty="0" smtClean="0"/>
              <a:t> or [E]</a:t>
            </a:r>
            <a:r>
              <a:rPr lang="en-US" dirty="0" err="1" smtClean="0"/>
              <a:t>xternal</a:t>
            </a:r>
            <a:r>
              <a:rPr lang="en-US" dirty="0" smtClean="0"/>
              <a:t>.</a:t>
            </a:r>
            <a:endParaRPr lang="en-US" dirty="0"/>
          </a:p>
          <a:p>
            <a:pPr lvl="1"/>
            <a:r>
              <a:rPr lang="en-US" dirty="0" smtClean="0"/>
              <a:t>‘External’ means ‘Yes, but provided by someone other than the implementing org’.</a:t>
            </a:r>
          </a:p>
        </p:txBody>
      </p:sp>
      <p:sp>
        <p:nvSpPr>
          <p:cNvPr id="2" name="Title 1"/>
          <p:cNvSpPr>
            <a:spLocks noGrp="1"/>
          </p:cNvSpPr>
          <p:nvPr>
            <p:ph type="title"/>
          </p:nvPr>
        </p:nvSpPr>
        <p:spPr/>
        <p:txBody>
          <a:bodyPr/>
          <a:lstStyle/>
          <a:p>
            <a:r>
              <a:rPr lang="en-US" dirty="0" smtClean="0"/>
              <a:t>Enroll Variables are Mostly Flags</a:t>
            </a:r>
            <a:endParaRPr lang="en-US" dirty="0"/>
          </a:p>
        </p:txBody>
      </p:sp>
    </p:spTree>
    <p:extLst>
      <p:ext uri="{BB962C8B-B14F-4D97-AF65-F5344CB8AC3E}">
        <p14:creationId xmlns:p14="http://schemas.microsoft.com/office/powerpoint/2010/main" val="1108386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3292</TotalTime>
  <Words>1799</Words>
  <Application>Microsoft Office PowerPoint</Application>
  <PresentationFormat>On-screen Show (4:3)</PresentationFormat>
  <Paragraphs>242</Paragraphs>
  <Slides>23</Slides>
  <Notes>23</Notes>
  <HiddenSlides>1</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Grid</vt:lpstr>
      <vt:lpstr>Enrollment / Demographics / Language</vt:lpstr>
      <vt:lpstr>Overview</vt:lpstr>
      <vt:lpstr>Demographics</vt:lpstr>
      <vt:lpstr>Demographics Specification</vt:lpstr>
      <vt:lpstr>Patient Languages</vt:lpstr>
      <vt:lpstr>Patient Languages Specification</vt:lpstr>
      <vt:lpstr>Enrollment</vt:lpstr>
      <vt:lpstr>Enroll has a start/stop structure</vt:lpstr>
      <vt:lpstr>Enroll Variables are Mostly Flags</vt:lpstr>
      <vt:lpstr>Non-Flags</vt:lpstr>
      <vt:lpstr>New Data Capture Problem Flags</vt:lpstr>
      <vt:lpstr>Quality Assurance</vt:lpstr>
      <vt:lpstr>Objective Checks</vt:lpstr>
      <vt:lpstr>QA Report Highlights</vt:lpstr>
      <vt:lpstr>Total Person/Years</vt:lpstr>
      <vt:lpstr>…by average duration</vt:lpstr>
      <vt:lpstr>Proportion With Drug Coverage</vt:lpstr>
      <vt:lpstr>Race</vt:lpstr>
      <vt:lpstr>Completeness Flag Evaluation</vt:lpstr>
      <vt:lpstr>Pharmacy Capture</vt:lpstr>
      <vt:lpstr>Lab Result capture</vt:lpstr>
      <vt:lpstr>Hypothetical</vt:lpstr>
      <vt:lpstr>Prejudices</vt:lpstr>
    </vt:vector>
  </TitlesOfParts>
  <Company>GHC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Enrollment / Demographics / Language</dc:title>
  <dc:creator>Pardee, Roy</dc:creator>
  <cp:lastModifiedBy>Pardee, Roy</cp:lastModifiedBy>
  <cp:revision>68</cp:revision>
  <dcterms:created xsi:type="dcterms:W3CDTF">2016-05-02T21:32:21Z</dcterms:created>
  <dcterms:modified xsi:type="dcterms:W3CDTF">2016-05-09T23:13:13Z</dcterms:modified>
</cp:coreProperties>
</file>