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36576000" cy="18288000"/>
  <p:notesSz cx="6858000" cy="9144000"/>
  <p:defaultTextStyle>
    <a:defPPr>
      <a:defRPr lang="en-US"/>
    </a:defPPr>
    <a:lvl1pPr algn="l" defTabSz="1514475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ＭＳ Ｐゴシック" pitchFamily="-112" charset="-128"/>
        <a:cs typeface="+mn-cs"/>
      </a:defRPr>
    </a:lvl1pPr>
    <a:lvl2pPr marL="1514475" indent="-1057275" algn="l" defTabSz="1514475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ＭＳ Ｐゴシック" pitchFamily="-112" charset="-128"/>
        <a:cs typeface="+mn-cs"/>
      </a:defRPr>
    </a:lvl2pPr>
    <a:lvl3pPr marL="3028950" indent="-2114550" algn="l" defTabSz="1514475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ＭＳ Ｐゴシック" pitchFamily="-112" charset="-128"/>
        <a:cs typeface="+mn-cs"/>
      </a:defRPr>
    </a:lvl3pPr>
    <a:lvl4pPr marL="4545013" indent="-3173413" algn="l" defTabSz="1514475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ＭＳ Ｐゴシック" pitchFamily="-112" charset="-128"/>
        <a:cs typeface="+mn-cs"/>
      </a:defRPr>
    </a:lvl4pPr>
    <a:lvl5pPr marL="6059488" indent="-4230688" algn="l" defTabSz="1514475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ＭＳ Ｐゴシック" pitchFamily="-112" charset="-128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charset="0"/>
        <a:ea typeface="ＭＳ Ｐゴシック" pitchFamily="-112" charset="-128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charset="0"/>
        <a:ea typeface="ＭＳ Ｐゴシック" pitchFamily="-112" charset="-128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charset="0"/>
        <a:ea typeface="ＭＳ Ｐゴシック" pitchFamily="-112" charset="-128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charset="0"/>
        <a:ea typeface="ＭＳ Ｐゴシック" pitchFamily="-112" charset="-128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ark C. Hornbrook PhD" initials="MCH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47840"/>
    <a:srgbClr val="2E5592"/>
    <a:srgbClr val="156786"/>
    <a:srgbClr val="2B7F88"/>
    <a:srgbClr val="9CA877"/>
    <a:srgbClr val="4B3B32"/>
    <a:srgbClr val="3A0116"/>
    <a:srgbClr val="4F02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8551" autoAdjust="0"/>
    <p:restoredTop sz="94660"/>
  </p:normalViewPr>
  <p:slideViewPr>
    <p:cSldViewPr snapToObjects="1">
      <p:cViewPr varScale="1">
        <p:scale>
          <a:sx n="38" d="100"/>
          <a:sy n="38" d="100"/>
        </p:scale>
        <p:origin x="-192" y="-1122"/>
      </p:cViewPr>
      <p:guideLst>
        <p:guide orient="horz" pos="5568"/>
        <p:guide pos="115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-112" charset="0"/>
              </a:defRPr>
            </a:lvl1pPr>
          </a:lstStyle>
          <a:p>
            <a:endParaRPr lang="en-US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-112" charset="0"/>
              </a:defRPr>
            </a:lvl1pPr>
          </a:lstStyle>
          <a:p>
            <a:fld id="{ED08DE81-0E56-40CD-BF21-E80724925E1D}" type="datetime1">
              <a:rPr lang="en-US" altLang="en-US"/>
              <a:pPr/>
              <a:t>4/4/2016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-112" charset="0"/>
              </a:defRPr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-112" charset="0"/>
              </a:defRPr>
            </a:lvl1pPr>
          </a:lstStyle>
          <a:p>
            <a:fld id="{90254447-301D-4A62-AFCF-0E77553E57E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1511958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-112" charset="0"/>
              </a:defRPr>
            </a:lvl1pPr>
          </a:lstStyle>
          <a:p>
            <a:endParaRPr lang="en-US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-112" charset="0"/>
              </a:defRPr>
            </a:lvl1pPr>
          </a:lstStyle>
          <a:p>
            <a:fld id="{D20E2334-564C-49F4-AAAC-87199CFF6DF7}" type="datetime1">
              <a:rPr lang="en-US" altLang="en-US"/>
              <a:pPr/>
              <a:t>4/4/2016</a:t>
            </a:fld>
            <a:endParaRPr lang="en-US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0" y="685800"/>
            <a:ext cx="6858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altLang="en-US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-112" charset="0"/>
              </a:defRPr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-112" charset="0"/>
              </a:defRPr>
            </a:lvl1pPr>
          </a:lstStyle>
          <a:p>
            <a:fld id="{2C9BD352-FBED-43BE-90FF-03C6F5B1C6D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1214182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defTabSz="1514475" rtl="0" eaLnBrk="0" fontAlgn="base" hangingPunct="0">
      <a:spcBef>
        <a:spcPct val="30000"/>
      </a:spcBef>
      <a:spcAft>
        <a:spcPct val="0"/>
      </a:spcAft>
      <a:defRPr sz="4000" kern="1200">
        <a:solidFill>
          <a:schemeClr val="tx1"/>
        </a:solidFill>
        <a:latin typeface="+mn-lt"/>
        <a:ea typeface="ＭＳ Ｐゴシック" pitchFamily="-28" charset="-128"/>
        <a:cs typeface="ＭＳ Ｐゴシック" pitchFamily="-28" charset="-128"/>
      </a:defRPr>
    </a:lvl1pPr>
    <a:lvl2pPr marL="1514475" algn="l" defTabSz="1514475" rtl="0" eaLnBrk="0" fontAlgn="base" hangingPunct="0">
      <a:spcBef>
        <a:spcPct val="30000"/>
      </a:spcBef>
      <a:spcAft>
        <a:spcPct val="0"/>
      </a:spcAft>
      <a:defRPr sz="4000" kern="1200">
        <a:solidFill>
          <a:schemeClr val="tx1"/>
        </a:solidFill>
        <a:latin typeface="+mn-lt"/>
        <a:ea typeface="ＭＳ Ｐゴシック" pitchFamily="-28" charset="-128"/>
        <a:cs typeface="+mn-cs"/>
      </a:defRPr>
    </a:lvl2pPr>
    <a:lvl3pPr marL="3028950" algn="l" defTabSz="1514475" rtl="0" eaLnBrk="0" fontAlgn="base" hangingPunct="0">
      <a:spcBef>
        <a:spcPct val="30000"/>
      </a:spcBef>
      <a:spcAft>
        <a:spcPct val="0"/>
      </a:spcAft>
      <a:defRPr sz="4000" kern="1200">
        <a:solidFill>
          <a:schemeClr val="tx1"/>
        </a:solidFill>
        <a:latin typeface="+mn-lt"/>
        <a:ea typeface="ＭＳ Ｐゴシック" pitchFamily="-28" charset="-128"/>
        <a:cs typeface="+mn-cs"/>
      </a:defRPr>
    </a:lvl3pPr>
    <a:lvl4pPr marL="4545013" algn="l" defTabSz="1514475" rtl="0" eaLnBrk="0" fontAlgn="base" hangingPunct="0">
      <a:spcBef>
        <a:spcPct val="30000"/>
      </a:spcBef>
      <a:spcAft>
        <a:spcPct val="0"/>
      </a:spcAft>
      <a:defRPr sz="4000" kern="1200">
        <a:solidFill>
          <a:schemeClr val="tx1"/>
        </a:solidFill>
        <a:latin typeface="+mn-lt"/>
        <a:ea typeface="ＭＳ Ｐゴシック" pitchFamily="-28" charset="-128"/>
        <a:cs typeface="+mn-cs"/>
      </a:defRPr>
    </a:lvl4pPr>
    <a:lvl5pPr marL="6059488" algn="l" defTabSz="1514475" rtl="0" eaLnBrk="0" fontAlgn="base" hangingPunct="0">
      <a:spcBef>
        <a:spcPct val="30000"/>
      </a:spcBef>
      <a:spcAft>
        <a:spcPct val="0"/>
      </a:spcAft>
      <a:defRPr sz="4000" kern="1200">
        <a:solidFill>
          <a:schemeClr val="tx1"/>
        </a:solidFill>
        <a:latin typeface="+mn-lt"/>
        <a:ea typeface="ＭＳ Ｐゴシック" pitchFamily="-28" charset="-128"/>
        <a:cs typeface="+mn-cs"/>
      </a:defRPr>
    </a:lvl5pPr>
    <a:lvl6pPr marL="7576261" algn="l" defTabSz="1515252" rtl="0" eaLnBrk="1" latinLnBrk="0" hangingPunct="1">
      <a:defRPr sz="4000" kern="1200">
        <a:solidFill>
          <a:schemeClr val="tx1"/>
        </a:solidFill>
        <a:latin typeface="+mn-lt"/>
        <a:ea typeface="+mn-ea"/>
        <a:cs typeface="+mn-cs"/>
      </a:defRPr>
    </a:lvl6pPr>
    <a:lvl7pPr marL="9091513" algn="l" defTabSz="1515252" rtl="0" eaLnBrk="1" latinLnBrk="0" hangingPunct="1">
      <a:defRPr sz="4000" kern="1200">
        <a:solidFill>
          <a:schemeClr val="tx1"/>
        </a:solidFill>
        <a:latin typeface="+mn-lt"/>
        <a:ea typeface="+mn-ea"/>
        <a:cs typeface="+mn-cs"/>
      </a:defRPr>
    </a:lvl7pPr>
    <a:lvl8pPr marL="10606766" algn="l" defTabSz="1515252" rtl="0" eaLnBrk="1" latinLnBrk="0" hangingPunct="1">
      <a:defRPr sz="4000" kern="1200">
        <a:solidFill>
          <a:schemeClr val="tx1"/>
        </a:solidFill>
        <a:latin typeface="+mn-lt"/>
        <a:ea typeface="+mn-ea"/>
        <a:cs typeface="+mn-cs"/>
      </a:defRPr>
    </a:lvl8pPr>
    <a:lvl9pPr marL="12122018" algn="l" defTabSz="1515252" rtl="0" eaLnBrk="1" latinLnBrk="0" hangingPunct="1">
      <a:defRPr sz="40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 smtClean="0">
              <a:ea typeface="ＭＳ Ｐゴシック" pitchFamily="-112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4005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1514475" rtl="0" eaLnBrk="0" fontAlgn="base" hangingPunct="0">
        <a:spcBef>
          <a:spcPct val="0"/>
        </a:spcBef>
        <a:spcAft>
          <a:spcPct val="0"/>
        </a:spcAft>
        <a:defRPr sz="14600" kern="1200">
          <a:solidFill>
            <a:schemeClr val="tx1"/>
          </a:solidFill>
          <a:latin typeface="+mj-lt"/>
          <a:ea typeface="ＭＳ Ｐゴシック" pitchFamily="-28" charset="-128"/>
          <a:cs typeface="ＭＳ Ｐゴシック" pitchFamily="-28" charset="-128"/>
        </a:defRPr>
      </a:lvl1pPr>
      <a:lvl2pPr algn="ctr" defTabSz="1514475" rtl="0" eaLnBrk="0" fontAlgn="base" hangingPunct="0">
        <a:spcBef>
          <a:spcPct val="0"/>
        </a:spcBef>
        <a:spcAft>
          <a:spcPct val="0"/>
        </a:spcAft>
        <a:defRPr sz="14600">
          <a:solidFill>
            <a:schemeClr val="tx1"/>
          </a:solidFill>
          <a:latin typeface="Corbel" pitchFamily="-28" charset="0"/>
          <a:ea typeface="ＭＳ Ｐゴシック" pitchFamily="-28" charset="-128"/>
          <a:cs typeface="ＭＳ Ｐゴシック" pitchFamily="-28" charset="-128"/>
        </a:defRPr>
      </a:lvl2pPr>
      <a:lvl3pPr algn="ctr" defTabSz="1514475" rtl="0" eaLnBrk="0" fontAlgn="base" hangingPunct="0">
        <a:spcBef>
          <a:spcPct val="0"/>
        </a:spcBef>
        <a:spcAft>
          <a:spcPct val="0"/>
        </a:spcAft>
        <a:defRPr sz="14600">
          <a:solidFill>
            <a:schemeClr val="tx1"/>
          </a:solidFill>
          <a:latin typeface="Corbel" pitchFamily="-28" charset="0"/>
          <a:ea typeface="ＭＳ Ｐゴシック" pitchFamily="-28" charset="-128"/>
          <a:cs typeface="ＭＳ Ｐゴシック" pitchFamily="-28" charset="-128"/>
        </a:defRPr>
      </a:lvl3pPr>
      <a:lvl4pPr algn="ctr" defTabSz="1514475" rtl="0" eaLnBrk="0" fontAlgn="base" hangingPunct="0">
        <a:spcBef>
          <a:spcPct val="0"/>
        </a:spcBef>
        <a:spcAft>
          <a:spcPct val="0"/>
        </a:spcAft>
        <a:defRPr sz="14600">
          <a:solidFill>
            <a:schemeClr val="tx1"/>
          </a:solidFill>
          <a:latin typeface="Corbel" pitchFamily="-28" charset="0"/>
          <a:ea typeface="ＭＳ Ｐゴシック" pitchFamily="-28" charset="-128"/>
          <a:cs typeface="ＭＳ Ｐゴシック" pitchFamily="-28" charset="-128"/>
        </a:defRPr>
      </a:lvl4pPr>
      <a:lvl5pPr algn="ctr" defTabSz="1514475" rtl="0" eaLnBrk="0" fontAlgn="base" hangingPunct="0">
        <a:spcBef>
          <a:spcPct val="0"/>
        </a:spcBef>
        <a:spcAft>
          <a:spcPct val="0"/>
        </a:spcAft>
        <a:defRPr sz="14600">
          <a:solidFill>
            <a:schemeClr val="tx1"/>
          </a:solidFill>
          <a:latin typeface="Corbel" pitchFamily="-28" charset="0"/>
          <a:ea typeface="ＭＳ Ｐゴシック" pitchFamily="-28" charset="-128"/>
          <a:cs typeface="ＭＳ Ｐゴシック" pitchFamily="-28" charset="-128"/>
        </a:defRPr>
      </a:lvl5pPr>
      <a:lvl6pPr marL="457200" algn="ctr" defTabSz="1514475" rtl="0" fontAlgn="base">
        <a:spcBef>
          <a:spcPct val="0"/>
        </a:spcBef>
        <a:spcAft>
          <a:spcPct val="0"/>
        </a:spcAft>
        <a:defRPr sz="14600">
          <a:solidFill>
            <a:schemeClr val="tx1"/>
          </a:solidFill>
          <a:latin typeface="Corbel" pitchFamily="-28" charset="0"/>
          <a:ea typeface="ＭＳ Ｐゴシック" pitchFamily="-28" charset="-128"/>
          <a:cs typeface="ＭＳ Ｐゴシック" pitchFamily="-28" charset="-128"/>
        </a:defRPr>
      </a:lvl6pPr>
      <a:lvl7pPr marL="914400" algn="ctr" defTabSz="1514475" rtl="0" fontAlgn="base">
        <a:spcBef>
          <a:spcPct val="0"/>
        </a:spcBef>
        <a:spcAft>
          <a:spcPct val="0"/>
        </a:spcAft>
        <a:defRPr sz="14600">
          <a:solidFill>
            <a:schemeClr val="tx1"/>
          </a:solidFill>
          <a:latin typeface="Corbel" pitchFamily="-28" charset="0"/>
          <a:ea typeface="ＭＳ Ｐゴシック" pitchFamily="-28" charset="-128"/>
          <a:cs typeface="ＭＳ Ｐゴシック" pitchFamily="-28" charset="-128"/>
        </a:defRPr>
      </a:lvl7pPr>
      <a:lvl8pPr marL="1371600" algn="ctr" defTabSz="1514475" rtl="0" fontAlgn="base">
        <a:spcBef>
          <a:spcPct val="0"/>
        </a:spcBef>
        <a:spcAft>
          <a:spcPct val="0"/>
        </a:spcAft>
        <a:defRPr sz="14600">
          <a:solidFill>
            <a:schemeClr val="tx1"/>
          </a:solidFill>
          <a:latin typeface="Corbel" pitchFamily="-28" charset="0"/>
          <a:ea typeface="ＭＳ Ｐゴシック" pitchFamily="-28" charset="-128"/>
          <a:cs typeface="ＭＳ Ｐゴシック" pitchFamily="-28" charset="-128"/>
        </a:defRPr>
      </a:lvl8pPr>
      <a:lvl9pPr marL="1828800" algn="ctr" defTabSz="1514475" rtl="0" fontAlgn="base">
        <a:spcBef>
          <a:spcPct val="0"/>
        </a:spcBef>
        <a:spcAft>
          <a:spcPct val="0"/>
        </a:spcAft>
        <a:defRPr sz="14600">
          <a:solidFill>
            <a:schemeClr val="tx1"/>
          </a:solidFill>
          <a:latin typeface="Corbel" pitchFamily="-28" charset="0"/>
          <a:ea typeface="ＭＳ Ｐゴシック" pitchFamily="-28" charset="-128"/>
          <a:cs typeface="ＭＳ Ｐゴシック" pitchFamily="-28" charset="-128"/>
        </a:defRPr>
      </a:lvl9pPr>
    </p:titleStyle>
    <p:bodyStyle>
      <a:lvl1pPr marL="1135063" indent="-1135063" algn="l" defTabSz="1514475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0600" kern="1200">
          <a:solidFill>
            <a:schemeClr val="tx1"/>
          </a:solidFill>
          <a:latin typeface="+mn-lt"/>
          <a:ea typeface="ＭＳ Ｐゴシック" pitchFamily="-28" charset="-128"/>
          <a:cs typeface="ＭＳ Ｐゴシック" pitchFamily="-28" charset="-128"/>
        </a:defRPr>
      </a:lvl1pPr>
      <a:lvl2pPr marL="2462213" indent="-946150" algn="l" defTabSz="1514475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9300" kern="1200">
          <a:solidFill>
            <a:schemeClr val="tx1"/>
          </a:solidFill>
          <a:latin typeface="+mn-lt"/>
          <a:ea typeface="ＭＳ Ｐゴシック" pitchFamily="-28" charset="-128"/>
          <a:cs typeface="+mn-cs"/>
        </a:defRPr>
      </a:lvl2pPr>
      <a:lvl3pPr marL="3787775" indent="-757238" algn="l" defTabSz="1514475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8000" kern="1200">
          <a:solidFill>
            <a:schemeClr val="tx1"/>
          </a:solidFill>
          <a:latin typeface="+mn-lt"/>
          <a:ea typeface="ＭＳ Ｐゴシック" pitchFamily="-28" charset="-128"/>
          <a:cs typeface="+mn-cs"/>
        </a:defRPr>
      </a:lvl3pPr>
      <a:lvl4pPr marL="5302250" indent="-757238" algn="l" defTabSz="1514475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6600" kern="1200">
          <a:solidFill>
            <a:schemeClr val="tx1"/>
          </a:solidFill>
          <a:latin typeface="+mn-lt"/>
          <a:ea typeface="ＭＳ Ｐゴシック" pitchFamily="-28" charset="-128"/>
          <a:cs typeface="+mn-cs"/>
        </a:defRPr>
      </a:lvl4pPr>
      <a:lvl5pPr marL="6818313" indent="-757238" algn="l" defTabSz="1514475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6600" kern="1200">
          <a:solidFill>
            <a:schemeClr val="tx1"/>
          </a:solidFill>
          <a:latin typeface="+mn-lt"/>
          <a:ea typeface="ＭＳ Ｐゴシック" pitchFamily="-28" charset="-128"/>
          <a:cs typeface="+mn-cs"/>
        </a:defRPr>
      </a:lvl5pPr>
      <a:lvl6pPr marL="8333887" indent="-757626" algn="l" defTabSz="1515252" rtl="0" eaLnBrk="1" latinLnBrk="0" hangingPunct="1">
        <a:spcBef>
          <a:spcPct val="20000"/>
        </a:spcBef>
        <a:buFont typeface="Arial"/>
        <a:buChar char="•"/>
        <a:defRPr sz="6600" kern="1200">
          <a:solidFill>
            <a:schemeClr val="tx1"/>
          </a:solidFill>
          <a:latin typeface="+mn-lt"/>
          <a:ea typeface="+mn-ea"/>
          <a:cs typeface="+mn-cs"/>
        </a:defRPr>
      </a:lvl6pPr>
      <a:lvl7pPr marL="9849140" indent="-757626" algn="l" defTabSz="1515252" rtl="0" eaLnBrk="1" latinLnBrk="0" hangingPunct="1">
        <a:spcBef>
          <a:spcPct val="20000"/>
        </a:spcBef>
        <a:buFont typeface="Arial"/>
        <a:buChar char="•"/>
        <a:defRPr sz="6600" kern="1200">
          <a:solidFill>
            <a:schemeClr val="tx1"/>
          </a:solidFill>
          <a:latin typeface="+mn-lt"/>
          <a:ea typeface="+mn-ea"/>
          <a:cs typeface="+mn-cs"/>
        </a:defRPr>
      </a:lvl7pPr>
      <a:lvl8pPr marL="11364392" indent="-757626" algn="l" defTabSz="1515252" rtl="0" eaLnBrk="1" latinLnBrk="0" hangingPunct="1">
        <a:spcBef>
          <a:spcPct val="20000"/>
        </a:spcBef>
        <a:buFont typeface="Arial"/>
        <a:buChar char="•"/>
        <a:defRPr sz="6600" kern="1200">
          <a:solidFill>
            <a:schemeClr val="tx1"/>
          </a:solidFill>
          <a:latin typeface="+mn-lt"/>
          <a:ea typeface="+mn-ea"/>
          <a:cs typeface="+mn-cs"/>
        </a:defRPr>
      </a:lvl8pPr>
      <a:lvl9pPr marL="12879644" indent="-757626" algn="l" defTabSz="1515252" rtl="0" eaLnBrk="1" latinLnBrk="0" hangingPunct="1">
        <a:spcBef>
          <a:spcPct val="20000"/>
        </a:spcBef>
        <a:buFont typeface="Arial"/>
        <a:buChar char="•"/>
        <a:defRPr sz="6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515252" rtl="0" eaLnBrk="1" latinLnBrk="0" hangingPunct="1">
        <a:defRPr sz="6000" kern="1200">
          <a:solidFill>
            <a:schemeClr val="tx1"/>
          </a:solidFill>
          <a:latin typeface="+mn-lt"/>
          <a:ea typeface="+mn-ea"/>
          <a:cs typeface="+mn-cs"/>
        </a:defRPr>
      </a:lvl1pPr>
      <a:lvl2pPr marL="1515252" algn="l" defTabSz="1515252" rtl="0" eaLnBrk="1" latinLnBrk="0" hangingPunct="1">
        <a:defRPr sz="6000" kern="1200">
          <a:solidFill>
            <a:schemeClr val="tx1"/>
          </a:solidFill>
          <a:latin typeface="+mn-lt"/>
          <a:ea typeface="+mn-ea"/>
          <a:cs typeface="+mn-cs"/>
        </a:defRPr>
      </a:lvl2pPr>
      <a:lvl3pPr marL="3030504" algn="l" defTabSz="1515252" rtl="0" eaLnBrk="1" latinLnBrk="0" hangingPunct="1">
        <a:defRPr sz="6000" kern="1200">
          <a:solidFill>
            <a:schemeClr val="tx1"/>
          </a:solidFill>
          <a:latin typeface="+mn-lt"/>
          <a:ea typeface="+mn-ea"/>
          <a:cs typeface="+mn-cs"/>
        </a:defRPr>
      </a:lvl3pPr>
      <a:lvl4pPr marL="4545757" algn="l" defTabSz="1515252" rtl="0" eaLnBrk="1" latinLnBrk="0" hangingPunct="1">
        <a:defRPr sz="6000" kern="1200">
          <a:solidFill>
            <a:schemeClr val="tx1"/>
          </a:solidFill>
          <a:latin typeface="+mn-lt"/>
          <a:ea typeface="+mn-ea"/>
          <a:cs typeface="+mn-cs"/>
        </a:defRPr>
      </a:lvl4pPr>
      <a:lvl5pPr marL="6061009" algn="l" defTabSz="1515252" rtl="0" eaLnBrk="1" latinLnBrk="0" hangingPunct="1">
        <a:defRPr sz="6000" kern="1200">
          <a:solidFill>
            <a:schemeClr val="tx1"/>
          </a:solidFill>
          <a:latin typeface="+mn-lt"/>
          <a:ea typeface="+mn-ea"/>
          <a:cs typeface="+mn-cs"/>
        </a:defRPr>
      </a:lvl5pPr>
      <a:lvl6pPr marL="7576261" algn="l" defTabSz="1515252" rtl="0" eaLnBrk="1" latinLnBrk="0" hangingPunct="1">
        <a:defRPr sz="6000" kern="1200">
          <a:solidFill>
            <a:schemeClr val="tx1"/>
          </a:solidFill>
          <a:latin typeface="+mn-lt"/>
          <a:ea typeface="+mn-ea"/>
          <a:cs typeface="+mn-cs"/>
        </a:defRPr>
      </a:lvl6pPr>
      <a:lvl7pPr marL="9091513" algn="l" defTabSz="1515252" rtl="0" eaLnBrk="1" latinLnBrk="0" hangingPunct="1">
        <a:defRPr sz="6000" kern="1200">
          <a:solidFill>
            <a:schemeClr val="tx1"/>
          </a:solidFill>
          <a:latin typeface="+mn-lt"/>
          <a:ea typeface="+mn-ea"/>
          <a:cs typeface="+mn-cs"/>
        </a:defRPr>
      </a:lvl7pPr>
      <a:lvl8pPr marL="10606766" algn="l" defTabSz="1515252" rtl="0" eaLnBrk="1" latinLnBrk="0" hangingPunct="1">
        <a:defRPr sz="6000" kern="1200">
          <a:solidFill>
            <a:schemeClr val="tx1"/>
          </a:solidFill>
          <a:latin typeface="+mn-lt"/>
          <a:ea typeface="+mn-ea"/>
          <a:cs typeface="+mn-cs"/>
        </a:defRPr>
      </a:lvl8pPr>
      <a:lvl9pPr marL="12122018" algn="l" defTabSz="1515252" rtl="0" eaLnBrk="1" latinLnBrk="0" hangingPunct="1">
        <a:defRPr sz="6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3" Type="http://schemas.openxmlformats.org/officeDocument/2006/relationships/image" Target="../media/image1.png"/><Relationship Id="rId7" Type="http://schemas.openxmlformats.org/officeDocument/2006/relationships/image" Target="../media/image5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emf"/><Relationship Id="rId5" Type="http://schemas.openxmlformats.org/officeDocument/2006/relationships/image" Target="../media/image3.emf"/><Relationship Id="rId10" Type="http://schemas.openxmlformats.org/officeDocument/2006/relationships/image" Target="../media/image8.emf"/><Relationship Id="rId4" Type="http://schemas.openxmlformats.org/officeDocument/2006/relationships/image" Target="../media/image2.png"/><Relationship Id="rId9" Type="http://schemas.openxmlformats.org/officeDocument/2006/relationships/image" Target="../media/image7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6" name="Rectangle 131"/>
          <p:cNvSpPr>
            <a:spLocks noChangeArrowheads="1"/>
          </p:cNvSpPr>
          <p:nvPr/>
        </p:nvSpPr>
        <p:spPr bwMode="auto">
          <a:xfrm>
            <a:off x="28098750" y="762000"/>
            <a:ext cx="7620000" cy="2362200"/>
          </a:xfrm>
          <a:prstGeom prst="rect">
            <a:avLst/>
          </a:prstGeom>
          <a:solidFill>
            <a:srgbClr val="15678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9pPr>
          </a:lstStyle>
          <a:p>
            <a:pPr eaLnBrk="1" hangingPunct="1"/>
            <a:endParaRPr lang="en-US" altLang="en-US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5128" name="Picture 30" descr="ghri_logo_h_rev.poste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14750" y="1289050"/>
            <a:ext cx="5192713" cy="137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" name="Group 9"/>
          <p:cNvGrpSpPr/>
          <p:nvPr/>
        </p:nvGrpSpPr>
        <p:grpSpPr>
          <a:xfrm>
            <a:off x="609362" y="762000"/>
            <a:ext cx="26687700" cy="2362200"/>
            <a:chOff x="914400" y="762000"/>
            <a:chExt cx="26382663" cy="2362200"/>
          </a:xfrm>
        </p:grpSpPr>
        <p:sp>
          <p:nvSpPr>
            <p:cNvPr id="5125" name="Rectangle 130"/>
            <p:cNvSpPr>
              <a:spLocks noChangeArrowheads="1"/>
            </p:cNvSpPr>
            <p:nvPr/>
          </p:nvSpPr>
          <p:spPr bwMode="auto">
            <a:xfrm>
              <a:off x="914400" y="762000"/>
              <a:ext cx="26382663" cy="2362200"/>
            </a:xfrm>
            <a:prstGeom prst="rect">
              <a:avLst/>
            </a:prstGeom>
            <a:solidFill>
              <a:srgbClr val="4B3B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1pPr>
              <a:lvl2pPr marL="37931725" indent="-37474525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2pPr>
              <a:lvl3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3pPr>
              <a:lvl4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4pPr>
              <a:lvl5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9pPr>
            </a:lstStyle>
            <a:p>
              <a:pPr eaLnBrk="1" hangingPunct="1"/>
              <a:endParaRPr lang="en-US" altLang="en-US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5127" name="Text Box 10"/>
            <p:cNvSpPr txBox="1">
              <a:spLocks noChangeArrowheads="1"/>
            </p:cNvSpPr>
            <p:nvPr/>
          </p:nvSpPr>
          <p:spPr bwMode="auto">
            <a:xfrm>
              <a:off x="1295399" y="838200"/>
              <a:ext cx="24546896" cy="9848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1pPr>
              <a:lvl2pPr marL="37931725" indent="-37474525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2pPr>
              <a:lvl3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3pPr>
              <a:lvl4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4pPr>
              <a:lvl5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9pPr>
            </a:lstStyle>
            <a:p>
              <a:pPr>
                <a:spcBef>
                  <a:spcPts val="5150"/>
                </a:spcBef>
              </a:pPr>
              <a:r>
                <a:rPr lang="en-US" altLang="en-US" sz="5800" dirty="0" smtClean="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VDW Data Completeness </a:t>
              </a:r>
              <a:r>
                <a:rPr lang="en-US" altLang="en-US" sz="5800" dirty="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Re(capture)d: Are You Getting The Whole Story</a:t>
              </a:r>
              <a:r>
                <a:rPr lang="en-US" altLang="en-US" sz="5800" dirty="0" smtClean="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?</a:t>
              </a:r>
              <a:endParaRPr lang="en-US" altLang="en-US" sz="58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5129" name="TextBox 39"/>
            <p:cNvSpPr txBox="1">
              <a:spLocks noChangeArrowheads="1"/>
            </p:cNvSpPr>
            <p:nvPr/>
          </p:nvSpPr>
          <p:spPr bwMode="auto">
            <a:xfrm>
              <a:off x="1392238" y="2094637"/>
              <a:ext cx="25506362" cy="877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1pPr>
              <a:lvl2pPr marL="37931725" indent="-37474525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2pPr>
              <a:lvl3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3pPr>
              <a:lvl4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4pPr>
              <a:lvl5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12" charset="-128"/>
                </a:defRPr>
              </a:lvl9pPr>
            </a:lstStyle>
            <a:p>
              <a:pPr>
                <a:spcBef>
                  <a:spcPts val="600"/>
                </a:spcBef>
              </a:pPr>
              <a:r>
                <a:rPr lang="en-US" altLang="en-US" sz="1800" dirty="0" smtClean="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Roy Pardee JD MA</a:t>
              </a:r>
              <a:r>
                <a:rPr lang="en-US" altLang="en-US" sz="1800" baseline="30000" dirty="0" smtClean="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1</a:t>
              </a:r>
              <a:r>
                <a:rPr lang="en-US" altLang="en-US" sz="1800" dirty="0" smtClean="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; Don Bachman MS</a:t>
              </a:r>
              <a:r>
                <a:rPr lang="en-US" altLang="en-US" sz="1800" baseline="30000" dirty="0" smtClean="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2</a:t>
              </a:r>
              <a:r>
                <a:rPr lang="en-US" altLang="en-US" sz="1800" dirty="0" smtClean="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; Mark C. Hornbrook PhD</a:t>
              </a:r>
              <a:r>
                <a:rPr lang="en-US" altLang="en-US" sz="1800" baseline="30000" dirty="0" smtClean="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2</a:t>
              </a:r>
              <a:r>
                <a:rPr lang="en-US" altLang="en-US" sz="1800" dirty="0" smtClean="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; Catherine Cleveland</a:t>
              </a:r>
              <a:r>
                <a:rPr lang="en-US" altLang="en-US" sz="1800" baseline="30000" dirty="0" smtClean="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2</a:t>
              </a:r>
              <a:r>
                <a:rPr lang="en-US" altLang="en-US" sz="1800" dirty="0" smtClean="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; </a:t>
              </a:r>
              <a:r>
                <a:rPr lang="en-US" altLang="en-US" sz="1800" dirty="0" err="1" smtClean="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Priyam</a:t>
              </a:r>
              <a:r>
                <a:rPr lang="en-US" altLang="en-US" sz="1800" dirty="0" smtClean="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</a:t>
              </a:r>
              <a:r>
                <a:rPr lang="en-US" altLang="en-US" sz="1800" dirty="0" err="1" smtClean="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Mathur</a:t>
              </a:r>
              <a:r>
                <a:rPr lang="en-US" altLang="en-US" sz="1800" dirty="0" smtClean="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MS</a:t>
              </a:r>
              <a:r>
                <a:rPr lang="en-US" altLang="en-US" sz="1800" baseline="30000" dirty="0" smtClean="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3</a:t>
              </a:r>
              <a:r>
                <a:rPr lang="en-US" altLang="en-US" sz="1800" dirty="0" smtClean="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; Dan Ng MBA</a:t>
              </a:r>
              <a:r>
                <a:rPr lang="en-US" altLang="en-US" sz="1800" baseline="30000" dirty="0" smtClean="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4</a:t>
              </a:r>
              <a:r>
                <a:rPr lang="en-US" altLang="en-US" sz="1800" dirty="0" smtClean="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; Susan </a:t>
              </a:r>
              <a:r>
                <a:rPr lang="en-US" altLang="en-US" sz="1800" dirty="0" err="1" smtClean="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Aumer</a:t>
              </a:r>
              <a:r>
                <a:rPr lang="en-US" altLang="en-US" sz="1800" dirty="0" smtClean="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PhD PMP</a:t>
              </a:r>
              <a:r>
                <a:rPr lang="en-US" altLang="en-US" sz="1800" baseline="30000" dirty="0" smtClean="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5</a:t>
              </a:r>
              <a:r>
                <a:rPr lang="en-US" altLang="en-US" sz="1800" dirty="0" smtClean="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; William Harding BS</a:t>
              </a:r>
              <a:r>
                <a:rPr lang="en-US" altLang="en-US" sz="1800" baseline="30000" dirty="0" smtClean="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6</a:t>
              </a:r>
              <a:r>
                <a:rPr lang="en-US" altLang="en-US" sz="1800" dirty="0" smtClean="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; Celia Jordan BS</a:t>
              </a:r>
              <a:r>
                <a:rPr lang="en-US" altLang="en-US" sz="1800" baseline="30000" dirty="0" smtClean="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7</a:t>
              </a:r>
              <a:r>
                <a:rPr lang="en-US" altLang="en-US" sz="1800" dirty="0" smtClean="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; Jeremey Meier BS</a:t>
              </a:r>
              <a:r>
                <a:rPr lang="en-US" altLang="en-US" sz="1800" baseline="30000" dirty="0" smtClean="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8</a:t>
              </a:r>
              <a:r>
                <a:rPr lang="en-US" altLang="en-US" sz="1800" dirty="0" smtClean="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; Carmen Wong MBA</a:t>
              </a:r>
              <a:r>
                <a:rPr lang="en-US" altLang="en-US" sz="1800" baseline="30000" dirty="0" smtClean="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9</a:t>
              </a:r>
              <a:r>
                <a:rPr lang="en-US" altLang="en-US" sz="1800" dirty="0" smtClean="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; Brian Hoch BS</a:t>
              </a:r>
              <a:r>
                <a:rPr lang="en-US" altLang="en-US" sz="1800" baseline="30000" dirty="0" smtClean="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10</a:t>
              </a:r>
              <a:endParaRPr lang="en-US" altLang="en-US" sz="1800" baseline="300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  <a:p>
              <a:pPr>
                <a:spcBef>
                  <a:spcPts val="600"/>
                </a:spcBef>
              </a:pPr>
              <a:r>
                <a:rPr lang="en-US" altLang="en-US" sz="1400" baseline="30000" dirty="0" smtClean="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1</a:t>
              </a:r>
              <a:r>
                <a:rPr lang="en-US" altLang="en-US" sz="1400" dirty="0" smtClean="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Group Health Research Institute </a:t>
              </a:r>
              <a:r>
                <a:rPr lang="en-US" altLang="en-US" sz="1400" baseline="30000" dirty="0" smtClean="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2</a:t>
              </a:r>
              <a:r>
                <a:rPr lang="en-US" altLang="en-US" sz="1400" dirty="0" smtClean="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Kaiser Permanente </a:t>
              </a:r>
              <a:r>
                <a:rPr lang="en-US" altLang="en-US" sz="1400" dirty="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Center for Health </a:t>
              </a:r>
              <a:r>
                <a:rPr lang="en-US" altLang="en-US" sz="1400" dirty="0" smtClean="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Research, </a:t>
              </a:r>
              <a:r>
                <a:rPr lang="en-US" altLang="en-US" sz="1400" baseline="30000" dirty="0" smtClean="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3</a:t>
              </a:r>
              <a:r>
                <a:rPr lang="en-US" altLang="en-US" sz="1400" dirty="0" smtClean="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Meyers Primary Care Institute </a:t>
              </a:r>
              <a:r>
                <a:rPr lang="en-US" altLang="en-US" sz="1400" baseline="30000" dirty="0" smtClean="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4</a:t>
              </a:r>
              <a:r>
                <a:rPr lang="en-US" altLang="en-US" sz="1400" dirty="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Kaiser Permanente Division </a:t>
              </a:r>
              <a:r>
                <a:rPr lang="en-US" altLang="en-US" sz="1400" dirty="0" smtClean="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Of Research </a:t>
              </a:r>
              <a:r>
                <a:rPr lang="en-US" altLang="en-US" sz="1400" baseline="30000" dirty="0" smtClean="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5</a:t>
              </a:r>
              <a:r>
                <a:rPr lang="en-US" altLang="en-US" sz="1400" dirty="0" smtClean="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HealthPartners Institute for Education </a:t>
              </a:r>
              <a:r>
                <a:rPr lang="en-US" altLang="en-US" sz="1400" baseline="30000" dirty="0" smtClean="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6</a:t>
              </a:r>
              <a:r>
                <a:rPr lang="en-US" altLang="en-US" sz="1400" dirty="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Kaiser Permanente Institute </a:t>
              </a:r>
              <a:r>
                <a:rPr lang="en-US" altLang="en-US" sz="1400" dirty="0" smtClean="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for Health Research </a:t>
              </a:r>
              <a:r>
                <a:rPr lang="en-US" altLang="en-US" sz="1400" baseline="30000" dirty="0" smtClean="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7</a:t>
              </a:r>
              <a:r>
                <a:rPr lang="en-US" altLang="en-US" sz="1400" dirty="0" smtClean="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MidAtlantic Permanente Research Institute </a:t>
              </a:r>
              <a:r>
                <a:rPr lang="en-US" altLang="en-US" sz="1400" baseline="30000" dirty="0" smtClean="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8</a:t>
              </a:r>
              <a:r>
                <a:rPr lang="en-US" altLang="en-US" sz="1400" dirty="0" smtClean="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Essentia Institute of Rural Health </a:t>
              </a:r>
              <a:r>
                <a:rPr lang="en-US" altLang="en-US" sz="1400" baseline="30000" dirty="0" smtClean="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9</a:t>
              </a:r>
              <a:r>
                <a:rPr lang="en-US" altLang="en-US" sz="1400" dirty="0" smtClean="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Kaiser </a:t>
              </a:r>
              <a:r>
                <a:rPr lang="en-US" altLang="en-US" sz="1400" dirty="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Permanente </a:t>
              </a:r>
              <a:r>
                <a:rPr lang="en-US" altLang="en-US" sz="1400" dirty="0" smtClean="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Center for Health Research, Hawaii </a:t>
              </a:r>
              <a:r>
                <a:rPr lang="en-US" altLang="en-US" sz="1400" baseline="30000" dirty="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10</a:t>
              </a:r>
              <a:r>
                <a:rPr lang="en-US" altLang="en-US" sz="1400" dirty="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Marshfield Clinic Research </a:t>
              </a:r>
              <a:r>
                <a:rPr lang="en-US" altLang="en-US" sz="1400" dirty="0" smtClean="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Foundation</a:t>
              </a:r>
            </a:p>
          </p:txBody>
        </p:sp>
      </p:grpSp>
      <p:sp>
        <p:nvSpPr>
          <p:cNvPr id="5130" name="Text Box 148"/>
          <p:cNvSpPr txBox="1">
            <a:spLocks noChangeArrowheads="1"/>
          </p:cNvSpPr>
          <p:nvPr/>
        </p:nvSpPr>
        <p:spPr bwMode="auto">
          <a:xfrm>
            <a:off x="17602200" y="3352800"/>
            <a:ext cx="9694863" cy="762000"/>
          </a:xfrm>
          <a:prstGeom prst="rect">
            <a:avLst/>
          </a:prstGeom>
          <a:solidFill>
            <a:srgbClr val="9CA87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9pPr>
          </a:lstStyle>
          <a:p>
            <a:pPr algn="ctr" eaLnBrk="1" hangingPunct="1">
              <a:spcAft>
                <a:spcPct val="5000"/>
              </a:spcAft>
            </a:pPr>
            <a:r>
              <a:rPr lang="en-US" altLang="en-US" sz="4400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Results</a:t>
            </a:r>
            <a:endParaRPr lang="en-US" altLang="en-US" sz="44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131" name="Text Box 149"/>
          <p:cNvSpPr txBox="1">
            <a:spLocks noChangeArrowheads="1"/>
          </p:cNvSpPr>
          <p:nvPr/>
        </p:nvSpPr>
        <p:spPr bwMode="auto">
          <a:xfrm>
            <a:off x="28093988" y="3352800"/>
            <a:ext cx="7624762" cy="762000"/>
          </a:xfrm>
          <a:prstGeom prst="rect">
            <a:avLst/>
          </a:prstGeom>
          <a:solidFill>
            <a:srgbClr val="9CA87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9pPr>
          </a:lstStyle>
          <a:p>
            <a:pPr algn="ctr" eaLnBrk="1" hangingPunct="1"/>
            <a:r>
              <a:rPr lang="en-US" altLang="en-US" sz="4400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Discussion</a:t>
            </a:r>
            <a:endParaRPr lang="en-US" altLang="en-US" sz="44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169" name="Text Box 149"/>
          <p:cNvSpPr txBox="1">
            <a:spLocks noChangeArrowheads="1"/>
          </p:cNvSpPr>
          <p:nvPr/>
        </p:nvSpPr>
        <p:spPr bwMode="auto">
          <a:xfrm>
            <a:off x="28093988" y="12115800"/>
            <a:ext cx="7624762" cy="762000"/>
          </a:xfrm>
          <a:prstGeom prst="rect">
            <a:avLst/>
          </a:prstGeom>
          <a:solidFill>
            <a:srgbClr val="9CA87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9pPr>
          </a:lstStyle>
          <a:p>
            <a:pPr algn="ctr" eaLnBrk="1" hangingPunct="1"/>
            <a:r>
              <a:rPr lang="en-US" altLang="en-US" sz="44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Conclusion</a:t>
            </a:r>
          </a:p>
        </p:txBody>
      </p:sp>
      <p:sp>
        <p:nvSpPr>
          <p:cNvPr id="5172" name="Text Box 149"/>
          <p:cNvSpPr txBox="1">
            <a:spLocks noChangeArrowheads="1"/>
          </p:cNvSpPr>
          <p:nvPr/>
        </p:nvSpPr>
        <p:spPr bwMode="auto">
          <a:xfrm>
            <a:off x="609362" y="3352800"/>
            <a:ext cx="8053852" cy="762000"/>
          </a:xfrm>
          <a:prstGeom prst="rect">
            <a:avLst/>
          </a:prstGeom>
          <a:solidFill>
            <a:srgbClr val="9CA87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9pPr>
          </a:lstStyle>
          <a:p>
            <a:pPr algn="ctr" eaLnBrk="1" hangingPunct="1"/>
            <a:r>
              <a:rPr lang="en-US" altLang="en-US" sz="44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Introduction</a:t>
            </a:r>
          </a:p>
        </p:txBody>
      </p:sp>
      <p:sp>
        <p:nvSpPr>
          <p:cNvPr id="5173" name="Text Box 149"/>
          <p:cNvSpPr txBox="1">
            <a:spLocks noChangeArrowheads="1"/>
          </p:cNvSpPr>
          <p:nvPr/>
        </p:nvSpPr>
        <p:spPr bwMode="auto">
          <a:xfrm>
            <a:off x="609362" y="11353800"/>
            <a:ext cx="8053852" cy="762000"/>
          </a:xfrm>
          <a:prstGeom prst="rect">
            <a:avLst/>
          </a:prstGeom>
          <a:solidFill>
            <a:srgbClr val="9CA87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9pPr>
          </a:lstStyle>
          <a:p>
            <a:pPr algn="ctr" eaLnBrk="1" hangingPunct="1"/>
            <a:r>
              <a:rPr lang="en-US" altLang="en-US" sz="4400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New Variables</a:t>
            </a:r>
            <a:endParaRPr lang="en-US" altLang="en-US" sz="44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079316"/>
              </p:ext>
            </p:extLst>
          </p:nvPr>
        </p:nvGraphicFramePr>
        <p:xfrm>
          <a:off x="586014" y="12326112"/>
          <a:ext cx="8077200" cy="53949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362200"/>
                <a:gridCol w="3352800"/>
                <a:gridCol w="2362200"/>
              </a:tblGrid>
              <a:tr h="62788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Variable Name</a:t>
                      </a:r>
                      <a:endParaRPr lang="en-US" sz="2400" dirty="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Definition</a:t>
                      </a:r>
                      <a:endParaRPr lang="en-US" sz="2400" dirty="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Valid Values</a:t>
                      </a:r>
                      <a:endParaRPr lang="en-US" sz="2400" dirty="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  <a:tr h="54859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incomplete_outpt_rx</a:t>
                      </a:r>
                      <a:endParaRPr lang="en-US" sz="1600" dirty="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Is </a:t>
                      </a:r>
                      <a:r>
                        <a:rPr lang="en-US" sz="16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outpatient pharmacy</a:t>
                      </a:r>
                      <a:r>
                        <a:rPr lang="en-US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fill data suspected to be incomplete for this person/period?</a:t>
                      </a:r>
                      <a:endParaRPr lang="en-US" sz="1600" dirty="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 rowSpan="6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  <a:p>
                      <a:pPr marL="290513" marR="0" indent="-290513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K: 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There are known reasons </a:t>
                      </a:r>
                      <a:r>
                        <a:rPr lang="en-US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 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suspect</a:t>
                      </a:r>
                      <a:r>
                        <a:rPr lang="en-US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capture is incomplete.</a:t>
                      </a:r>
                    </a:p>
                    <a:p>
                      <a:pPr marL="285750" marR="0" indent="-28575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N: No—there is no known 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reason</a:t>
                      </a:r>
                      <a:r>
                        <a:rPr lang="en-US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to suspect capture is incomplete.</a:t>
                      </a:r>
                    </a:p>
                    <a:p>
                      <a:pPr marL="347663" marR="0" indent="-347663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X: 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This Variable Not implemented</a:t>
                      </a:r>
                      <a:r>
                        <a:rPr lang="en-US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  <a:endParaRPr lang="en-US" sz="1600" dirty="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  <a:tr h="54859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incomplete_outpt_enc</a:t>
                      </a:r>
                      <a:endParaRPr lang="en-US" sz="1600" dirty="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Is </a:t>
                      </a:r>
                      <a:r>
                        <a:rPr lang="en-US" sz="1600" b="1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outpatient encounter</a:t>
                      </a:r>
                      <a:r>
                        <a:rPr lang="en-US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r>
                        <a:rPr lang="en-US" sz="16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data</a:t>
                      </a:r>
                      <a:r>
                        <a:rPr lang="en-US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r>
                        <a:rPr lang="en-US" sz="16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suspected</a:t>
                      </a:r>
                      <a:r>
                        <a:rPr lang="en-US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to be incomplete for this person/period?</a:t>
                      </a:r>
                      <a:endParaRPr lang="en-US" sz="1600" dirty="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4859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incomplete_inpt_enc</a:t>
                      </a:r>
                      <a:endParaRPr lang="en-US" sz="1600" dirty="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Is </a:t>
                      </a:r>
                      <a:r>
                        <a:rPr lang="en-US" sz="16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inpatient encounter</a:t>
                      </a:r>
                      <a:r>
                        <a:rPr lang="en-US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data suspected to be incomplete for this person/period?</a:t>
                      </a:r>
                      <a:endParaRPr lang="en-US" sz="1600" dirty="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82289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incomplete_emr</a:t>
                      </a:r>
                      <a:endParaRPr lang="en-US" sz="1600" dirty="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Is </a:t>
                      </a:r>
                      <a:r>
                        <a:rPr lang="en-US" sz="16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electronic medical record</a:t>
                      </a:r>
                      <a:r>
                        <a:rPr lang="en-US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data (e.g., social history, vital signs, etc.) suspected to be incomplete for this person/period?</a:t>
                      </a:r>
                      <a:endParaRPr lang="en-US" sz="1600" dirty="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4859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incomplete_tumor</a:t>
                      </a:r>
                      <a:endParaRPr lang="en-US" sz="1600" dirty="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Is </a:t>
                      </a:r>
                      <a:r>
                        <a:rPr lang="en-US" sz="16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tumor</a:t>
                      </a:r>
                      <a:r>
                        <a:rPr lang="en-US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data suspected to be incomplete for this person/period?</a:t>
                      </a:r>
                      <a:endParaRPr lang="en-US" sz="1600" dirty="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4859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incomplete_lab</a:t>
                      </a:r>
                      <a:endParaRPr lang="en-US" sz="1600" dirty="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Is </a:t>
                      </a:r>
                      <a:r>
                        <a:rPr lang="en-US" sz="16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lab results</a:t>
                      </a:r>
                      <a:r>
                        <a:rPr lang="en-US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data suspected to be incomplete for this person/period?</a:t>
                      </a:r>
                      <a:endParaRPr lang="en-US" sz="1600" dirty="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7" name="Text Box 149"/>
          <p:cNvSpPr txBox="1">
            <a:spLocks noChangeArrowheads="1"/>
          </p:cNvSpPr>
          <p:nvPr/>
        </p:nvSpPr>
        <p:spPr bwMode="auto">
          <a:xfrm>
            <a:off x="9067800" y="3352800"/>
            <a:ext cx="7624762" cy="762000"/>
          </a:xfrm>
          <a:prstGeom prst="rect">
            <a:avLst/>
          </a:prstGeom>
          <a:solidFill>
            <a:srgbClr val="9CA87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9pPr>
          </a:lstStyle>
          <a:p>
            <a:pPr algn="ctr" eaLnBrk="1" hangingPunct="1"/>
            <a:r>
              <a:rPr lang="en-US" altLang="en-US" sz="4400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New Variables (</a:t>
            </a:r>
            <a:r>
              <a:rPr lang="en-US" altLang="en-US" sz="4400" dirty="0" err="1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cont</a:t>
            </a:r>
            <a:r>
              <a:rPr lang="en-US" altLang="en-US" sz="4400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  <a:endParaRPr lang="en-US" altLang="en-US" sz="44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7" name="Text Box 155"/>
          <p:cNvSpPr txBox="1">
            <a:spLocks noChangeArrowheads="1"/>
          </p:cNvSpPr>
          <p:nvPr/>
        </p:nvSpPr>
        <p:spPr bwMode="auto">
          <a:xfrm>
            <a:off x="609363" y="4265612"/>
            <a:ext cx="8053851" cy="7011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286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9pPr>
          </a:lstStyle>
          <a:p>
            <a:pPr marL="457200" indent="-457200" eaLnBrk="1" hangingPunct="1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en-US" sz="3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Completeness of </a:t>
            </a:r>
            <a:r>
              <a:rPr lang="en-US" altLang="en-US" sz="32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 capture</a:t>
            </a:r>
            <a:r>
              <a:rPr lang="en-US" altLang="en-US" sz="3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is often crucial for HCSRN </a:t>
            </a:r>
            <a:r>
              <a:rPr lang="en-US" altLang="en-US" sz="3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research</a:t>
            </a:r>
          </a:p>
          <a:p>
            <a:pPr marL="457200" indent="-457200" eaLnBrk="1" hangingPunct="1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Bachman et al.'s 2014 investigation found </a:t>
            </a:r>
            <a:r>
              <a:rPr lang="en-US" altLang="en-US" sz="3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serious problems</a:t>
            </a:r>
            <a:r>
              <a:rPr lang="en-US" alt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3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with </a:t>
            </a:r>
            <a:r>
              <a:rPr lang="en-US" altLang="en-US" sz="3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implementations of </a:t>
            </a:r>
            <a:r>
              <a:rPr lang="en-US" alt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then-existing enrollment flag for incomplete </a:t>
            </a:r>
            <a:r>
              <a:rPr lang="en-US" altLang="en-US" sz="3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capture</a:t>
            </a:r>
            <a:endParaRPr lang="en-US" altLang="en-US" sz="3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indent="-457200" eaLnBrk="1" hangingPunct="1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VDW Implementation Group quickly approved a </a:t>
            </a:r>
            <a:r>
              <a:rPr lang="en-US" altLang="en-US" sz="3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spec change</a:t>
            </a:r>
            <a:r>
              <a:rPr lang="en-US" alt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aimed at improving our description of data capture of VDW </a:t>
            </a:r>
            <a:r>
              <a:rPr lang="en-US" altLang="en-US" sz="3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cohorts</a:t>
            </a:r>
            <a:endParaRPr lang="en-US" altLang="en-US" sz="3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indent="-457200" eaLnBrk="1" hangingPunct="1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This poster describes </a:t>
            </a:r>
            <a:r>
              <a:rPr lang="en-US" altLang="en-US" sz="3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new variables</a:t>
            </a:r>
            <a:r>
              <a:rPr lang="en-US" alt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and their early </a:t>
            </a:r>
            <a:r>
              <a:rPr lang="en-US" altLang="en-US" sz="32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implementations</a:t>
            </a:r>
            <a:endParaRPr lang="en-US" altLang="en-US" sz="3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0" name="Text Box 155"/>
          <p:cNvSpPr txBox="1">
            <a:spLocks noChangeArrowheads="1"/>
          </p:cNvSpPr>
          <p:nvPr/>
        </p:nvSpPr>
        <p:spPr bwMode="auto">
          <a:xfrm>
            <a:off x="17640618" y="7536546"/>
            <a:ext cx="4809013" cy="989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286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9pPr>
          </a:lstStyle>
          <a:p>
            <a:pPr marL="0" indent="0" eaLnBrk="1" hangingPunct="1">
              <a:spcBef>
                <a:spcPct val="5000"/>
              </a:spcBef>
            </a:pPr>
            <a:r>
              <a:rPr lang="en-US" altLang="en-US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Outpatient pharmacy flag is the most consistently well-implemented flag of the six. Clear separation between SI and NSI rates..</a:t>
            </a:r>
            <a:endParaRPr lang="en-US" altLang="en-US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8" name="Text Box 155"/>
          <p:cNvSpPr txBox="1">
            <a:spLocks noChangeArrowheads="1"/>
          </p:cNvSpPr>
          <p:nvPr/>
        </p:nvSpPr>
        <p:spPr bwMode="auto">
          <a:xfrm>
            <a:off x="9067798" y="4252912"/>
            <a:ext cx="7624763" cy="5640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286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9pPr>
          </a:lstStyle>
          <a:p>
            <a:pPr marL="457200" indent="-457200" eaLnBrk="1" hangingPunct="1">
              <a:spcBef>
                <a:spcPct val="5000"/>
              </a:spcBef>
              <a:buFont typeface="Arial" panose="020B0604020202020204" pitchFamily="34" charset="0"/>
              <a:buChar char="•"/>
            </a:pPr>
            <a:r>
              <a:rPr lang="en-US" altLang="en-US" sz="3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Implementation of the new flags is </a:t>
            </a:r>
            <a:r>
              <a:rPr lang="en-US" altLang="en-US" sz="32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optional.</a:t>
            </a:r>
            <a:endParaRPr lang="en-US" altLang="en-US" sz="3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796925" lvl="1" indent="-457200" defTabSz="274320" eaLnBrk="1" hangingPunct="1">
              <a:spcBef>
                <a:spcPct val="5000"/>
              </a:spcBef>
              <a:buFont typeface="Arial" panose="020B0604020202020204" pitchFamily="34" charset="0"/>
              <a:buChar char="•"/>
            </a:pPr>
            <a:r>
              <a:rPr lang="en-US" altLang="en-US" sz="3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Thus far 8 sites have implemented (7 are shown here).</a:t>
            </a:r>
          </a:p>
          <a:p>
            <a:pPr marL="457200" indent="-457200" eaLnBrk="1" hangingPunct="1">
              <a:spcBef>
                <a:spcPct val="5000"/>
              </a:spcBef>
              <a:buFont typeface="Arial" panose="020B0604020202020204" pitchFamily="34" charset="0"/>
              <a:buChar char="•"/>
            </a:pPr>
            <a:r>
              <a:rPr lang="en-US" altLang="en-US" sz="3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value of ‘N’ </a:t>
            </a:r>
            <a:r>
              <a:rPr lang="en-US" altLang="en-US" sz="32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is not an assertion that capture is complete</a:t>
            </a:r>
            <a:r>
              <a:rPr lang="en-US" altLang="en-US" sz="3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 </a:t>
            </a:r>
          </a:p>
          <a:p>
            <a:pPr marL="812800" indent="-457200" eaLnBrk="1" hangingPunct="1">
              <a:spcBef>
                <a:spcPct val="5000"/>
              </a:spcBef>
              <a:buFont typeface="Arial" panose="020B0604020202020204" pitchFamily="34" charset="0"/>
              <a:buChar char="•"/>
            </a:pPr>
            <a:r>
              <a:rPr lang="en-US" altLang="en-US" sz="3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All ‘N’ means is that the implementing site </a:t>
            </a:r>
            <a:r>
              <a:rPr lang="en-US" altLang="en-US" sz="3200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does not know</a:t>
            </a:r>
            <a:r>
              <a:rPr lang="en-US" altLang="en-US" sz="3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of a reason why capture should be incomplete.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40619" y="9025523"/>
            <a:ext cx="4572639" cy="2743583"/>
          </a:xfrm>
          <a:prstGeom prst="rect">
            <a:avLst/>
          </a:prstGeom>
        </p:spPr>
      </p:pic>
      <p:sp>
        <p:nvSpPr>
          <p:cNvPr id="41" name="Text Box 155"/>
          <p:cNvSpPr txBox="1">
            <a:spLocks noChangeArrowheads="1"/>
          </p:cNvSpPr>
          <p:nvPr/>
        </p:nvSpPr>
        <p:spPr bwMode="auto">
          <a:xfrm>
            <a:off x="17602200" y="11812587"/>
            <a:ext cx="4572639" cy="989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286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9pPr>
          </a:lstStyle>
          <a:p>
            <a:pPr marL="0" indent="0" eaLnBrk="1" hangingPunct="1">
              <a:spcBef>
                <a:spcPct val="5000"/>
              </a:spcBef>
            </a:pPr>
            <a:r>
              <a:rPr lang="en-US" alt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lab results flag is similarly well implemented at the sites. Note that Marshfield clinic has no enrollees whose lab data capture is suspect.</a:t>
            </a:r>
          </a:p>
        </p:txBody>
      </p:sp>
      <p:sp>
        <p:nvSpPr>
          <p:cNvPr id="42" name="Text Box 155"/>
          <p:cNvSpPr txBox="1">
            <a:spLocks noChangeArrowheads="1"/>
          </p:cNvSpPr>
          <p:nvPr/>
        </p:nvSpPr>
        <p:spPr bwMode="auto">
          <a:xfrm>
            <a:off x="17602200" y="16613187"/>
            <a:ext cx="4572639" cy="989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286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9pPr>
          </a:lstStyle>
          <a:p>
            <a:pPr marL="0" indent="0" eaLnBrk="1" hangingPunct="1">
              <a:spcBef>
                <a:spcPct val="5000"/>
              </a:spcBef>
            </a:pPr>
            <a:r>
              <a:rPr lang="en-US" alt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inpatient flag implementations are less uniformly high quality.  Of the four sites with SI values 2 show good separation overall, and a third starts to get good around 2010.</a:t>
            </a:r>
          </a:p>
        </p:txBody>
      </p:sp>
      <p:sp>
        <p:nvSpPr>
          <p:cNvPr id="43" name="Text Box 155"/>
          <p:cNvSpPr txBox="1">
            <a:spLocks noChangeArrowheads="1"/>
          </p:cNvSpPr>
          <p:nvPr/>
        </p:nvSpPr>
        <p:spPr bwMode="auto">
          <a:xfrm>
            <a:off x="22607649" y="7536546"/>
            <a:ext cx="4572639" cy="989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286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9pPr>
          </a:lstStyle>
          <a:p>
            <a:pPr marL="0" indent="0" eaLnBrk="1" hangingPunct="1">
              <a:spcBef>
                <a:spcPct val="5000"/>
              </a:spcBef>
            </a:pPr>
            <a:r>
              <a:rPr lang="en-US" alt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For tumor, two of the four sites with SI values show excellent separation overall.</a:t>
            </a:r>
          </a:p>
        </p:txBody>
      </p:sp>
      <p:sp>
        <p:nvSpPr>
          <p:cNvPr id="44" name="Text Box 155"/>
          <p:cNvSpPr txBox="1">
            <a:spLocks noChangeArrowheads="1"/>
          </p:cNvSpPr>
          <p:nvPr/>
        </p:nvSpPr>
        <p:spPr bwMode="auto">
          <a:xfrm>
            <a:off x="22607649" y="16613187"/>
            <a:ext cx="4572639" cy="989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286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9pPr>
          </a:lstStyle>
          <a:p>
            <a:pPr marL="0" indent="0" eaLnBrk="1" hangingPunct="1">
              <a:spcBef>
                <a:spcPct val="5000"/>
              </a:spcBef>
            </a:pPr>
            <a:r>
              <a:rPr lang="en-US" alt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Here we have four sites with SI values, two of which have good separation from the NSI rates.</a:t>
            </a:r>
          </a:p>
        </p:txBody>
      </p:sp>
      <p:sp>
        <p:nvSpPr>
          <p:cNvPr id="45" name="Text Box 155"/>
          <p:cNvSpPr txBox="1">
            <a:spLocks noChangeArrowheads="1"/>
          </p:cNvSpPr>
          <p:nvPr/>
        </p:nvSpPr>
        <p:spPr bwMode="auto">
          <a:xfrm>
            <a:off x="22607649" y="11812587"/>
            <a:ext cx="4572639" cy="989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286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9pPr>
          </a:lstStyle>
          <a:p>
            <a:pPr marL="0" indent="0" eaLnBrk="1" hangingPunct="1">
              <a:spcBef>
                <a:spcPct val="5000"/>
              </a:spcBef>
            </a:pPr>
            <a:r>
              <a:rPr lang="en-US" alt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Six sites have SI values on EMR data (here signified by social history data).  Implementations are all good post-2010. KPCO and KPNC are excellent overall.</a:t>
            </a:r>
          </a:p>
        </p:txBody>
      </p:sp>
      <p:sp>
        <p:nvSpPr>
          <p:cNvPr id="51" name="Text Box 155"/>
          <p:cNvSpPr txBox="1">
            <a:spLocks noChangeArrowheads="1"/>
          </p:cNvSpPr>
          <p:nvPr/>
        </p:nvSpPr>
        <p:spPr bwMode="auto">
          <a:xfrm>
            <a:off x="28093987" y="4343400"/>
            <a:ext cx="7624763" cy="75461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marL="457200" indent="-457200" eaLnBrk="1" hangingPunct="1">
              <a:spcBef>
                <a:spcPct val="5000"/>
              </a:spcBef>
              <a:buFont typeface="Arial" panose="020B0604020202020204" pitchFamily="34" charset="0"/>
              <a:buChar char="•"/>
              <a:defRPr sz="3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796925" lvl="1" indent="-457200" defTabSz="274320" eaLnBrk="1" hangingPunct="1">
              <a:spcBef>
                <a:spcPct val="5000"/>
              </a:spcBef>
              <a:buFont typeface="Arial" panose="020B0604020202020204" pitchFamily="34" charset="0"/>
              <a:buChar char="•"/>
              <a:defRPr sz="3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eaLnBrk="0" hangingPunct="0"/>
            <a:lvl4pPr eaLnBrk="0" hangingPunct="0"/>
            <a:lvl5pPr eaLnBrk="0" hangingPunct="0"/>
            <a:lvl6pPr marL="457200" eaLnBrk="0" fontAlgn="base" hangingPunct="0">
              <a:spcBef>
                <a:spcPct val="0"/>
              </a:spcBef>
              <a:spcAft>
                <a:spcPct val="0"/>
              </a:spcAft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pPr marL="0" indent="0">
              <a:buNone/>
            </a:pPr>
            <a:r>
              <a:rPr lang="en-US" altLang="en-US" dirty="0"/>
              <a:t>Population-based research often requires drawing conclusions from </a:t>
            </a:r>
            <a:r>
              <a:rPr lang="en-US" altLang="en-US" b="1" dirty="0"/>
              <a:t>data that aren’t</a:t>
            </a:r>
            <a:r>
              <a:rPr lang="en-US" altLang="en-US" dirty="0"/>
              <a:t> </a:t>
            </a:r>
            <a:r>
              <a:rPr lang="en-US" altLang="en-US" b="1" dirty="0"/>
              <a:t>there</a:t>
            </a:r>
            <a:r>
              <a:rPr lang="en-US" altLang="en-US" dirty="0"/>
              <a:t>.  For example:</a:t>
            </a:r>
          </a:p>
          <a:p>
            <a:r>
              <a:rPr lang="en-US" altLang="en-US" dirty="0"/>
              <a:t>If this patient had ever had </a:t>
            </a:r>
            <a:r>
              <a:rPr lang="en-US" altLang="en-US" dirty="0" err="1"/>
              <a:t>phenothiazines</a:t>
            </a:r>
            <a:r>
              <a:rPr lang="en-US" altLang="en-US" dirty="0"/>
              <a:t>, we would have a record of it in our data.</a:t>
            </a:r>
          </a:p>
          <a:p>
            <a:r>
              <a:rPr lang="en-US" altLang="en-US" dirty="0"/>
              <a:t>She has no such record.</a:t>
            </a:r>
          </a:p>
          <a:p>
            <a:r>
              <a:rPr lang="en-US" altLang="en-US" dirty="0"/>
              <a:t>Therefore, she is a suitable control for our study of phenothiazine exposure.</a:t>
            </a:r>
          </a:p>
          <a:p>
            <a:pPr marL="0" indent="0">
              <a:buNone/>
            </a:pPr>
            <a:r>
              <a:rPr lang="en-US" altLang="en-US" dirty="0"/>
              <a:t>These inferences are </a:t>
            </a:r>
            <a:r>
              <a:rPr lang="en-US" altLang="en-US" b="1" dirty="0"/>
              <a:t>only valid if we </a:t>
            </a:r>
            <a:r>
              <a:rPr lang="en-US" altLang="en-US" b="1" dirty="0" smtClean="0"/>
              <a:t>have </a:t>
            </a:r>
            <a:r>
              <a:rPr lang="en-US" altLang="en-US" b="1" dirty="0"/>
              <a:t>complete data</a:t>
            </a:r>
            <a:r>
              <a:rPr lang="en-US" altLang="en-US" dirty="0" smtClean="0"/>
              <a:t>.</a:t>
            </a:r>
          </a:p>
          <a:p>
            <a:pPr marL="0" indent="0">
              <a:buNone/>
            </a:pPr>
            <a:r>
              <a:rPr lang="en-US" altLang="en-US" dirty="0" smtClean="0"/>
              <a:t>We can either </a:t>
            </a:r>
            <a:r>
              <a:rPr lang="en-US" altLang="en-US" b="1" dirty="0" smtClean="0"/>
              <a:t>eliminate all people</a:t>
            </a:r>
            <a:r>
              <a:rPr lang="en-US" altLang="en-US" dirty="0" smtClean="0"/>
              <a:t> with problematic capture of any sort from VDW, or give studies the ability to </a:t>
            </a:r>
            <a:r>
              <a:rPr lang="en-US" altLang="en-US" b="1" dirty="0" smtClean="0"/>
              <a:t>tailor their samples</a:t>
            </a:r>
            <a:r>
              <a:rPr lang="en-US" altLang="en-US" dirty="0" smtClean="0"/>
              <a:t> to their needs.</a:t>
            </a:r>
            <a:endParaRPr lang="en-US" altLang="en-US" dirty="0"/>
          </a:p>
        </p:txBody>
      </p:sp>
      <p:sp>
        <p:nvSpPr>
          <p:cNvPr id="52" name="Text Box 155"/>
          <p:cNvSpPr txBox="1">
            <a:spLocks noChangeArrowheads="1"/>
          </p:cNvSpPr>
          <p:nvPr/>
        </p:nvSpPr>
        <p:spPr bwMode="auto">
          <a:xfrm>
            <a:off x="28117800" y="13063539"/>
            <a:ext cx="7624763" cy="42338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marL="457200" indent="-457200" eaLnBrk="1" hangingPunct="1">
              <a:spcBef>
                <a:spcPct val="5000"/>
              </a:spcBef>
              <a:buFont typeface="Arial" panose="020B0604020202020204" pitchFamily="34" charset="0"/>
              <a:buChar char="•"/>
              <a:defRPr sz="3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796925" lvl="1" indent="-457200" defTabSz="274320" eaLnBrk="1" hangingPunct="1">
              <a:spcBef>
                <a:spcPct val="5000"/>
              </a:spcBef>
              <a:buFont typeface="Arial" panose="020B0604020202020204" pitchFamily="34" charset="0"/>
              <a:buChar char="•"/>
              <a:defRPr sz="3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eaLnBrk="0" hangingPunct="0"/>
            <a:lvl4pPr eaLnBrk="0" hangingPunct="0"/>
            <a:lvl5pPr eaLnBrk="0" hangingPunct="0"/>
            <a:lvl6pPr marL="457200" eaLnBrk="0" fontAlgn="base" hangingPunct="0">
              <a:spcBef>
                <a:spcPct val="0"/>
              </a:spcBef>
              <a:spcAft>
                <a:spcPct val="0"/>
              </a:spcAft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r>
              <a:rPr lang="en-US" altLang="en-US" dirty="0"/>
              <a:t>Just like our health systems</a:t>
            </a:r>
            <a:r>
              <a:rPr lang="en-US" altLang="en-US" b="1" dirty="0"/>
              <a:t>, VDW needs to be a "learning" system</a:t>
            </a:r>
            <a:r>
              <a:rPr lang="en-US" altLang="en-US" dirty="0"/>
              <a:t>, and adapt to negative findings.</a:t>
            </a:r>
          </a:p>
          <a:p>
            <a:r>
              <a:rPr lang="en-US" altLang="en-US" dirty="0"/>
              <a:t>In this case, we went from finding to new spec </a:t>
            </a:r>
            <a:r>
              <a:rPr lang="en-US" altLang="en-US" b="1" dirty="0"/>
              <a:t>in </a:t>
            </a:r>
            <a:r>
              <a:rPr lang="en-US" altLang="en-US" b="1" dirty="0" smtClean="0"/>
              <a:t>nine </a:t>
            </a:r>
            <a:r>
              <a:rPr lang="en-US" altLang="en-US" b="1" dirty="0"/>
              <a:t>months</a:t>
            </a:r>
            <a:r>
              <a:rPr lang="en-US" altLang="en-US" dirty="0"/>
              <a:t>, and </a:t>
            </a:r>
            <a:r>
              <a:rPr lang="en-US" altLang="en-US" dirty="0" smtClean="0"/>
              <a:t>implementations </a:t>
            </a:r>
            <a:r>
              <a:rPr lang="en-US" altLang="en-US" dirty="0"/>
              <a:t>in </a:t>
            </a:r>
            <a:r>
              <a:rPr lang="en-US" altLang="en-US" dirty="0" smtClean="0"/>
              <a:t>twelve.</a:t>
            </a:r>
          </a:p>
          <a:p>
            <a:r>
              <a:rPr lang="en-US" altLang="en-US" dirty="0" smtClean="0"/>
              <a:t>While there is considerable variation in implementation quality, the new variables are </a:t>
            </a:r>
            <a:r>
              <a:rPr lang="en-US" altLang="en-US" b="1" dirty="0" smtClean="0"/>
              <a:t>demonstrably better </a:t>
            </a:r>
            <a:r>
              <a:rPr lang="en-US" altLang="en-US" dirty="0" smtClean="0"/>
              <a:t>than the old single-flag approach.</a:t>
            </a:r>
            <a:endParaRPr lang="en-US" altLang="en-US" dirty="0"/>
          </a:p>
        </p:txBody>
      </p:sp>
      <p:pic>
        <p:nvPicPr>
          <p:cNvPr id="35" name="Picture 34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21409" y="4742683"/>
            <a:ext cx="4534221" cy="2743583"/>
          </a:xfrm>
          <a:prstGeom prst="rect">
            <a:avLst/>
          </a:prstGeom>
          <a:noFill/>
          <a:ln>
            <a:noFill/>
          </a:ln>
        </p:spPr>
      </p:pic>
      <p:pic>
        <p:nvPicPr>
          <p:cNvPr id="36" name="Picture 35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02519" y="9061563"/>
            <a:ext cx="4572000" cy="2696631"/>
          </a:xfrm>
          <a:prstGeom prst="rect">
            <a:avLst/>
          </a:prstGeom>
          <a:noFill/>
          <a:ln>
            <a:noFill/>
          </a:ln>
        </p:spPr>
      </p:pic>
      <p:pic>
        <p:nvPicPr>
          <p:cNvPr id="38" name="Picture 37"/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26698" y="9040763"/>
            <a:ext cx="4534540" cy="2728343"/>
          </a:xfrm>
          <a:prstGeom prst="rect">
            <a:avLst/>
          </a:prstGeom>
          <a:noFill/>
          <a:ln>
            <a:noFill/>
          </a:ln>
        </p:spPr>
      </p:pic>
      <p:pic>
        <p:nvPicPr>
          <p:cNvPr id="46" name="Picture 45"/>
          <p:cNvPicPr/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27018" y="4742683"/>
            <a:ext cx="4533901" cy="2735963"/>
          </a:xfrm>
          <a:prstGeom prst="rect">
            <a:avLst/>
          </a:prstGeom>
          <a:noFill/>
          <a:ln>
            <a:noFill/>
          </a:ln>
        </p:spPr>
      </p:pic>
      <p:pic>
        <p:nvPicPr>
          <p:cNvPr id="47" name="Picture 46"/>
          <p:cNvPicPr/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27018" y="13675309"/>
            <a:ext cx="4533901" cy="2743583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Text Box 149"/>
          <p:cNvSpPr txBox="1">
            <a:spLocks noChangeArrowheads="1"/>
          </p:cNvSpPr>
          <p:nvPr/>
        </p:nvSpPr>
        <p:spPr bwMode="auto">
          <a:xfrm>
            <a:off x="9067801" y="9372600"/>
            <a:ext cx="7624762" cy="762000"/>
          </a:xfrm>
          <a:prstGeom prst="rect">
            <a:avLst/>
          </a:prstGeom>
          <a:solidFill>
            <a:srgbClr val="9CA87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9pPr>
          </a:lstStyle>
          <a:p>
            <a:pPr algn="ctr" eaLnBrk="1" hangingPunct="1"/>
            <a:r>
              <a:rPr lang="en-US" altLang="en-US" sz="4400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Evaluation Method</a:t>
            </a:r>
            <a:endParaRPr lang="en-US" altLang="en-US" sz="44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48" name="Picture 47"/>
          <p:cNvPicPr/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02519" y="13675309"/>
            <a:ext cx="4572000" cy="2743583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Text Box 155"/>
          <p:cNvSpPr txBox="1">
            <a:spLocks noChangeArrowheads="1"/>
          </p:cNvSpPr>
          <p:nvPr/>
        </p:nvSpPr>
        <p:spPr bwMode="auto">
          <a:xfrm>
            <a:off x="9067800" y="10285412"/>
            <a:ext cx="7624763" cy="1604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286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9pPr>
          </a:lstStyle>
          <a:p>
            <a:pPr marL="457200" indent="-457200" eaLnBrk="1" hangingPunct="1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Calculate </a:t>
            </a:r>
            <a:r>
              <a:rPr lang="en-US" altLang="en-US" sz="3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monthly</a:t>
            </a:r>
            <a:r>
              <a:rPr lang="en-US" alt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per-person </a:t>
            </a:r>
            <a:r>
              <a:rPr lang="en-US" altLang="en-US" sz="3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rates</a:t>
            </a:r>
            <a:r>
              <a:rPr lang="en-US" alt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of relevant data records, broken out by the </a:t>
            </a:r>
            <a:r>
              <a:rPr lang="en-US" altLang="en-US" sz="3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whether capture is</a:t>
            </a:r>
            <a:r>
              <a:rPr lang="en-US" altLang="en-US" sz="32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suspected incomplete</a:t>
            </a:r>
            <a:r>
              <a:rPr lang="en-US" altLang="en-US" sz="3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(SI) or </a:t>
            </a:r>
            <a:r>
              <a:rPr lang="en-US" altLang="en-US" sz="32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not suspected incomplete</a:t>
            </a:r>
            <a:r>
              <a:rPr lang="en-US" altLang="en-US" sz="3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(NSI).  For example: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8936977" y="4114800"/>
            <a:ext cx="19736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Pharmacy</a:t>
            </a:r>
            <a:endParaRPr lang="en-US" sz="28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4256325" y="4114800"/>
            <a:ext cx="13532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Tumor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22863605" y="13168235"/>
            <a:ext cx="42562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Outpatient Encounters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18516990" y="13152089"/>
            <a:ext cx="29658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Inpatient Stays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18776676" y="8502303"/>
            <a:ext cx="22685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Lab Results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23962463" y="8502303"/>
            <a:ext cx="19447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EMR Data</a:t>
            </a:r>
          </a:p>
        </p:txBody>
      </p:sp>
      <p:graphicFrame>
        <p:nvGraphicFramePr>
          <p:cNvPr id="57" name="Table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6756177"/>
              </p:ext>
            </p:extLst>
          </p:nvPr>
        </p:nvGraphicFramePr>
        <p:xfrm>
          <a:off x="9167814" y="12954000"/>
          <a:ext cx="7748586" cy="2895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6386"/>
                <a:gridCol w="1676400"/>
                <a:gridCol w="1571805"/>
                <a:gridCol w="1535097"/>
                <a:gridCol w="1388898"/>
              </a:tblGrid>
              <a:tr h="57912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Month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Rx Flag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 People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 Fills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Rate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579120"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April 2013</a:t>
                      </a:r>
                      <a:endParaRPr lang="en-US" sz="2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SI</a:t>
                      </a:r>
                      <a:endParaRPr lang="en-US" sz="2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2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44,556</a:t>
                      </a:r>
                      <a:endParaRPr lang="en-US" sz="22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2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8,860</a:t>
                      </a:r>
                      <a:endParaRPr lang="en-US" sz="22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2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0.20</a:t>
                      </a:r>
                      <a:endParaRPr lang="en-US" sz="22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</a:tr>
              <a:tr h="579120"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April</a:t>
                      </a:r>
                      <a:r>
                        <a:rPr lang="en-US" sz="22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2013</a:t>
                      </a:r>
                      <a:endParaRPr lang="en-US" sz="2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NSI</a:t>
                      </a:r>
                      <a:endParaRPr lang="en-US" sz="2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2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537,247</a:t>
                      </a:r>
                      <a:endParaRPr lang="en-US" sz="22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2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547,339</a:t>
                      </a:r>
                      <a:endParaRPr lang="en-US" sz="22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2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1.02</a:t>
                      </a:r>
                      <a:endParaRPr lang="en-US" sz="22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</a:tr>
              <a:tr h="579120"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May 2013</a:t>
                      </a:r>
                      <a:endParaRPr lang="en-US" sz="2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SI</a:t>
                      </a:r>
                      <a:endParaRPr lang="en-US" sz="2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2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45,413</a:t>
                      </a:r>
                      <a:endParaRPr lang="en-US" sz="22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2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9,332</a:t>
                      </a:r>
                      <a:endParaRPr lang="en-US" sz="22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2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0.21</a:t>
                      </a:r>
                      <a:endParaRPr lang="en-US" sz="22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</a:tr>
              <a:tr h="579120"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May 2013</a:t>
                      </a:r>
                      <a:endParaRPr lang="en-US" sz="2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NSI</a:t>
                      </a:r>
                      <a:endParaRPr lang="en-US" sz="2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2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536,633</a:t>
                      </a:r>
                      <a:endParaRPr lang="en-US" sz="22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2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546,005</a:t>
                      </a:r>
                      <a:endParaRPr lang="en-US" sz="22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2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1.02</a:t>
                      </a:r>
                      <a:endParaRPr lang="en-US" sz="22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8" name="Text Box 155"/>
          <p:cNvSpPr txBox="1">
            <a:spLocks noChangeArrowheads="1"/>
          </p:cNvSpPr>
          <p:nvPr/>
        </p:nvSpPr>
        <p:spPr bwMode="auto">
          <a:xfrm>
            <a:off x="9067800" y="15998063"/>
            <a:ext cx="7624763" cy="1604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286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9pPr>
          </a:lstStyle>
          <a:p>
            <a:pPr marL="457200" indent="-457200" eaLnBrk="1" hangingPunct="1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en-US" sz="32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Plot</a:t>
            </a:r>
            <a:r>
              <a:rPr lang="en-US" altLang="en-US" sz="3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rates over time by site.</a:t>
            </a:r>
          </a:p>
          <a:p>
            <a:pPr marL="457200" indent="-457200" eaLnBrk="1" hangingPunct="1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en-US" sz="3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Best implementations show </a:t>
            </a:r>
            <a:r>
              <a:rPr lang="en-US" altLang="en-US" sz="32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discernible differences</a:t>
            </a:r>
            <a:r>
              <a:rPr lang="en-US" altLang="en-US" sz="3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in rates.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2">
      <a:dk1>
        <a:srgbClr val="000000"/>
      </a:dk1>
      <a:lt1>
        <a:srgbClr val="FFFFFF"/>
      </a:lt1>
      <a:dk2>
        <a:srgbClr val="4E917B"/>
      </a:dk2>
      <a:lt2>
        <a:srgbClr val="E6ECE6"/>
      </a:lt2>
      <a:accent1>
        <a:srgbClr val="4E9EB8"/>
      </a:accent1>
      <a:accent2>
        <a:srgbClr val="AEAA75"/>
      </a:accent2>
      <a:accent3>
        <a:srgbClr val="9AB599"/>
      </a:accent3>
      <a:accent4>
        <a:srgbClr val="A74E15"/>
      </a:accent4>
      <a:accent5>
        <a:srgbClr val="EFF3F6"/>
      </a:accent5>
      <a:accent6>
        <a:srgbClr val="5D87A1"/>
      </a:accent6>
      <a:hlink>
        <a:srgbClr val="0000FF"/>
      </a:hlink>
      <a:folHlink>
        <a:srgbClr val="800080"/>
      </a:folHlink>
    </a:clrScheme>
    <a:fontScheme name="Focus">
      <a:majorFont>
        <a:latin typeface="Corbel"/>
        <a:ea typeface=""/>
        <a:cs typeface=""/>
        <a:font script="Jpan" typeface="ＭＳ ゴシック"/>
      </a:majorFont>
      <a:minorFont>
        <a:latin typeface="Corbel"/>
        <a:ea typeface=""/>
        <a:cs typeface=""/>
        <a:font script="Jpan" typeface="ＭＳ 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12229</TotalTime>
  <Words>651</Words>
  <Application>Microsoft Office PowerPoint</Application>
  <PresentationFormat>Custom</PresentationFormat>
  <Paragraphs>86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GHRI Poster Template 20x40 browns</dc:title>
  <dc:subject>Powerpoint Poster Templates</dc:subject>
  <dc:creator>Pardee, Roy</dc:creator>
  <cp:lastModifiedBy>Pardee, Roy</cp:lastModifiedBy>
  <cp:revision>226</cp:revision>
  <cp:lastPrinted>2009-09-08T19:58:15Z</cp:lastPrinted>
  <dcterms:created xsi:type="dcterms:W3CDTF">2009-09-08T17:48:07Z</dcterms:created>
  <dcterms:modified xsi:type="dcterms:W3CDTF">2016-04-04T18:14:32Z</dcterms:modified>
</cp:coreProperties>
</file>