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60"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0" autoAdjust="0"/>
  </p:normalViewPr>
  <p:slideViewPr>
    <p:cSldViewPr>
      <p:cViewPr varScale="1">
        <p:scale>
          <a:sx n="119" d="100"/>
          <a:sy n="119" d="100"/>
        </p:scale>
        <p:origin x="-121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4F8DC-4580-44B1-8426-964F0A6BE580}"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35013-B842-434F-9C8C-B5C98ADEE876}" type="slidenum">
              <a:rPr lang="en-US" smtClean="0"/>
              <a:t>‹#›</a:t>
            </a:fld>
            <a:endParaRPr lang="en-US"/>
          </a:p>
        </p:txBody>
      </p:sp>
    </p:spTree>
    <p:extLst>
      <p:ext uri="{BB962C8B-B14F-4D97-AF65-F5344CB8AC3E}">
        <p14:creationId xmlns:p14="http://schemas.microsoft.com/office/powerpoint/2010/main" val="121381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 dates of submission aren’t super important here, since this is the first time we’ve done this.  All fifteen of these sites responded well within the requested timeframe.</a:t>
            </a:r>
            <a:r>
              <a:rPr lang="en-US" baseline="0" dirty="0" smtClean="0"/>
              <a:t>  I believe this is every site but:</a:t>
            </a:r>
          </a:p>
          <a:p>
            <a:pPr marL="228600" indent="-228600">
              <a:buFont typeface="+mj-lt"/>
              <a:buAutoNum type="arabicPeriod"/>
            </a:pPr>
            <a:r>
              <a:rPr lang="en-US" baseline="0" dirty="0" smtClean="0"/>
              <a:t>Harvard</a:t>
            </a:r>
          </a:p>
          <a:p>
            <a:pPr marL="228600" indent="-228600">
              <a:buFont typeface="+mj-lt"/>
              <a:buAutoNum type="arabicPeriod"/>
            </a:pPr>
            <a:r>
              <a:rPr lang="en-US" baseline="0" dirty="0" smtClean="0"/>
              <a:t>Henry Ford</a:t>
            </a:r>
          </a:p>
          <a:p>
            <a:pPr marL="228600" indent="-228600">
              <a:buFont typeface="+mj-lt"/>
              <a:buAutoNum type="arabicPeriod"/>
            </a:pPr>
            <a:r>
              <a:rPr lang="en-US" baseline="0" dirty="0" smtClean="0"/>
              <a:t>Catholic Health Initiatives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2</a:t>
            </a:fld>
            <a:endParaRPr lang="en-US"/>
          </a:p>
        </p:txBody>
      </p:sp>
    </p:spTree>
    <p:extLst>
      <p:ext uri="{BB962C8B-B14F-4D97-AF65-F5344CB8AC3E}">
        <p14:creationId xmlns:p14="http://schemas.microsoft.com/office/powerpoint/2010/main" val="71103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elided any</a:t>
            </a:r>
            <a:r>
              <a:rPr lang="en-US" baseline="0" dirty="0" smtClean="0"/>
              <a:t> month/incompleteness-category for which there were fewer than 200 enrollees.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3</a:t>
            </a:fld>
            <a:endParaRPr lang="en-US"/>
          </a:p>
        </p:txBody>
      </p:sp>
    </p:spTree>
    <p:extLst>
      <p:ext uri="{BB962C8B-B14F-4D97-AF65-F5344CB8AC3E}">
        <p14:creationId xmlns:p14="http://schemas.microsoft.com/office/powerpoint/2010/main" val="365174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the strongest implementation.  Note that not every site is on every graph b/c</a:t>
            </a:r>
            <a:r>
              <a:rPr lang="en-US" baseline="0" dirty="0" smtClean="0"/>
              <a:t> some sites haven’t implemented the substantive dataset whose capture is being described.  </a:t>
            </a:r>
          </a:p>
          <a:p>
            <a:endParaRPr lang="en-US" baseline="0" dirty="0" smtClean="0"/>
          </a:p>
          <a:p>
            <a:r>
              <a:rPr lang="en-US" dirty="0" smtClean="0"/>
              <a:t>Essentia have all-zero</a:t>
            </a:r>
            <a:r>
              <a:rPr lang="en-US" baseline="0" dirty="0" smtClean="0"/>
              <a:t> rates</a:t>
            </a:r>
            <a:r>
              <a:rPr lang="en-US" dirty="0" smtClean="0"/>
              <a:t> because they don’t yet have a pharmacy file.</a:t>
            </a:r>
          </a:p>
          <a:p>
            <a:endParaRPr lang="en-US" dirty="0" smtClean="0"/>
          </a:p>
          <a:p>
            <a:r>
              <a:rPr lang="en-US" dirty="0" smtClean="0"/>
              <a:t>What we’re looking</a:t>
            </a:r>
            <a:r>
              <a:rPr lang="en-US" baseline="0" dirty="0" smtClean="0"/>
              <a:t> for here (and seeing!) is a nice clean separation between the yellow and blue series’, at sites with substantive implementations of the incomplete_outpt_rx flag.  The silver-grey series are the sites that haven’t done a substantive implementation, and are instructive for comparisons.</a:t>
            </a:r>
          </a:p>
          <a:p>
            <a:endParaRPr lang="en-US" baseline="0" dirty="0" smtClean="0"/>
          </a:p>
          <a:p>
            <a:r>
              <a:rPr lang="en-US" baseline="0" dirty="0" smtClean="0"/>
              <a:t>Couple of things to notice here, which will set us up for the other five graphs.</a:t>
            </a:r>
          </a:p>
          <a:p>
            <a:pPr marL="171450" indent="-171450">
              <a:buFont typeface="Arial" panose="020B0604020202020204" pitchFamily="34" charset="0"/>
              <a:buChar char="•"/>
            </a:pPr>
            <a:r>
              <a:rPr lang="en-US" baseline="0" dirty="0" smtClean="0"/>
              <a:t>The rates of not-suspected-incomplete (NSI) and not-implemented (NI) are generally pretty consistent across sites.  The tendency for these seems to be between .5 and 1 monthly fills per enrollee.  </a:t>
            </a:r>
          </a:p>
          <a:p>
            <a:pPr marL="171450" indent="-171450">
              <a:buFont typeface="Arial" panose="020B0604020202020204" pitchFamily="34" charset="0"/>
              <a:buChar char="•"/>
            </a:pPr>
            <a:r>
              <a:rPr lang="en-US" baseline="0" dirty="0" smtClean="0"/>
              <a:t>Contrast that with the suspected-incomplete (SI) lines—those are fairly consistently &lt; .5.  </a:t>
            </a:r>
          </a:p>
          <a:p>
            <a:pPr marL="171450" indent="-171450">
              <a:buFont typeface="Arial" panose="020B0604020202020204" pitchFamily="34" charset="0"/>
              <a:buChar char="•"/>
            </a:pPr>
            <a:r>
              <a:rPr lang="en-US" baseline="0" dirty="0" smtClean="0"/>
              <a:t>Marshfield has particularly good information on who they don’t get fill data for, signified by their SI line being right at zero for most of the period.</a:t>
            </a:r>
          </a:p>
          <a:p>
            <a:pPr marL="171450" indent="-171450">
              <a:buFont typeface="Arial" panose="020B0604020202020204" pitchFamily="34" charset="0"/>
              <a:buChar char="•"/>
            </a:pPr>
            <a:r>
              <a:rPr lang="en-US" baseline="0" dirty="0" smtClean="0"/>
              <a:t>Compare that with many other sites, where, while the blue SI lines are </a:t>
            </a:r>
            <a:r>
              <a:rPr lang="en-US" baseline="0" dirty="0" err="1" smtClean="0"/>
              <a:t>discriminably</a:t>
            </a:r>
            <a:r>
              <a:rPr lang="en-US" baseline="0" dirty="0" smtClean="0"/>
              <a:t> lower than the yellow-orange NSI lines, they are not in fact zero.  So it’s almost never the case that we know that we get absolutely no fill data on people, we just expect (correctly it seems) that we have </a:t>
            </a:r>
            <a:r>
              <a:rPr lang="en-US" i="1" baseline="0" dirty="0" smtClean="0"/>
              <a:t>less</a:t>
            </a:r>
            <a:r>
              <a:rPr lang="en-US" baseline="0" dirty="0" smtClean="0"/>
              <a:t> fill information for these members.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4</a:t>
            </a:fld>
            <a:endParaRPr lang="en-US"/>
          </a:p>
        </p:txBody>
      </p:sp>
    </p:spTree>
    <p:extLst>
      <p:ext uri="{BB962C8B-B14F-4D97-AF65-F5344CB8AC3E}">
        <p14:creationId xmlns:p14="http://schemas.microsoft.com/office/powerpoint/2010/main" val="2294041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 looks pretty reasonable.  Here again we see</a:t>
            </a:r>
            <a:r>
              <a:rPr lang="en-US" baseline="0" dirty="0" smtClean="0"/>
              <a:t> very decent separation between the SI and NSI rates at most every site, and reasonably uniform rates overall.  I’m particularly struck by the similarity of the plots in the third row, plus maybe Hawaii and Georgia.  It looks like there’s a slight secular trend at these sites for more tests per enrollee.</a:t>
            </a:r>
          </a:p>
          <a:p>
            <a:endParaRPr lang="en-US" baseline="0" dirty="0" smtClean="0"/>
          </a:p>
          <a:p>
            <a:r>
              <a:rPr lang="en-US" baseline="0" dirty="0" smtClean="0"/>
              <a:t>I love that Marshfield has all-NSI values on this variable—that shows a good understanding of the intent behind the variable and confidence in their data capture.</a:t>
            </a:r>
          </a:p>
          <a:p>
            <a:endParaRPr lang="en-US" baseline="0" dirty="0" smtClean="0"/>
          </a:p>
          <a:p>
            <a:r>
              <a:rPr lang="en-US" baseline="0" dirty="0" err="1" smtClean="0"/>
              <a:t>Geisinger</a:t>
            </a:r>
            <a:r>
              <a:rPr lang="en-US" baseline="0" dirty="0" smtClean="0"/>
              <a:t> sticks out a bit here by having high rates of lab fills for everyone.  They pull the y-axis up a bit, which compresses the variability visible at sites with lower overall rates.  That hurts KP Northwest the most I think, as there isn’t much “daylight” visible between their NSI and SI series’.</a:t>
            </a:r>
          </a:p>
          <a:p>
            <a:endParaRPr lang="en-US" baseline="0" dirty="0" smtClean="0"/>
          </a:p>
          <a:p>
            <a:r>
              <a:rPr lang="en-US" baseline="0" dirty="0" smtClean="0"/>
              <a:t>In general though, like the previous graph, I think this makes the point pretty strongly that applications that need complete lab data would do well to heed the information in this flag.</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5</a:t>
            </a:fld>
            <a:endParaRPr lang="en-US"/>
          </a:p>
        </p:txBody>
      </p:sp>
    </p:spTree>
    <p:extLst>
      <p:ext uri="{BB962C8B-B14F-4D97-AF65-F5344CB8AC3E}">
        <p14:creationId xmlns:p14="http://schemas.microsoft.com/office/powerpoint/2010/main" val="211718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things get a little less pretty.</a:t>
            </a:r>
          </a:p>
          <a:p>
            <a:r>
              <a:rPr lang="en-US" dirty="0" smtClean="0"/>
              <a:t>I probably could have used either Vital Signs or Social History for this variable. </a:t>
            </a:r>
            <a:r>
              <a:rPr lang="en-US" baseline="0" dirty="0" smtClean="0"/>
              <a:t>I opted to go for SH and now regret it due to the odd “trough” patterns we see at multiple sites.  It seems clear that some external force (federal policy maybe) spurred an increase in the amount of SH data sometime around 2010.  </a:t>
            </a:r>
            <a:r>
              <a:rPr lang="en-US" baseline="0" dirty="0" err="1" smtClean="0"/>
              <a:t>Geisinger</a:t>
            </a:r>
            <a:r>
              <a:rPr lang="en-US" baseline="0" dirty="0" smtClean="0"/>
              <a:t>, Northwest &amp; possibly Hawaii all show a noticeable drop in 2004, which is even more mysterious to me.</a:t>
            </a:r>
          </a:p>
          <a:p>
            <a:endParaRPr lang="en-US" baseline="0" dirty="0" smtClean="0"/>
          </a:p>
          <a:p>
            <a:r>
              <a:rPr lang="en-US" baseline="0" dirty="0" smtClean="0"/>
              <a:t>Nevertheless, there are a couple of exemplary sites here—KP Colorado and Northern Cal in particular look excellent.  Northern California’s pattern makes obvious sense in terms of having enrollment data both pre-and post-EMR adoption.  Group Health, </a:t>
            </a:r>
            <a:r>
              <a:rPr lang="en-US" baseline="0" dirty="0" err="1" smtClean="0"/>
              <a:t>Geisinger</a:t>
            </a:r>
            <a:r>
              <a:rPr lang="en-US" baseline="0" dirty="0" smtClean="0"/>
              <a:t> &amp; Hawaii all have long periods without a ton of differentiation between NSI and SI, but marked improvement after 2010.</a:t>
            </a:r>
          </a:p>
          <a:p>
            <a:endParaRPr lang="en-US" baseline="0" dirty="0" smtClean="0"/>
          </a:p>
          <a:p>
            <a:r>
              <a:rPr lang="en-US" baseline="0" dirty="0" smtClean="0"/>
              <a:t>So this picture is more mixed—at every site in every month there are differences between the SI and NSI cohorts, but the size of the difference is variable.  I would say for 2010 and beyond it would clearly be foolish to ignore this variable.</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6</a:t>
            </a:fld>
            <a:endParaRPr lang="en-US"/>
          </a:p>
        </p:txBody>
      </p:sp>
    </p:spTree>
    <p:extLst>
      <p:ext uri="{BB962C8B-B14F-4D97-AF65-F5344CB8AC3E}">
        <p14:creationId xmlns:p14="http://schemas.microsoft.com/office/powerpoint/2010/main" val="220474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pinned the y-axis on this to preserve information—there were just a few outlier</a:t>
            </a:r>
            <a:r>
              <a:rPr lang="en-US" baseline="0" dirty="0" smtClean="0"/>
              <a:t> months</a:t>
            </a:r>
            <a:r>
              <a:rPr lang="en-US" dirty="0" smtClean="0"/>
              <a:t> at</a:t>
            </a:r>
            <a:r>
              <a:rPr lang="en-US" baseline="0" dirty="0" smtClean="0"/>
              <a:t> Essentia that would have squashed everything else down if I’d left things alone.)</a:t>
            </a:r>
            <a:endParaRPr lang="en-US" dirty="0" smtClean="0"/>
          </a:p>
          <a:p>
            <a:endParaRPr lang="en-US" dirty="0" smtClean="0"/>
          </a:p>
          <a:p>
            <a:r>
              <a:rPr lang="en-US" dirty="0" smtClean="0"/>
              <a:t>Here too the picture is mixed.  There are a couple of sites where it would clearly</a:t>
            </a:r>
            <a:r>
              <a:rPr lang="en-US" baseline="0" dirty="0" smtClean="0"/>
              <a:t> be foolish to ignore the variable—Group Health &amp; KP Colorado.  </a:t>
            </a:r>
            <a:r>
              <a:rPr lang="en-US" baseline="0" dirty="0" err="1" smtClean="0"/>
              <a:t>Geisinger</a:t>
            </a:r>
            <a:r>
              <a:rPr lang="en-US" baseline="0" dirty="0" smtClean="0"/>
              <a:t> shows fairly clear differentiation in terms of trend, and KP Northwest gets close, but there are months where the SI rate is higher than the NSI.</a:t>
            </a:r>
          </a:p>
          <a:p>
            <a:endParaRPr lang="en-US" baseline="0" dirty="0" smtClean="0"/>
          </a:p>
          <a:p>
            <a:r>
              <a:rPr lang="en-US" baseline="0" dirty="0" smtClean="0"/>
              <a:t>The lag in data is evident at a couple of sites here—rates go to zero and stay there at some point—certainly valuable information.  That’s certainly something to take into consideration in your implementations.</a:t>
            </a:r>
          </a:p>
          <a:p>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7</a:t>
            </a:fld>
            <a:endParaRPr lang="en-US"/>
          </a:p>
        </p:txBody>
      </p:sp>
    </p:spTree>
    <p:extLst>
      <p:ext uri="{BB962C8B-B14F-4D97-AF65-F5344CB8AC3E}">
        <p14:creationId xmlns:p14="http://schemas.microsoft.com/office/powerpoint/2010/main" val="115227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 pinned the y-axes on these.</a:t>
            </a:r>
          </a:p>
          <a:p>
            <a:endParaRPr lang="en-US" dirty="0" smtClean="0"/>
          </a:p>
          <a:p>
            <a:r>
              <a:rPr lang="en-US" dirty="0" smtClean="0"/>
              <a:t>This is bread-and-butter data, and it’s a shame it’s not more of a home run. </a:t>
            </a:r>
            <a:r>
              <a:rPr lang="en-US" baseline="0" dirty="0" smtClean="0"/>
              <a:t> Northern Cal and Group Health’s implementations are pretty clear wins (though GH looks weird at the end of 2003).  But most of the other implementing sites don’t show any daylight through the SI and NSI series.  Some of that may be due to squishing caused by the relatively high rates at Palo Alto and Marshfield, but at any rate, we’re not seeing the huge differences.</a:t>
            </a:r>
          </a:p>
          <a:p>
            <a:endParaRPr lang="en-US" baseline="0" dirty="0" smtClean="0"/>
          </a:p>
          <a:p>
            <a:r>
              <a:rPr lang="en-US" baseline="0" dirty="0" smtClean="0"/>
              <a:t>TODO: Plot rates of </a:t>
            </a:r>
            <a:r>
              <a:rPr lang="en-US" b="1" baseline="0" dirty="0" smtClean="0"/>
              <a:t>all</a:t>
            </a:r>
            <a:r>
              <a:rPr lang="en-US" b="0" baseline="0" dirty="0" smtClean="0"/>
              <a:t> non-inpatient, non-virtual visit types summed together against this var, to guard against differences in encounter type categorizations.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8</a:t>
            </a:fld>
            <a:endParaRPr lang="en-US"/>
          </a:p>
        </p:txBody>
      </p:sp>
    </p:spTree>
    <p:extLst>
      <p:ext uri="{BB962C8B-B14F-4D97-AF65-F5344CB8AC3E}">
        <p14:creationId xmlns:p14="http://schemas.microsoft.com/office/powerpoint/2010/main" val="198312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but not least.</a:t>
            </a:r>
          </a:p>
          <a:p>
            <a:endParaRPr lang="en-US" dirty="0" smtClean="0"/>
          </a:p>
          <a:p>
            <a:r>
              <a:rPr lang="en-US" dirty="0" smtClean="0"/>
              <a:t>Again—pinned y-axes.</a:t>
            </a:r>
          </a:p>
          <a:p>
            <a:endParaRPr lang="en-US" dirty="0" smtClean="0"/>
          </a:p>
          <a:p>
            <a:r>
              <a:rPr lang="en-US" dirty="0" smtClean="0"/>
              <a:t>We fare </a:t>
            </a:r>
            <a:r>
              <a:rPr lang="en-US" baseline="0" dirty="0" smtClean="0"/>
              <a:t>better on inpatient than outpatient.  Southern Cal and say, post-2010 Colorado join GH and Northern Cal in the pretty-clearly-useful implementations.  And of course the three sites with all-NSIs look just fine.</a:t>
            </a:r>
          </a:p>
          <a:p>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9</a:t>
            </a:fld>
            <a:endParaRPr lang="en-US"/>
          </a:p>
        </p:txBody>
      </p:sp>
    </p:spTree>
    <p:extLst>
      <p:ext uri="{BB962C8B-B14F-4D97-AF65-F5344CB8AC3E}">
        <p14:creationId xmlns:p14="http://schemas.microsoft.com/office/powerpoint/2010/main" val="969029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10</a:t>
            </a:fld>
            <a:endParaRPr lang="en-US"/>
          </a:p>
        </p:txBody>
      </p:sp>
    </p:spTree>
    <p:extLst>
      <p:ext uri="{BB962C8B-B14F-4D97-AF65-F5344CB8AC3E}">
        <p14:creationId xmlns:p14="http://schemas.microsoft.com/office/powerpoint/2010/main" val="140357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1AD0BE7-7344-438D-97FC-566E34484230}" type="datetimeFigureOut">
              <a:rPr lang="en-US" smtClean="0"/>
              <a:t>10/9/2015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A4B8EAA-B7A3-4CA4-9187-6D4CFA0DAEF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AD0BE7-7344-438D-97FC-566E34484230}"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B8EAA-B7A3-4CA4-9187-6D4CFA0DAE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1AD0BE7-7344-438D-97FC-566E34484230}" type="datetimeFigureOut">
              <a:rPr lang="en-US" smtClean="0"/>
              <a:t>10/9/2015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A4B8EAA-B7A3-4CA4-9187-6D4CFA0DAEF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AD0BE7-7344-438D-97FC-566E34484230}"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A4B8EAA-B7A3-4CA4-9187-6D4CFA0DAEF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1AD0BE7-7344-438D-97FC-566E34484230}" type="datetimeFigureOut">
              <a:rPr lang="en-US" smtClean="0"/>
              <a:t>10/9/2015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A4B8EAA-B7A3-4CA4-9187-6D4CFA0DAEF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1AD0BE7-7344-438D-97FC-566E34484230}" type="datetimeFigureOut">
              <a:rPr lang="en-US" smtClean="0"/>
              <a:t>10/9/2015</a:t>
            </a:fld>
            <a:endParaRPr lang="en-US"/>
          </a:p>
        </p:txBody>
      </p:sp>
      <p:sp>
        <p:nvSpPr>
          <p:cNvPr id="10" name="Slide Number Placeholder 9"/>
          <p:cNvSpPr>
            <a:spLocks noGrp="1"/>
          </p:cNvSpPr>
          <p:nvPr>
            <p:ph type="sldNum" sz="quarter" idx="16"/>
          </p:nvPr>
        </p:nvSpPr>
        <p:spPr/>
        <p:txBody>
          <a:bodyPr rtlCol="0"/>
          <a:lstStyle/>
          <a:p>
            <a:fld id="{CA4B8EAA-B7A3-4CA4-9187-6D4CFA0DAEF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1AD0BE7-7344-438D-97FC-566E34484230}" type="datetimeFigureOut">
              <a:rPr lang="en-US" smtClean="0"/>
              <a:t>10/9/2015</a:t>
            </a:fld>
            <a:endParaRPr lang="en-US"/>
          </a:p>
        </p:txBody>
      </p:sp>
      <p:sp>
        <p:nvSpPr>
          <p:cNvPr id="12" name="Slide Number Placeholder 11"/>
          <p:cNvSpPr>
            <a:spLocks noGrp="1"/>
          </p:cNvSpPr>
          <p:nvPr>
            <p:ph type="sldNum" sz="quarter" idx="16"/>
          </p:nvPr>
        </p:nvSpPr>
        <p:spPr/>
        <p:txBody>
          <a:bodyPr rtlCol="0"/>
          <a:lstStyle/>
          <a:p>
            <a:fld id="{CA4B8EAA-B7A3-4CA4-9187-6D4CFA0DAEF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AD0BE7-7344-438D-97FC-566E34484230}" type="datetimeFigureOut">
              <a:rPr lang="en-US" smtClean="0"/>
              <a:t>10/9/2015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A4B8EAA-B7A3-4CA4-9187-6D4CFA0DAE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D0BE7-7344-438D-97FC-566E34484230}" type="datetimeFigureOut">
              <a:rPr lang="en-US" smtClean="0"/>
              <a:t>10/9/2015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A4B8EAA-B7A3-4CA4-9187-6D4CFA0DAE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AD0BE7-7344-438D-97FC-566E34484230}"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A4B8EAA-B7A3-4CA4-9187-6D4CFA0DAEF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1AD0BE7-7344-438D-97FC-566E34484230}" type="datetimeFigureOut">
              <a:rPr lang="en-US" smtClean="0"/>
              <a:t>10/9/2015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A4B8EAA-B7A3-4CA4-9187-6D4CFA0DAEF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1AD0BE7-7344-438D-97FC-566E34484230}" type="datetimeFigureOut">
              <a:rPr lang="en-US" smtClean="0"/>
              <a:t>10/9/2015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A4B8EAA-B7A3-4CA4-9187-6D4CFA0DAE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Enrollment Data Capture Flags</a:t>
            </a:r>
            <a:endParaRPr lang="en-US" dirty="0"/>
          </a:p>
        </p:txBody>
      </p:sp>
      <p:sp>
        <p:nvSpPr>
          <p:cNvPr id="3" name="Subtitle 2"/>
          <p:cNvSpPr>
            <a:spLocks noGrp="1"/>
          </p:cNvSpPr>
          <p:nvPr>
            <p:ph type="subTitle" idx="1"/>
          </p:nvPr>
        </p:nvSpPr>
        <p:spPr/>
        <p:txBody>
          <a:bodyPr/>
          <a:lstStyle/>
          <a:p>
            <a:r>
              <a:rPr lang="en-US" dirty="0" smtClean="0"/>
              <a:t>Fall 2015 VIG</a:t>
            </a:r>
            <a:endParaRPr lang="en-US" dirty="0"/>
          </a:p>
        </p:txBody>
      </p:sp>
    </p:spTree>
    <p:extLst>
      <p:ext uri="{BB962C8B-B14F-4D97-AF65-F5344CB8AC3E}">
        <p14:creationId xmlns:p14="http://schemas.microsoft.com/office/powerpoint/2010/main" val="176625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Workgroup Members!</a:t>
            </a:r>
            <a:endParaRPr lang="en-US" dirty="0"/>
          </a:p>
        </p:txBody>
      </p:sp>
      <p:sp>
        <p:nvSpPr>
          <p:cNvPr id="4" name="Content Placeholder 3"/>
          <p:cNvSpPr>
            <a:spLocks noGrp="1"/>
          </p:cNvSpPr>
          <p:nvPr>
            <p:ph sz="quarter" idx="1"/>
          </p:nvPr>
        </p:nvSpPr>
        <p:spPr>
          <a:xfrm>
            <a:off x="457200" y="1600200"/>
            <a:ext cx="4038600" cy="4114799"/>
          </a:xfrm>
        </p:spPr>
        <p:txBody>
          <a:bodyPr>
            <a:normAutofit lnSpcReduction="10000"/>
          </a:bodyPr>
          <a:lstStyle/>
          <a:p>
            <a:r>
              <a:rPr lang="en-US" dirty="0" smtClean="0"/>
              <a:t>Mark </a:t>
            </a:r>
            <a:r>
              <a:rPr lang="en-US" dirty="0" err="1" smtClean="0"/>
              <a:t>Hornbrook</a:t>
            </a:r>
            <a:endParaRPr lang="en-US" dirty="0" smtClean="0"/>
          </a:p>
          <a:p>
            <a:r>
              <a:rPr lang="en-US" dirty="0" smtClean="0"/>
              <a:t>Don Bachman</a:t>
            </a:r>
          </a:p>
          <a:p>
            <a:r>
              <a:rPr lang="en-US" dirty="0" smtClean="0"/>
              <a:t>Priyam Mathur </a:t>
            </a:r>
          </a:p>
          <a:p>
            <a:r>
              <a:rPr lang="en-US" dirty="0" smtClean="0"/>
              <a:t>Lee Cromwell</a:t>
            </a:r>
          </a:p>
          <a:p>
            <a:r>
              <a:rPr lang="en-US" dirty="0" smtClean="0"/>
              <a:t>Susan M </a:t>
            </a:r>
            <a:r>
              <a:rPr lang="en-US" dirty="0" err="1" smtClean="0"/>
              <a:t>Aumer</a:t>
            </a:r>
            <a:endParaRPr lang="en-US" dirty="0" smtClean="0"/>
          </a:p>
          <a:p>
            <a:r>
              <a:rPr lang="en-US" dirty="0" smtClean="0"/>
              <a:t>Joe Leader</a:t>
            </a:r>
          </a:p>
          <a:p>
            <a:r>
              <a:rPr lang="en-US" dirty="0" smtClean="0"/>
              <a:t>Dan Ng</a:t>
            </a:r>
          </a:p>
          <a:p>
            <a:r>
              <a:rPr lang="en-US" dirty="0" err="1" smtClean="0"/>
              <a:t>Pragati</a:t>
            </a:r>
            <a:r>
              <a:rPr lang="en-US" dirty="0" smtClean="0"/>
              <a:t> </a:t>
            </a:r>
            <a:r>
              <a:rPr lang="en-US" dirty="0" err="1" smtClean="0"/>
              <a:t>Kenkare</a:t>
            </a:r>
            <a:endParaRPr lang="en-US" dirty="0" smtClean="0"/>
          </a:p>
        </p:txBody>
      </p:sp>
      <p:sp>
        <p:nvSpPr>
          <p:cNvPr id="5" name="Content Placeholder 4"/>
          <p:cNvSpPr>
            <a:spLocks noGrp="1"/>
          </p:cNvSpPr>
          <p:nvPr>
            <p:ph sz="quarter" idx="2"/>
          </p:nvPr>
        </p:nvSpPr>
        <p:spPr/>
        <p:txBody>
          <a:bodyPr>
            <a:normAutofit lnSpcReduction="10000"/>
          </a:bodyPr>
          <a:lstStyle/>
          <a:p>
            <a:r>
              <a:rPr lang="en-US" dirty="0" smtClean="0"/>
              <a:t>William H Harding</a:t>
            </a:r>
          </a:p>
          <a:p>
            <a:r>
              <a:rPr lang="en-US" dirty="0" smtClean="0"/>
              <a:t>Celia Jordan</a:t>
            </a:r>
          </a:p>
          <a:p>
            <a:r>
              <a:rPr lang="en-US" dirty="0" smtClean="0"/>
              <a:t>Yun Tian</a:t>
            </a:r>
          </a:p>
          <a:p>
            <a:r>
              <a:rPr lang="en-US" dirty="0" smtClean="0"/>
              <a:t>Jeremy Meier</a:t>
            </a:r>
          </a:p>
          <a:p>
            <a:r>
              <a:rPr lang="en-US" dirty="0" smtClean="0"/>
              <a:t>Carmen P. Wong</a:t>
            </a:r>
          </a:p>
          <a:p>
            <a:r>
              <a:rPr lang="en-US" dirty="0" smtClean="0"/>
              <a:t>Catherine R. Cleveland</a:t>
            </a:r>
          </a:p>
          <a:p>
            <a:r>
              <a:rPr lang="en-US" dirty="0" smtClean="0"/>
              <a:t>Brian A. Hoch</a:t>
            </a:r>
          </a:p>
          <a:p>
            <a:endParaRPr lang="en-US" dirty="0" smtClean="0"/>
          </a:p>
        </p:txBody>
      </p:sp>
      <p:sp>
        <p:nvSpPr>
          <p:cNvPr id="6" name="TextBox 5"/>
          <p:cNvSpPr txBox="1"/>
          <p:nvPr/>
        </p:nvSpPr>
        <p:spPr>
          <a:xfrm>
            <a:off x="76200" y="5968425"/>
            <a:ext cx="9091976" cy="584775"/>
          </a:xfrm>
          <a:prstGeom prst="rect">
            <a:avLst/>
          </a:prstGeom>
          <a:noFill/>
        </p:spPr>
        <p:txBody>
          <a:bodyPr wrap="none" rtlCol="0">
            <a:spAutoFit/>
          </a:bodyPr>
          <a:lstStyle/>
          <a:p>
            <a:r>
              <a:rPr lang="en-US" sz="3200" dirty="0" smtClean="0"/>
              <a:t>As usual—feel free to submit (or re-submit) any time!</a:t>
            </a:r>
            <a:endParaRPr lang="en-US" sz="3200" dirty="0"/>
          </a:p>
        </p:txBody>
      </p:sp>
    </p:spTree>
    <p:extLst>
      <p:ext uri="{BB962C8B-B14F-4D97-AF65-F5344CB8AC3E}">
        <p14:creationId xmlns:p14="http://schemas.microsoft.com/office/powerpoint/2010/main" val="2815298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submitters!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686800" cy="5029200"/>
          </a:xfrm>
          <a:prstGeom prst="rect">
            <a:avLst/>
          </a:prstGeom>
          <a:noFill/>
          <a:ln>
            <a:noFill/>
          </a:ln>
        </p:spPr>
      </p:pic>
    </p:spTree>
    <p:extLst>
      <p:ext uri="{BB962C8B-B14F-4D97-AF65-F5344CB8AC3E}">
        <p14:creationId xmlns:p14="http://schemas.microsoft.com/office/powerpoint/2010/main" val="180665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Logic</a:t>
            </a:r>
            <a:endParaRPr lang="en-US" dirty="0"/>
          </a:p>
        </p:txBody>
      </p:sp>
      <p:sp>
        <p:nvSpPr>
          <p:cNvPr id="3" name="Content Placeholder 2"/>
          <p:cNvSpPr>
            <a:spLocks noGrp="1"/>
          </p:cNvSpPr>
          <p:nvPr>
            <p:ph sz="quarter" idx="1"/>
          </p:nvPr>
        </p:nvSpPr>
        <p:spPr/>
        <p:txBody>
          <a:bodyPr>
            <a:normAutofit/>
          </a:bodyPr>
          <a:lstStyle/>
          <a:p>
            <a:r>
              <a:rPr lang="en-US" dirty="0" smtClean="0"/>
              <a:t>For each month from &amp;start_year to &amp;</a:t>
            </a:r>
            <a:r>
              <a:rPr lang="en-US" dirty="0" err="1" smtClean="0"/>
              <a:t>end_year</a:t>
            </a:r>
            <a:r>
              <a:rPr lang="en-US" dirty="0" smtClean="0"/>
              <a:t>:</a:t>
            </a:r>
          </a:p>
          <a:p>
            <a:pPr marL="971550" lvl="1" indent="-514350">
              <a:buFont typeface="+mj-lt"/>
              <a:buAutoNum type="arabicPeriod"/>
            </a:pPr>
            <a:r>
              <a:rPr lang="en-US" dirty="0" smtClean="0"/>
              <a:t>Enumerate set of enrollees with coverage that month</a:t>
            </a:r>
          </a:p>
          <a:p>
            <a:pPr lvl="3"/>
            <a:r>
              <a:rPr lang="en-US" dirty="0" smtClean="0"/>
              <a:t>taking note of their values on the relevant incomplete_: var</a:t>
            </a:r>
          </a:p>
          <a:p>
            <a:pPr marL="971550" lvl="1" indent="-514350">
              <a:buFont typeface="+mj-lt"/>
              <a:buAutoNum type="arabicPeriod"/>
            </a:pPr>
            <a:r>
              <a:rPr lang="en-US" dirty="0" smtClean="0"/>
              <a:t>Count number of ‘events’ (that is records in the relevant file) happening to those people.</a:t>
            </a:r>
          </a:p>
          <a:p>
            <a:pPr marL="971550" lvl="1" indent="-514350">
              <a:buFont typeface="+mj-lt"/>
              <a:buAutoNum type="arabicPeriod"/>
            </a:pPr>
            <a:r>
              <a:rPr lang="en-US" dirty="0" smtClean="0"/>
              <a:t>Divide the count from #2 by the count from #1.</a:t>
            </a:r>
          </a:p>
          <a:p>
            <a:pPr marL="571500" indent="-514350"/>
            <a:r>
              <a:rPr lang="en-US" dirty="0" smtClean="0"/>
              <a:t>Result is a per-enrollee rate for each month, for each found value of the incomplete_: var.</a:t>
            </a:r>
          </a:p>
          <a:p>
            <a:pPr marL="571500" indent="-514350"/>
            <a:r>
              <a:rPr lang="en-US" dirty="0" smtClean="0"/>
              <a:t>Plot rates over time by site.</a:t>
            </a:r>
          </a:p>
          <a:p>
            <a:pPr lvl="1"/>
            <a:endParaRPr lang="en-US" dirty="0"/>
          </a:p>
        </p:txBody>
      </p:sp>
    </p:spTree>
    <p:extLst>
      <p:ext uri="{BB962C8B-B14F-4D97-AF65-F5344CB8AC3E}">
        <p14:creationId xmlns:p14="http://schemas.microsoft.com/office/powerpoint/2010/main" val="27593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17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Results</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9198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23177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Tumor</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188981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Ambulatory Visits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75309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3910156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140</TotalTime>
  <Words>1175</Words>
  <Application>Microsoft Office PowerPoint</Application>
  <PresentationFormat>On-screen Show (4:3)</PresentationFormat>
  <Paragraphs>87</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Enrollment Data Capture Flags</vt:lpstr>
      <vt:lpstr>Thank you submitters!</vt:lpstr>
      <vt:lpstr>The Logic</vt:lpstr>
      <vt:lpstr>Pharmacy</vt:lpstr>
      <vt:lpstr>Lab Results</vt:lpstr>
      <vt:lpstr>EMR</vt:lpstr>
      <vt:lpstr>Tumor</vt:lpstr>
      <vt:lpstr>Ambulatory Visits</vt:lpstr>
      <vt:lpstr>Inpatient</vt:lpstr>
      <vt:lpstr>Thank You Workgroup Members!</vt:lpstr>
    </vt:vector>
  </TitlesOfParts>
  <Company>GHC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Enrollment Data Capture Flags</dc:title>
  <dc:creator>Pardee, Roy</dc:creator>
  <cp:lastModifiedBy>Pardee, Roy</cp:lastModifiedBy>
  <cp:revision>27</cp:revision>
  <dcterms:created xsi:type="dcterms:W3CDTF">2015-10-09T16:22:33Z</dcterms:created>
  <dcterms:modified xsi:type="dcterms:W3CDTF">2015-10-09T18:45:11Z</dcterms:modified>
</cp:coreProperties>
</file>