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4"/>
  </p:notesMasterIdLst>
  <p:sldIdLst>
    <p:sldId id="256" r:id="rId2"/>
    <p:sldId id="257" r:id="rId3"/>
    <p:sldId id="267" r:id="rId4"/>
    <p:sldId id="269" r:id="rId5"/>
    <p:sldId id="258" r:id="rId6"/>
    <p:sldId id="265" r:id="rId7"/>
    <p:sldId id="263" r:id="rId8"/>
    <p:sldId id="262" r:id="rId9"/>
    <p:sldId id="260" r:id="rId10"/>
    <p:sldId id="259" r:id="rId11"/>
    <p:sldId id="261" r:id="rId12"/>
    <p:sldId id="264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36" autoAdjust="0"/>
  </p:normalViewPr>
  <p:slideViewPr>
    <p:cSldViewPr>
      <p:cViewPr varScale="1">
        <p:scale>
          <a:sx n="78" d="100"/>
          <a:sy n="78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E20B-7123-4EE6-A213-9358ED5AEE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4991E-0165-417E-BE25-97599446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pretty much </a:t>
            </a:r>
            <a:r>
              <a:rPr lang="en-US" baseline="0" dirty="0" smtClean="0"/>
              <a:t>this whole presentation is predicated on the last round of QA, let’s talk about who we’re talking about.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Last year’s mid-year QA</a:t>
            </a:r>
            <a:r>
              <a:rPr lang="en-US" baseline="0" dirty="0" smtClean="0"/>
              <a:t> was the first time we had usable output from all 17 sites.  We didn’t get quite every site this time, but we do have younger-than-six-months-old data from every site, which is a first.  Next time I hope to report updated output from every 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THOUSAND THANKS TO ALL OF YOU WHO RESPONDED.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full QA report has been uploaded to the HMORN portal here:</a:t>
            </a:r>
          </a:p>
          <a:p>
            <a:r>
              <a:rPr lang="en-US" baseline="0" dirty="0" smtClean="0"/>
              <a:t>http://hmoresearchnetwork.org/share/page/site/VDW/documentlibrary?file=Enroll-Demog-Language%20QA%20Report#filter=path%7C%2FQA%2Fenrollment_demographics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always, I’m happy to take resubmissions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9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objective checks that most often</a:t>
            </a:r>
            <a:r>
              <a:rPr lang="en-US" baseline="0" dirty="0" smtClean="0"/>
              <a:t> tripped warnings or failures.</a:t>
            </a:r>
          </a:p>
          <a:p>
            <a:r>
              <a:rPr lang="en-US" baseline="0" dirty="0" smtClean="0"/>
              <a:t>Of these, the most concerning to me is the overlapping periods check.  Two sites have only nominal violations (e.g., 5 records overlap at KPSC) but 3 sites have multiple thousands of recs (Henry Ford has &gt; 100k overlapping records).  Start/stop agreement would be next.  Here too, two sites have only nominal violations (e.g., 4 recs at </a:t>
            </a:r>
            <a:r>
              <a:rPr lang="en-US" baseline="0" dirty="0" err="1" smtClean="0"/>
              <a:t>Essentia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two fails on </a:t>
            </a:r>
            <a:r>
              <a:rPr lang="en-US" baseline="0" dirty="0" err="1" smtClean="0"/>
              <a:t>incomplete_tumor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outpt_rx</a:t>
            </a:r>
            <a:r>
              <a:rPr lang="en-US" baseline="0" dirty="0" smtClean="0"/>
              <a:t> are at GHC.  I hope to fix these before the end of April.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one of the changes I made to the QA program had the unfortunate result of</a:t>
            </a:r>
            <a:r>
              <a:rPr lang="en-US" baseline="0" dirty="0" smtClean="0"/>
              <a:t> limiting enrollment counts to 2000-&gt;forward (so the only two sites with pre-2000 enrollment here are the two who did not run the latest QA).  I will be fixing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2000-&gt;forward bug affecting the prior graph also affects this.  So this count went down (it was 220 mil at the mid-year).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Lest</a:t>
            </a:r>
            <a:r>
              <a:rPr lang="en-US" baseline="0" dirty="0" smtClean="0"/>
              <a:t> any of us get too chuffed, it’s no secret that most of us are (collectively) the tail to California’s dog.</a:t>
            </a:r>
            <a:endParaRPr lang="en-US" dirty="0" smtClean="0"/>
          </a:p>
          <a:p>
            <a:r>
              <a:rPr lang="en-US" dirty="0" smtClean="0"/>
              <a:t>Southern Cal had more</a:t>
            </a:r>
            <a:r>
              <a:rPr lang="en-US" baseline="0" dirty="0" smtClean="0"/>
              <a:t> pre-2000 enrollment than Northern, and so they’re more penalized 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Marshfield is using the new</a:t>
            </a:r>
            <a:r>
              <a:rPr lang="en-US" baseline="0" dirty="0" smtClean="0"/>
              <a:t> ‘external’ value for this.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Unknowns continue to decline almost everywhere</a:t>
            </a:r>
            <a:r>
              <a:rPr lang="en-US" baseline="0" dirty="0" smtClean="0"/>
              <a:t> (precipitously at KPGA!). </a:t>
            </a:r>
            <a:endParaRPr lang="en-US" dirty="0" smtClean="0"/>
          </a:p>
          <a:p>
            <a:r>
              <a:rPr lang="en-US" dirty="0" smtClean="0"/>
              <a:t>BSW</a:t>
            </a:r>
            <a:r>
              <a:rPr lang="en-US" baseline="0" dirty="0" smtClean="0"/>
              <a:t> has a significant number of ‘other’ race values.</a:t>
            </a:r>
          </a:p>
          <a:p>
            <a:r>
              <a:rPr lang="en-US" baseline="0" dirty="0" smtClean="0"/>
              <a:t>Hawaii is the only site where White is 3</a:t>
            </a:r>
            <a:r>
              <a:rPr lang="en-US" baseline="30000" dirty="0" smtClean="0"/>
              <a:t>rd</a:t>
            </a:r>
            <a:r>
              <a:rPr lang="en-US" baseline="0" dirty="0" smtClean="0"/>
              <a:t> most common (after Asian &amp; Pacific Islander).</a:t>
            </a:r>
          </a:p>
          <a:p>
            <a:r>
              <a:rPr lang="en-US" dirty="0" smtClean="0"/>
              <a:t>KPMA</a:t>
            </a:r>
            <a:r>
              <a:rPr lang="en-US" baseline="0" dirty="0" smtClean="0"/>
              <a:t>, KPG &amp; Henry Ford all </a:t>
            </a:r>
            <a:r>
              <a:rPr lang="en-US" baseline="0" dirty="0" err="1" smtClean="0"/>
              <a:t>havesignificant</a:t>
            </a:r>
            <a:r>
              <a:rPr lang="en-US" baseline="0" dirty="0" smtClean="0"/>
              <a:t> proportions of African American enrollees (KPGA has a majority of AA enrollees).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9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Marshfield</a:t>
            </a:r>
            <a:r>
              <a:rPr lang="en-US" baseline="0" dirty="0" smtClean="0"/>
              <a:t> &amp; Palo Alto are both using the new(is) ‘External’ value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Still some variability on sites’ willingness/ability to use ‘No’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expected</a:t>
            </a:r>
            <a:r>
              <a:rPr lang="en-US" baseline="0" dirty="0" smtClean="0"/>
              <a:t> to see Group Health all alone in this—am incredibly gratified to see that other sites are making use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4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KPGA actually renamed their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all 9 sites implemented this identically to the</a:t>
            </a:r>
            <a:r>
              <a:rPr lang="en-US" baseline="0" dirty="0" smtClean="0"/>
              <a:t> outpatient encounter flag.  It may be that we don’t really need both </a:t>
            </a:r>
            <a:r>
              <a:rPr lang="en-US" baseline="0" dirty="0" err="1" smtClean="0"/>
              <a:t>vars</a:t>
            </a:r>
            <a:r>
              <a:rPr lang="en-US" baseline="0" dirty="0" smtClean="0"/>
              <a:t>, all told.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Harvard hasn’t implemented this b/c (if I</a:t>
            </a:r>
            <a:r>
              <a:rPr lang="en-US" baseline="0" dirty="0" smtClean="0"/>
              <a:t> understand correctly) they don’t have routine access to their EMR data (can get it </a:t>
            </a:r>
            <a:r>
              <a:rPr lang="en-US" baseline="0" dirty="0" err="1" smtClean="0"/>
              <a:t>onesey-twosey</a:t>
            </a:r>
            <a:r>
              <a:rPr lang="en-US" baseline="0" dirty="0" smtClean="0"/>
              <a:t> for projects).</a:t>
            </a:r>
          </a:p>
          <a:p>
            <a:r>
              <a:rPr lang="en-US" baseline="0" dirty="0" smtClean="0"/>
              <a:t>KPNC’s pattern seems most intuitive to me (assuming we all implemented EMRs sometime after 2000, which may not be the case everywhere).  I have ambitions of taking our rollout schedule into account (we rolled out from 2003 to 2005, clinic-by-clinic).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similar implementations here, though not quite the same.  At</a:t>
            </a:r>
            <a:r>
              <a:rPr lang="en-US" baseline="0" dirty="0" smtClean="0"/>
              <a:t> GHC, our capture of data for labs resulted in one of our labs was good even prior to our Epic rollout.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again, you guys rock.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1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some time to</a:t>
            </a:r>
            <a:r>
              <a:rPr lang="en-US" baseline="0" dirty="0" smtClean="0"/>
              <a:t> share best practices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991E-0165-417E-BE25-9759944681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1B21D1-2670-47E2-8A74-524E3EDF945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128237-AC36-4381-AB72-297AEA1797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Enroll / </a:t>
            </a:r>
            <a:r>
              <a:rPr lang="en-US" dirty="0" err="1" smtClean="0"/>
              <a:t>Demog</a:t>
            </a:r>
            <a:r>
              <a:rPr lang="en-US" dirty="0" smtClean="0"/>
              <a:t> / 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HMORN VIG 2015 Annual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Results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684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Implementers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were your considerations in implementing (e.g., plan types, geography, etc.)?</a:t>
            </a:r>
          </a:p>
          <a:p>
            <a:r>
              <a:rPr lang="en-US" dirty="0" smtClean="0"/>
              <a:t>Did you (or could you still) add new data to VDW that you had been holding back to shield users from complexity?</a:t>
            </a:r>
          </a:p>
          <a:p>
            <a:r>
              <a:rPr lang="en-US" dirty="0" smtClean="0"/>
              <a:t>Have you looked at data rates to validate your implementation?</a:t>
            </a:r>
          </a:p>
          <a:p>
            <a:r>
              <a:rPr lang="en-US" dirty="0" smtClean="0"/>
              <a:t>Are you happy with your current implementation, or do you think it needs more work?</a:t>
            </a:r>
          </a:p>
          <a:p>
            <a:r>
              <a:rPr lang="en-US" dirty="0" smtClean="0"/>
              <a:t>How difficult was the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In-depth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Not-Passed Checks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71915"/>
              </p:ext>
            </p:extLst>
          </p:nvPr>
        </p:nvGraphicFramePr>
        <p:xfrm>
          <a:off x="457200" y="1752600"/>
          <a:ext cx="8229600" cy="4334899"/>
        </p:xfrm>
        <a:graphic>
          <a:graphicData uri="http://schemas.openxmlformats.org/drawingml/2006/table">
            <a:tbl>
              <a:tblPr/>
              <a:tblGrid>
                <a:gridCol w="3428577"/>
                <a:gridCol w="967092"/>
                <a:gridCol w="967092"/>
                <a:gridCol w="480441"/>
                <a:gridCol w="928138"/>
                <a:gridCol w="683683"/>
                <a:gridCol w="774577"/>
              </a:tblGrid>
              <a:tr h="6544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QA Check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Warn Threshold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Fail Threshold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Site Fail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Site Warnings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Site Passes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Percent of Sites Passing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Plan type(s) known?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4%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4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3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10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59%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Do enrollment periods overlap?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5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12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71%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Start/end agreement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4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13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76%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Medicare Part D agrees with 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drugcov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?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3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14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82%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Insurance type(s) known?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4%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15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88%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incomplete_tumor: if any value = X, then ALL values must = X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14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93%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 err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incomplete_outpt_rx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: if any value = X, then ALL values must = X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14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93%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Primary_language has been removed from demog.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N/A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N/A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15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94%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Are all vars in the spec in the dataset &amp; of proper type?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N/A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N/A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16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94%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1246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Valid values: lang_iso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5%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0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16</a:t>
                      </a:r>
                      <a:endParaRPr lang="en-US" sz="18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94%</a:t>
                      </a:r>
                      <a:endParaRPr lang="en-US" sz="18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7099" marR="2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Enrollee Counts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138684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Nearly 175 Million Person/Years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27982"/>
              </p:ext>
            </p:extLst>
          </p:nvPr>
        </p:nvGraphicFramePr>
        <p:xfrm>
          <a:off x="2788379" y="1584802"/>
          <a:ext cx="3567241" cy="4556760"/>
        </p:xfrm>
        <a:graphic>
          <a:graphicData uri="http://schemas.openxmlformats.org/drawingml/2006/table">
            <a:tbl>
              <a:tblPr/>
              <a:tblGrid>
                <a:gridCol w="2212029"/>
                <a:gridCol w="1355212"/>
              </a:tblGrid>
              <a:tr h="452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HMORN Site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Total no. of person/years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Baylor Scott &amp; White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2,720,741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Essentia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2,517,771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Fallon Community HP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2,607,093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Geisinger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3,379,077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Group Health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8,418,025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Harvard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11,440,334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HealthPartners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10,603,753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Henry Ford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5,095,495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KP Colorado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7,074,934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KP Georgia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3,962,069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KP Hawaii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3,297,348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KP Mid-Atlantic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5,403,794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KP Northern California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47,430,288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KP Northwest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6,961,269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KP Southern California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48,031,958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Marshfield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2,359,280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Palo Alto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2,365,034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375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effectLst/>
                          <a:latin typeface="Verdana"/>
                          <a:ea typeface="Times New Roman"/>
                          <a:cs typeface="Verdana"/>
                        </a:rPr>
                        <a:t>173,668,265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8112" marR="281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7BB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1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55% of which happened in the Golden State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Coverage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Incomplete_* variables implementation </a:t>
            </a:r>
          </a:p>
          <a:p>
            <a:pPr lvl="1"/>
            <a:r>
              <a:rPr lang="en-US" dirty="0" smtClean="0"/>
              <a:t>Progress—are we ready to rev the official spec?</a:t>
            </a:r>
            <a:endParaRPr lang="en-US" dirty="0"/>
          </a:p>
          <a:p>
            <a:pPr lvl="1"/>
            <a:r>
              <a:rPr lang="en-US" dirty="0" smtClean="0"/>
              <a:t>Discussion—how did you guys handle implementation?</a:t>
            </a:r>
          </a:p>
          <a:p>
            <a:r>
              <a:rPr lang="en-US" dirty="0" smtClean="0"/>
              <a:t>QA In-Depth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To-Do/Future Directions</a:t>
            </a:r>
          </a:p>
          <a:p>
            <a:pPr lvl="1"/>
            <a:r>
              <a:rPr lang="en-US" dirty="0" smtClean="0"/>
              <a:t>Feedback?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Coverage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1405467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en-US" dirty="0" err="1" smtClean="0"/>
              <a:t>To-Do:s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Distribute separate code that will depict record counts by the incomplete flag variables.</a:t>
            </a:r>
          </a:p>
          <a:p>
            <a:pPr lvl="1"/>
            <a:r>
              <a:rPr lang="en-US" dirty="0" smtClean="0"/>
              <a:t>Not really QA, just an aid to implementation at this point.</a:t>
            </a:r>
          </a:p>
          <a:p>
            <a:r>
              <a:rPr lang="en-US" dirty="0" smtClean="0"/>
              <a:t>Describe distributions of enrollment lengths.</a:t>
            </a:r>
          </a:p>
          <a:p>
            <a:pPr lvl="1"/>
            <a:r>
              <a:rPr lang="en-US" dirty="0" smtClean="0"/>
              <a:t>Make person/year </a:t>
            </a:r>
            <a:r>
              <a:rPr lang="en-US" dirty="0" err="1" smtClean="0"/>
              <a:t>dotplot</a:t>
            </a:r>
            <a:r>
              <a:rPr lang="en-US" dirty="0" smtClean="0"/>
              <a:t> a scatterplot against median period length.</a:t>
            </a:r>
          </a:p>
          <a:p>
            <a:r>
              <a:rPr lang="en-US" dirty="0" smtClean="0"/>
              <a:t>Add the December -&gt; January enrollee count by insurance type.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guys rock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636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Incomplete_ </a:t>
            </a:r>
            <a:r>
              <a:rPr lang="en-US" dirty="0" err="1" smtClean="0"/>
              <a:t>var</a:t>
            </a:r>
            <a:r>
              <a:rPr lang="en-US" dirty="0" smtClean="0"/>
              <a:t>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“Foundational Issues” presentation outlines the population denominator problem at the mid-year meeting in 2009.</a:t>
            </a:r>
          </a:p>
          <a:p>
            <a:r>
              <a:rPr lang="en-US" sz="2400" dirty="0" err="1" smtClean="0"/>
              <a:t>Outside_utilization</a:t>
            </a:r>
            <a:r>
              <a:rPr lang="en-US" sz="2400" dirty="0" smtClean="0"/>
              <a:t> proposal approved as part of V3 in Austin.</a:t>
            </a:r>
          </a:p>
          <a:p>
            <a:r>
              <a:rPr lang="en-US" sz="2400" dirty="0" smtClean="0"/>
              <a:t>Spring 2014: Don presents his empirical review of </a:t>
            </a:r>
            <a:r>
              <a:rPr lang="en-US" sz="2400" dirty="0" err="1" smtClean="0"/>
              <a:t>out_ute</a:t>
            </a:r>
            <a:r>
              <a:rPr lang="en-US" sz="2400" dirty="0" smtClean="0"/>
              <a:t>.  Not pretty.</a:t>
            </a:r>
          </a:p>
          <a:p>
            <a:r>
              <a:rPr lang="en-US" sz="2400" dirty="0" smtClean="0"/>
              <a:t>Change Proposal Presented at the Mid-Year last October.  </a:t>
            </a:r>
          </a:p>
          <a:p>
            <a:pPr lvl="1"/>
            <a:r>
              <a:rPr lang="en-US" sz="1600" dirty="0" smtClean="0"/>
              <a:t>Did not go down smoothly.</a:t>
            </a:r>
          </a:p>
          <a:p>
            <a:r>
              <a:rPr lang="en-US" sz="2400" dirty="0" smtClean="0"/>
              <a:t>Not actually approved until December VIG call.</a:t>
            </a:r>
          </a:p>
          <a:p>
            <a:r>
              <a:rPr lang="en-US" sz="2400" dirty="0" smtClean="0"/>
              <a:t>Implementation goal: 1-feb-2015</a:t>
            </a:r>
          </a:p>
          <a:p>
            <a:pPr lvl="1"/>
            <a:r>
              <a:rPr lang="en-US" sz="2000" dirty="0" smtClean="0"/>
              <a:t>ambitious, but token implementation should be easy, right?</a:t>
            </a:r>
          </a:p>
          <a:p>
            <a:r>
              <a:rPr lang="en-US" sz="2400" dirty="0" smtClean="0"/>
              <a:t>QA program (with added relevant checks/descriptives) sent out in early February.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15 Sites demonstrated through QA that they</a:t>
            </a:r>
          </a:p>
          <a:p>
            <a:pPr lvl="1"/>
            <a:r>
              <a:rPr lang="en-US" dirty="0"/>
              <a:t>Have removed </a:t>
            </a:r>
            <a:r>
              <a:rPr lang="en-US" dirty="0" smtClean="0"/>
              <a:t>outside_utilization.</a:t>
            </a:r>
            <a:r>
              <a:rPr lang="en-US" baseline="30000" dirty="0" smtClean="0"/>
              <a:t>1</a:t>
            </a:r>
            <a:endParaRPr lang="en-US" baseline="30000" dirty="0"/>
          </a:p>
          <a:p>
            <a:pPr lvl="1"/>
            <a:r>
              <a:rPr lang="en-US" dirty="0"/>
              <a:t>Have added the six new incomplete_* variables.</a:t>
            </a:r>
          </a:p>
          <a:p>
            <a:r>
              <a:rPr lang="en-US" dirty="0" smtClean="0"/>
              <a:t>We are definitely ready to revise the official spec.</a:t>
            </a:r>
            <a:endParaRPr lang="en-US" dirty="0"/>
          </a:p>
          <a:p>
            <a:r>
              <a:rPr lang="en-US" dirty="0"/>
              <a:t>Furthermore, </a:t>
            </a:r>
            <a:r>
              <a:rPr lang="en-US" b="1" dirty="0" smtClean="0"/>
              <a:t>nine</a:t>
            </a:r>
            <a:r>
              <a:rPr lang="en-US" dirty="0" smtClean="0"/>
              <a:t> </a:t>
            </a:r>
            <a:r>
              <a:rPr lang="en-US" dirty="0"/>
              <a:t>sites actually have </a:t>
            </a:r>
            <a:r>
              <a:rPr lang="en-US" i="1" dirty="0"/>
              <a:t>substantive implementations</a:t>
            </a:r>
            <a:r>
              <a:rPr lang="en-US" dirty="0"/>
              <a:t> on one or more of these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Outpatient Rx Fills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Outpatient Encounters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Encounters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398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B128237-AC36-4381-AB72-297AEA1797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1531</TotalTime>
  <Words>1257</Words>
  <Application>Microsoft Office PowerPoint</Application>
  <PresentationFormat>On-screen Show (4:3)</PresentationFormat>
  <Paragraphs>239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Enroll / Demog / Lang</vt:lpstr>
      <vt:lpstr>Overview</vt:lpstr>
      <vt:lpstr>You guys rock</vt:lpstr>
      <vt:lpstr>Incomplete_ var implementations</vt:lpstr>
      <vt:lpstr>Rough Timeline</vt:lpstr>
      <vt:lpstr>Progress</vt:lpstr>
      <vt:lpstr>Outpatient Rx Fills</vt:lpstr>
      <vt:lpstr>Outpatient Encounters</vt:lpstr>
      <vt:lpstr>Inpatient Encounters</vt:lpstr>
      <vt:lpstr>EMR</vt:lpstr>
      <vt:lpstr>Lab Results</vt:lpstr>
      <vt:lpstr>Tumor</vt:lpstr>
      <vt:lpstr>Questions for Implementers</vt:lpstr>
      <vt:lpstr>QA In-depth</vt:lpstr>
      <vt:lpstr>Most Not-Passed Checks</vt:lpstr>
      <vt:lpstr>Enrollee Counts</vt:lpstr>
      <vt:lpstr>Nearly 175 Million Person/Years</vt:lpstr>
      <vt:lpstr>55% of which happened in the Golden State</vt:lpstr>
      <vt:lpstr>Drug Coverage</vt:lpstr>
      <vt:lpstr>Race</vt:lpstr>
      <vt:lpstr>Commercial Coverage</vt:lpstr>
      <vt:lpstr>QA To-Do:s</vt:lpstr>
    </vt:vector>
  </TitlesOfParts>
  <Company>GHC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Enroll / Demog / Lang</dc:title>
  <dc:creator>Roy Pardee</dc:creator>
  <cp:lastModifiedBy>Pardee, Roy</cp:lastModifiedBy>
  <cp:revision>50</cp:revision>
  <dcterms:created xsi:type="dcterms:W3CDTF">2015-03-05T21:17:23Z</dcterms:created>
  <dcterms:modified xsi:type="dcterms:W3CDTF">2016-03-15T23:28:43Z</dcterms:modified>
</cp:coreProperties>
</file>