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36576000" cy="18288000"/>
  <p:notesSz cx="6858000" cy="9144000"/>
  <p:defaultTextStyle>
    <a:defPPr>
      <a:defRPr lang="en-US"/>
    </a:defPPr>
    <a:lvl1pPr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1pPr>
    <a:lvl2pPr marL="1514475" indent="-1057275"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2pPr>
    <a:lvl3pPr marL="3028950" indent="-2114550"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3pPr>
    <a:lvl4pPr marL="4545013" indent="-3173413"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4pPr>
    <a:lvl5pPr marL="6059488" indent="-4230688"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5pPr>
    <a:lvl6pPr marL="2286000" algn="l" defTabSz="914400" rtl="0" eaLnBrk="1" latinLnBrk="0" hangingPunct="1">
      <a:defRPr sz="2000" kern="1200">
        <a:solidFill>
          <a:schemeClr val="tx1"/>
        </a:solidFill>
        <a:latin typeface="Arial" charset="0"/>
        <a:ea typeface="ＭＳ Ｐゴシック" pitchFamily="-112" charset="-128"/>
        <a:cs typeface="+mn-cs"/>
      </a:defRPr>
    </a:lvl6pPr>
    <a:lvl7pPr marL="2743200" algn="l" defTabSz="914400" rtl="0" eaLnBrk="1" latinLnBrk="0" hangingPunct="1">
      <a:defRPr sz="2000" kern="1200">
        <a:solidFill>
          <a:schemeClr val="tx1"/>
        </a:solidFill>
        <a:latin typeface="Arial" charset="0"/>
        <a:ea typeface="ＭＳ Ｐゴシック" pitchFamily="-112" charset="-128"/>
        <a:cs typeface="+mn-cs"/>
      </a:defRPr>
    </a:lvl7pPr>
    <a:lvl8pPr marL="3200400" algn="l" defTabSz="914400" rtl="0" eaLnBrk="1" latinLnBrk="0" hangingPunct="1">
      <a:defRPr sz="2000" kern="1200">
        <a:solidFill>
          <a:schemeClr val="tx1"/>
        </a:solidFill>
        <a:latin typeface="Arial" charset="0"/>
        <a:ea typeface="ＭＳ Ｐゴシック" pitchFamily="-112" charset="-128"/>
        <a:cs typeface="+mn-cs"/>
      </a:defRPr>
    </a:lvl8pPr>
    <a:lvl9pPr marL="3657600" algn="l" defTabSz="914400" rtl="0" eaLnBrk="1" latinLnBrk="0" hangingPunct="1">
      <a:defRPr sz="2000" kern="1200">
        <a:solidFill>
          <a:schemeClr val="tx1"/>
        </a:solidFill>
        <a:latin typeface="Arial" charset="0"/>
        <a:ea typeface="ＭＳ Ｐゴシック" pitchFamily="-11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47840"/>
    <a:srgbClr val="2E5592"/>
    <a:srgbClr val="156786"/>
    <a:srgbClr val="2B7F88"/>
    <a:srgbClr val="9CA877"/>
    <a:srgbClr val="4B3B32"/>
    <a:srgbClr val="3A0116"/>
    <a:srgbClr val="4F0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varScale="1">
        <p:scale>
          <a:sx n="38" d="100"/>
          <a:sy n="38" d="100"/>
        </p:scale>
        <p:origin x="-144" y="-858"/>
      </p:cViewPr>
      <p:guideLst>
        <p:guide orient="horz" pos="5568"/>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2" charset="0"/>
              </a:defRPr>
            </a:lvl1pPr>
          </a:lstStyle>
          <a:p>
            <a:fld id="{ED08DE81-0E56-40CD-BF21-E80724925E1D}" type="datetime1">
              <a:rPr lang="en-US" altLang="en-US"/>
              <a:pPr/>
              <a:t>3/21/2016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2" charset="0"/>
              </a:defRPr>
            </a:lvl1pPr>
          </a:lstStyle>
          <a:p>
            <a:fld id="{90254447-301D-4A62-AFCF-0E77553E57EF}" type="slidenum">
              <a:rPr lang="en-US" altLang="en-US"/>
              <a:pPr/>
              <a:t>‹#›</a:t>
            </a:fld>
            <a:endParaRPr lang="en-US" altLang="en-US"/>
          </a:p>
        </p:txBody>
      </p:sp>
    </p:spTree>
    <p:extLst>
      <p:ext uri="{BB962C8B-B14F-4D97-AF65-F5344CB8AC3E}">
        <p14:creationId xmlns:p14="http://schemas.microsoft.com/office/powerpoint/2010/main" val="37151195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2" charset="0"/>
              </a:defRPr>
            </a:lvl1pPr>
          </a:lstStyle>
          <a:p>
            <a:fld id="{D20E2334-564C-49F4-AAAC-87199CFF6DF7}" type="datetime1">
              <a:rPr lang="en-US" altLang="en-US"/>
              <a:pPr/>
              <a:t>3/21/2016</a:t>
            </a:fld>
            <a:endParaRPr lang="en-US" alt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2" charset="0"/>
              </a:defRPr>
            </a:lvl1pPr>
          </a:lstStyle>
          <a:p>
            <a:fld id="{2C9BD352-FBED-43BE-90FF-03C6F5B1C6D2}" type="slidenum">
              <a:rPr lang="en-US" altLang="en-US"/>
              <a:pPr/>
              <a:t>‹#›</a:t>
            </a:fld>
            <a:endParaRPr lang="en-US" altLang="en-US"/>
          </a:p>
        </p:txBody>
      </p:sp>
    </p:spTree>
    <p:extLst>
      <p:ext uri="{BB962C8B-B14F-4D97-AF65-F5344CB8AC3E}">
        <p14:creationId xmlns:p14="http://schemas.microsoft.com/office/powerpoint/2010/main" val="1912141828"/>
      </p:ext>
    </p:extLst>
  </p:cSld>
  <p:clrMap bg1="lt1" tx1="dk1" bg2="lt2" tx2="dk2" accent1="accent1" accent2="accent2" accent3="accent3" accent4="accent4" accent5="accent5" accent6="accent6" hlink="hlink" folHlink="folHlink"/>
  <p:hf sldNum="0" hdr="0" ftr="0" dt="0"/>
  <p:notesStyle>
    <a:lvl1pPr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ＭＳ Ｐゴシック" pitchFamily="-28" charset="-128"/>
      </a:defRPr>
    </a:lvl1pPr>
    <a:lvl2pPr marL="1514475"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2pPr>
    <a:lvl3pPr marL="3028950"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3pPr>
    <a:lvl4pPr marL="4545013"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4pPr>
    <a:lvl5pPr marL="6059488"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5pPr>
    <a:lvl6pPr marL="7576261" algn="l" defTabSz="1515252" rtl="0" eaLnBrk="1" latinLnBrk="0" hangingPunct="1">
      <a:defRPr sz="4000" kern="1200">
        <a:solidFill>
          <a:schemeClr val="tx1"/>
        </a:solidFill>
        <a:latin typeface="+mn-lt"/>
        <a:ea typeface="+mn-ea"/>
        <a:cs typeface="+mn-cs"/>
      </a:defRPr>
    </a:lvl6pPr>
    <a:lvl7pPr marL="9091513" algn="l" defTabSz="1515252" rtl="0" eaLnBrk="1" latinLnBrk="0" hangingPunct="1">
      <a:defRPr sz="4000" kern="1200">
        <a:solidFill>
          <a:schemeClr val="tx1"/>
        </a:solidFill>
        <a:latin typeface="+mn-lt"/>
        <a:ea typeface="+mn-ea"/>
        <a:cs typeface="+mn-cs"/>
      </a:defRPr>
    </a:lvl7pPr>
    <a:lvl8pPr marL="10606766" algn="l" defTabSz="1515252" rtl="0" eaLnBrk="1" latinLnBrk="0" hangingPunct="1">
      <a:defRPr sz="4000" kern="1200">
        <a:solidFill>
          <a:schemeClr val="tx1"/>
        </a:solidFill>
        <a:latin typeface="+mn-lt"/>
        <a:ea typeface="+mn-ea"/>
        <a:cs typeface="+mn-cs"/>
      </a:defRPr>
    </a:lvl8pPr>
    <a:lvl9pPr marL="12122018" algn="l" defTabSz="1515252" rtl="0" eaLnBrk="1" latinLnBrk="0" hangingPunct="1">
      <a:defRPr sz="4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itchFamily="-11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itchFamily="-11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0055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1514475" rtl="0" eaLnBrk="0" fontAlgn="base" hangingPunct="0">
        <a:spcBef>
          <a:spcPct val="0"/>
        </a:spcBef>
        <a:spcAft>
          <a:spcPct val="0"/>
        </a:spcAft>
        <a:defRPr sz="14600" kern="1200">
          <a:solidFill>
            <a:schemeClr val="tx1"/>
          </a:solidFill>
          <a:latin typeface="+mj-lt"/>
          <a:ea typeface="ＭＳ Ｐゴシック" pitchFamily="-28" charset="-128"/>
          <a:cs typeface="ＭＳ Ｐゴシック" pitchFamily="-28" charset="-128"/>
        </a:defRPr>
      </a:lvl1pPr>
      <a:lvl2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2pPr>
      <a:lvl3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3pPr>
      <a:lvl4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4pPr>
      <a:lvl5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5pPr>
      <a:lvl6pPr marL="4572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6pPr>
      <a:lvl7pPr marL="9144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7pPr>
      <a:lvl8pPr marL="13716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8pPr>
      <a:lvl9pPr marL="18288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9pPr>
    </p:titleStyle>
    <p:bodyStyle>
      <a:lvl1pPr marL="1135063" indent="-1135063" algn="l" defTabSz="1514475" rtl="0" eaLnBrk="0" fontAlgn="base" hangingPunct="0">
        <a:spcBef>
          <a:spcPct val="20000"/>
        </a:spcBef>
        <a:spcAft>
          <a:spcPct val="0"/>
        </a:spcAft>
        <a:buFont typeface="Arial" charset="0"/>
        <a:buChar char="•"/>
        <a:defRPr sz="10600" kern="1200">
          <a:solidFill>
            <a:schemeClr val="tx1"/>
          </a:solidFill>
          <a:latin typeface="+mn-lt"/>
          <a:ea typeface="ＭＳ Ｐゴシック" pitchFamily="-28" charset="-128"/>
          <a:cs typeface="ＭＳ Ｐゴシック" pitchFamily="-28" charset="-128"/>
        </a:defRPr>
      </a:lvl1pPr>
      <a:lvl2pPr marL="2462213" indent="-946150" algn="l" defTabSz="1514475" rtl="0" eaLnBrk="0" fontAlgn="base" hangingPunct="0">
        <a:spcBef>
          <a:spcPct val="20000"/>
        </a:spcBef>
        <a:spcAft>
          <a:spcPct val="0"/>
        </a:spcAft>
        <a:buFont typeface="Arial" charset="0"/>
        <a:buChar char="–"/>
        <a:defRPr sz="9300" kern="1200">
          <a:solidFill>
            <a:schemeClr val="tx1"/>
          </a:solidFill>
          <a:latin typeface="+mn-lt"/>
          <a:ea typeface="ＭＳ Ｐゴシック" pitchFamily="-28" charset="-128"/>
          <a:cs typeface="+mn-cs"/>
        </a:defRPr>
      </a:lvl2pPr>
      <a:lvl3pPr marL="3787775" indent="-757238" algn="l" defTabSz="1514475" rtl="0" eaLnBrk="0" fontAlgn="base" hangingPunct="0">
        <a:spcBef>
          <a:spcPct val="20000"/>
        </a:spcBef>
        <a:spcAft>
          <a:spcPct val="0"/>
        </a:spcAft>
        <a:buFont typeface="Arial" charset="0"/>
        <a:buChar char="•"/>
        <a:defRPr sz="8000" kern="1200">
          <a:solidFill>
            <a:schemeClr val="tx1"/>
          </a:solidFill>
          <a:latin typeface="+mn-lt"/>
          <a:ea typeface="ＭＳ Ｐゴシック" pitchFamily="-28" charset="-128"/>
          <a:cs typeface="+mn-cs"/>
        </a:defRPr>
      </a:lvl3pPr>
      <a:lvl4pPr marL="5302250" indent="-757238" algn="l" defTabSz="1514475" rtl="0" eaLnBrk="0" fontAlgn="base" hangingPunct="0">
        <a:spcBef>
          <a:spcPct val="20000"/>
        </a:spcBef>
        <a:spcAft>
          <a:spcPct val="0"/>
        </a:spcAft>
        <a:buFont typeface="Arial" charset="0"/>
        <a:buChar char="–"/>
        <a:defRPr sz="6600" kern="1200">
          <a:solidFill>
            <a:schemeClr val="tx1"/>
          </a:solidFill>
          <a:latin typeface="+mn-lt"/>
          <a:ea typeface="ＭＳ Ｐゴシック" pitchFamily="-28" charset="-128"/>
          <a:cs typeface="+mn-cs"/>
        </a:defRPr>
      </a:lvl4pPr>
      <a:lvl5pPr marL="6818313" indent="-757238" algn="l" defTabSz="1514475" rtl="0" eaLnBrk="0" fontAlgn="base" hangingPunct="0">
        <a:spcBef>
          <a:spcPct val="20000"/>
        </a:spcBef>
        <a:spcAft>
          <a:spcPct val="0"/>
        </a:spcAft>
        <a:buFont typeface="Arial" charset="0"/>
        <a:buChar char="»"/>
        <a:defRPr sz="6600" kern="1200">
          <a:solidFill>
            <a:schemeClr val="tx1"/>
          </a:solidFill>
          <a:latin typeface="+mn-lt"/>
          <a:ea typeface="ＭＳ Ｐゴシック" pitchFamily="-28" charset="-128"/>
          <a:cs typeface="+mn-cs"/>
        </a:defRPr>
      </a:lvl5pPr>
      <a:lvl6pPr marL="8333887" indent="-757626" algn="l" defTabSz="1515252" rtl="0" eaLnBrk="1" latinLnBrk="0" hangingPunct="1">
        <a:spcBef>
          <a:spcPct val="20000"/>
        </a:spcBef>
        <a:buFont typeface="Arial"/>
        <a:buChar char="•"/>
        <a:defRPr sz="6600" kern="1200">
          <a:solidFill>
            <a:schemeClr val="tx1"/>
          </a:solidFill>
          <a:latin typeface="+mn-lt"/>
          <a:ea typeface="+mn-ea"/>
          <a:cs typeface="+mn-cs"/>
        </a:defRPr>
      </a:lvl6pPr>
      <a:lvl7pPr marL="9849140" indent="-757626" algn="l" defTabSz="1515252" rtl="0" eaLnBrk="1" latinLnBrk="0" hangingPunct="1">
        <a:spcBef>
          <a:spcPct val="20000"/>
        </a:spcBef>
        <a:buFont typeface="Arial"/>
        <a:buChar char="•"/>
        <a:defRPr sz="6600" kern="1200">
          <a:solidFill>
            <a:schemeClr val="tx1"/>
          </a:solidFill>
          <a:latin typeface="+mn-lt"/>
          <a:ea typeface="+mn-ea"/>
          <a:cs typeface="+mn-cs"/>
        </a:defRPr>
      </a:lvl7pPr>
      <a:lvl8pPr marL="11364392" indent="-757626" algn="l" defTabSz="1515252" rtl="0" eaLnBrk="1" latinLnBrk="0" hangingPunct="1">
        <a:spcBef>
          <a:spcPct val="20000"/>
        </a:spcBef>
        <a:buFont typeface="Arial"/>
        <a:buChar char="•"/>
        <a:defRPr sz="6600" kern="1200">
          <a:solidFill>
            <a:schemeClr val="tx1"/>
          </a:solidFill>
          <a:latin typeface="+mn-lt"/>
          <a:ea typeface="+mn-ea"/>
          <a:cs typeface="+mn-cs"/>
        </a:defRPr>
      </a:lvl8pPr>
      <a:lvl9pPr marL="12879644" indent="-757626" algn="l" defTabSz="1515252"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en-US"/>
      </a:defPPr>
      <a:lvl1pPr marL="0" algn="l" defTabSz="1515252" rtl="0" eaLnBrk="1" latinLnBrk="0" hangingPunct="1">
        <a:defRPr sz="6000" kern="1200">
          <a:solidFill>
            <a:schemeClr val="tx1"/>
          </a:solidFill>
          <a:latin typeface="+mn-lt"/>
          <a:ea typeface="+mn-ea"/>
          <a:cs typeface="+mn-cs"/>
        </a:defRPr>
      </a:lvl1pPr>
      <a:lvl2pPr marL="1515252" algn="l" defTabSz="1515252" rtl="0" eaLnBrk="1" latinLnBrk="0" hangingPunct="1">
        <a:defRPr sz="6000" kern="1200">
          <a:solidFill>
            <a:schemeClr val="tx1"/>
          </a:solidFill>
          <a:latin typeface="+mn-lt"/>
          <a:ea typeface="+mn-ea"/>
          <a:cs typeface="+mn-cs"/>
        </a:defRPr>
      </a:lvl2pPr>
      <a:lvl3pPr marL="3030504" algn="l" defTabSz="1515252" rtl="0" eaLnBrk="1" latinLnBrk="0" hangingPunct="1">
        <a:defRPr sz="6000" kern="1200">
          <a:solidFill>
            <a:schemeClr val="tx1"/>
          </a:solidFill>
          <a:latin typeface="+mn-lt"/>
          <a:ea typeface="+mn-ea"/>
          <a:cs typeface="+mn-cs"/>
        </a:defRPr>
      </a:lvl3pPr>
      <a:lvl4pPr marL="4545757" algn="l" defTabSz="1515252" rtl="0" eaLnBrk="1" latinLnBrk="0" hangingPunct="1">
        <a:defRPr sz="6000" kern="1200">
          <a:solidFill>
            <a:schemeClr val="tx1"/>
          </a:solidFill>
          <a:latin typeface="+mn-lt"/>
          <a:ea typeface="+mn-ea"/>
          <a:cs typeface="+mn-cs"/>
        </a:defRPr>
      </a:lvl4pPr>
      <a:lvl5pPr marL="6061009" algn="l" defTabSz="1515252" rtl="0" eaLnBrk="1" latinLnBrk="0" hangingPunct="1">
        <a:defRPr sz="6000" kern="1200">
          <a:solidFill>
            <a:schemeClr val="tx1"/>
          </a:solidFill>
          <a:latin typeface="+mn-lt"/>
          <a:ea typeface="+mn-ea"/>
          <a:cs typeface="+mn-cs"/>
        </a:defRPr>
      </a:lvl5pPr>
      <a:lvl6pPr marL="7576261" algn="l" defTabSz="1515252" rtl="0" eaLnBrk="1" latinLnBrk="0" hangingPunct="1">
        <a:defRPr sz="6000" kern="1200">
          <a:solidFill>
            <a:schemeClr val="tx1"/>
          </a:solidFill>
          <a:latin typeface="+mn-lt"/>
          <a:ea typeface="+mn-ea"/>
          <a:cs typeface="+mn-cs"/>
        </a:defRPr>
      </a:lvl6pPr>
      <a:lvl7pPr marL="9091513" algn="l" defTabSz="1515252" rtl="0" eaLnBrk="1" latinLnBrk="0" hangingPunct="1">
        <a:defRPr sz="6000" kern="1200">
          <a:solidFill>
            <a:schemeClr val="tx1"/>
          </a:solidFill>
          <a:latin typeface="+mn-lt"/>
          <a:ea typeface="+mn-ea"/>
          <a:cs typeface="+mn-cs"/>
        </a:defRPr>
      </a:lvl7pPr>
      <a:lvl8pPr marL="10606766" algn="l" defTabSz="1515252" rtl="0" eaLnBrk="1" latinLnBrk="0" hangingPunct="1">
        <a:defRPr sz="6000" kern="1200">
          <a:solidFill>
            <a:schemeClr val="tx1"/>
          </a:solidFill>
          <a:latin typeface="+mn-lt"/>
          <a:ea typeface="+mn-ea"/>
          <a:cs typeface="+mn-cs"/>
        </a:defRPr>
      </a:lvl8pPr>
      <a:lvl9pPr marL="12122018" algn="l" defTabSz="1515252"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131"/>
          <p:cNvSpPr>
            <a:spLocks noChangeArrowheads="1"/>
          </p:cNvSpPr>
          <p:nvPr/>
        </p:nvSpPr>
        <p:spPr bwMode="auto">
          <a:xfrm>
            <a:off x="28098750" y="762000"/>
            <a:ext cx="7620000" cy="2362200"/>
          </a:xfrm>
          <a:prstGeom prst="rect">
            <a:avLst/>
          </a:prstGeom>
          <a:solidFill>
            <a:srgbClr val="1567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latin typeface="Tahoma" panose="020B0604030504040204" pitchFamily="34" charset="0"/>
              <a:ea typeface="Tahoma" panose="020B0604030504040204" pitchFamily="34" charset="0"/>
              <a:cs typeface="Tahoma" panose="020B0604030504040204" pitchFamily="34" charset="0"/>
            </a:endParaRPr>
          </a:p>
        </p:txBody>
      </p:sp>
      <p:pic>
        <p:nvPicPr>
          <p:cNvPr id="5128" name="Picture 30" descr="ghri_logo_h_rev.pos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14750" y="1289050"/>
            <a:ext cx="51927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609362" y="762000"/>
            <a:ext cx="26687700" cy="2362200"/>
            <a:chOff x="914400" y="762000"/>
            <a:chExt cx="26382663" cy="2362200"/>
          </a:xfrm>
        </p:grpSpPr>
        <p:sp>
          <p:nvSpPr>
            <p:cNvPr id="5125" name="Rectangle 130"/>
            <p:cNvSpPr>
              <a:spLocks noChangeArrowheads="1"/>
            </p:cNvSpPr>
            <p:nvPr/>
          </p:nvSpPr>
          <p:spPr bwMode="auto">
            <a:xfrm>
              <a:off x="914400" y="762000"/>
              <a:ext cx="26382663" cy="2362200"/>
            </a:xfrm>
            <a:prstGeom prst="rect">
              <a:avLst/>
            </a:prstGeom>
            <a:solidFill>
              <a:srgbClr val="4B3B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latin typeface="Tahoma" panose="020B0604030504040204" pitchFamily="34" charset="0"/>
                <a:ea typeface="Tahoma" panose="020B0604030504040204" pitchFamily="34" charset="0"/>
                <a:cs typeface="Tahoma" panose="020B0604030504040204" pitchFamily="34" charset="0"/>
              </a:endParaRPr>
            </a:p>
          </p:txBody>
        </p:sp>
        <p:sp>
          <p:nvSpPr>
            <p:cNvPr id="5127" name="Text Box 10"/>
            <p:cNvSpPr txBox="1">
              <a:spLocks noChangeArrowheads="1"/>
            </p:cNvSpPr>
            <p:nvPr/>
          </p:nvSpPr>
          <p:spPr bwMode="auto">
            <a:xfrm>
              <a:off x="1295399" y="838200"/>
              <a:ext cx="2454689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5150"/>
                </a:spcBef>
              </a:pPr>
              <a:r>
                <a:rPr lang="en-US" altLang="en-US" sz="5800" dirty="0" smtClean="0">
                  <a:solidFill>
                    <a:schemeClr val="bg1"/>
                  </a:solidFill>
                  <a:latin typeface="Tahoma" panose="020B0604030504040204" pitchFamily="34" charset="0"/>
                  <a:ea typeface="Tahoma" panose="020B0604030504040204" pitchFamily="34" charset="0"/>
                  <a:cs typeface="Tahoma" panose="020B0604030504040204" pitchFamily="34" charset="0"/>
                </a:rPr>
                <a:t>Are You Getting The Whole Story? VDW Completeness Re(capture)d</a:t>
              </a:r>
              <a:endParaRPr lang="en-US" altLang="en-US" sz="5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129" name="TextBox 39"/>
            <p:cNvSpPr txBox="1">
              <a:spLocks noChangeArrowheads="1"/>
            </p:cNvSpPr>
            <p:nvPr/>
          </p:nvSpPr>
          <p:spPr bwMode="auto">
            <a:xfrm>
              <a:off x="1392238" y="2094637"/>
              <a:ext cx="25506362"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600"/>
                </a:spcBef>
              </a:pP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Roy Pardee, JD MA</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Don Bachman, MS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Mark </a:t>
              </a:r>
              <a:r>
                <a:rPr lang="en-US" altLang="en-US" sz="1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Hornbrook</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PhD</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Catherine Cleveland</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Priyam</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Mathur</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MS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Dan Ng, MBA</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Susan </a:t>
              </a:r>
              <a:r>
                <a:rPr lang="en-US" altLang="en-US" sz="1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Aumer</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PhD PMP</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William Harding,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Celia Jordan,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7</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Jeremey Meier,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8</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Carmen Wong, MBA</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9</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Brian Hoch,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10</a:t>
              </a:r>
              <a:endParaRPr lang="en-US" altLang="en-US" sz="1800" baseline="30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spcBef>
                  <a:spcPts val="600"/>
                </a:spcBef>
              </a:pP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Group Health Research Institute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Center for Health Research, Kaiser Permanente Northwest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Meyers Primary Care Institute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Division Of Research, Kaiser Permanente Northern California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HealthPartners Institute for Education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Institute for Health Research, Kaiser Permanente Colorado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7</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MidAtlantic Permanente Research Institute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8</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Essentia Institute of Rural Health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9</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Center for Health Research, Kaiser Permanente </a:t>
              </a: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Hawaii </a:t>
              </a:r>
              <a:r>
                <a:rPr lang="en-US" altLang="en-US" sz="1400" baseline="30000" dirty="0">
                  <a:solidFill>
                    <a:schemeClr val="bg1"/>
                  </a:solidFill>
                  <a:latin typeface="Tahoma" panose="020B0604030504040204" pitchFamily="34" charset="0"/>
                  <a:ea typeface="Tahoma" panose="020B0604030504040204" pitchFamily="34" charset="0"/>
                  <a:cs typeface="Tahoma" panose="020B0604030504040204" pitchFamily="34" charset="0"/>
                </a:rPr>
                <a:t>10</a:t>
              </a: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Marshfield Clinic Research </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Foundation</a:t>
              </a:r>
            </a:p>
          </p:txBody>
        </p:sp>
      </p:grpSp>
      <p:sp>
        <p:nvSpPr>
          <p:cNvPr id="5130" name="Text Box 148"/>
          <p:cNvSpPr txBox="1">
            <a:spLocks noChangeArrowheads="1"/>
          </p:cNvSpPr>
          <p:nvPr/>
        </p:nvSpPr>
        <p:spPr bwMode="auto">
          <a:xfrm>
            <a:off x="17602200" y="3352800"/>
            <a:ext cx="9694863"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spcAft>
                <a:spcPct val="5000"/>
              </a:spcAft>
            </a:pPr>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131" name="Text Box 149"/>
          <p:cNvSpPr txBox="1">
            <a:spLocks noChangeArrowheads="1"/>
          </p:cNvSpPr>
          <p:nvPr/>
        </p:nvSpPr>
        <p:spPr bwMode="auto">
          <a:xfrm>
            <a:off x="28093988"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Discussion</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169" name="Text Box 149"/>
          <p:cNvSpPr txBox="1">
            <a:spLocks noChangeArrowheads="1"/>
          </p:cNvSpPr>
          <p:nvPr/>
        </p:nvSpPr>
        <p:spPr bwMode="auto">
          <a:xfrm>
            <a:off x="28093988" y="121920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Conclusion</a:t>
            </a:r>
          </a:p>
        </p:txBody>
      </p:sp>
      <p:sp>
        <p:nvSpPr>
          <p:cNvPr id="5172" name="Text Box 149"/>
          <p:cNvSpPr txBox="1">
            <a:spLocks noChangeArrowheads="1"/>
          </p:cNvSpPr>
          <p:nvPr/>
        </p:nvSpPr>
        <p:spPr bwMode="auto">
          <a:xfrm>
            <a:off x="609362" y="3352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5173" name="Text Box 149"/>
          <p:cNvSpPr txBox="1">
            <a:spLocks noChangeArrowheads="1"/>
          </p:cNvSpPr>
          <p:nvPr/>
        </p:nvSpPr>
        <p:spPr bwMode="auto">
          <a:xfrm>
            <a:off x="609362" y="11353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New Variables</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2079316"/>
              </p:ext>
            </p:extLst>
          </p:nvPr>
        </p:nvGraphicFramePr>
        <p:xfrm>
          <a:off x="586014" y="12326112"/>
          <a:ext cx="8077200" cy="5394960"/>
        </p:xfrm>
        <a:graphic>
          <a:graphicData uri="http://schemas.openxmlformats.org/drawingml/2006/table">
            <a:tbl>
              <a:tblPr firstRow="1" firstCol="1" bandRow="1">
                <a:tableStyleId>{5C22544A-7EE6-4342-B048-85BDC9FD1C3A}</a:tableStyleId>
              </a:tblPr>
              <a:tblGrid>
                <a:gridCol w="2362200"/>
                <a:gridCol w="3352800"/>
                <a:gridCol w="2362200"/>
              </a:tblGrid>
              <a:tr h="627888">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Variable Name</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Definition</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Valid Values</a:t>
                      </a:r>
                      <a:endParaRPr lang="en-US" sz="24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incomplete_outpt_rx</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outpatient pharmacy</a:t>
                      </a:r>
                      <a:r>
                        <a:rPr lang="en-US" sz="1600" dirty="0">
                          <a:effectLst/>
                          <a:latin typeface="Arial" panose="020B0604020202020204" pitchFamily="34" charset="0"/>
                          <a:cs typeface="Arial" panose="020B0604020202020204" pitchFamily="34" charset="0"/>
                        </a:rPr>
                        <a:t> fill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 </a:t>
                      </a:r>
                    </a:p>
                    <a:p>
                      <a:pPr marL="290513" marR="0" indent="-29051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K: </a:t>
                      </a:r>
                      <a:r>
                        <a:rPr lang="en-US" sz="1600" kern="1200" dirty="0">
                          <a:solidFill>
                            <a:schemeClr val="dk1"/>
                          </a:solidFill>
                          <a:effectLst/>
                          <a:latin typeface="Arial" panose="020B0604020202020204" pitchFamily="34" charset="0"/>
                          <a:ea typeface="+mn-ea"/>
                          <a:cs typeface="Arial" panose="020B0604020202020204" pitchFamily="34" charset="0"/>
                        </a:rPr>
                        <a:t>There are known reasons </a:t>
                      </a:r>
                      <a:r>
                        <a:rPr lang="en-US" sz="1600" dirty="0">
                          <a:effectLst/>
                          <a:latin typeface="Arial" panose="020B0604020202020204" pitchFamily="34" charset="0"/>
                          <a:cs typeface="Arial" panose="020B0604020202020204" pitchFamily="34" charset="0"/>
                        </a:rPr>
                        <a:t>to </a:t>
                      </a:r>
                      <a:r>
                        <a:rPr lang="en-US" sz="1600" kern="1200" dirty="0">
                          <a:solidFill>
                            <a:schemeClr val="dk1"/>
                          </a:solidFill>
                          <a:effectLst/>
                          <a:latin typeface="Arial" panose="020B0604020202020204" pitchFamily="34" charset="0"/>
                          <a:ea typeface="+mn-ea"/>
                          <a:cs typeface="Arial" panose="020B0604020202020204" pitchFamily="34" charset="0"/>
                        </a:rPr>
                        <a:t>suspect</a:t>
                      </a:r>
                      <a:r>
                        <a:rPr lang="en-US" sz="1600" dirty="0">
                          <a:effectLst/>
                          <a:latin typeface="Arial" panose="020B0604020202020204" pitchFamily="34" charset="0"/>
                          <a:cs typeface="Arial" panose="020B0604020202020204" pitchFamily="34" charset="0"/>
                        </a:rPr>
                        <a:t> capture is incomplete.</a:t>
                      </a:r>
                    </a:p>
                    <a:p>
                      <a:pPr marL="285750" marR="0" indent="-28575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N: No—there is no known </a:t>
                      </a:r>
                      <a:r>
                        <a:rPr lang="en-US" sz="1600" kern="1200" dirty="0">
                          <a:solidFill>
                            <a:schemeClr val="dk1"/>
                          </a:solidFill>
                          <a:effectLst/>
                          <a:latin typeface="Arial" panose="020B0604020202020204" pitchFamily="34" charset="0"/>
                          <a:ea typeface="+mn-ea"/>
                          <a:cs typeface="Arial" panose="020B0604020202020204" pitchFamily="34" charset="0"/>
                        </a:rPr>
                        <a:t>reason</a:t>
                      </a:r>
                      <a:r>
                        <a:rPr lang="en-US" sz="1600" dirty="0">
                          <a:effectLst/>
                          <a:latin typeface="Arial" panose="020B0604020202020204" pitchFamily="34" charset="0"/>
                          <a:cs typeface="Arial" panose="020B0604020202020204" pitchFamily="34" charset="0"/>
                        </a:rPr>
                        <a:t> to suspect capture is incomplete.</a:t>
                      </a:r>
                    </a:p>
                    <a:p>
                      <a:pPr marL="347663" marR="0" indent="-34766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X: </a:t>
                      </a:r>
                      <a:r>
                        <a:rPr lang="en-US" sz="1600" kern="1200" dirty="0">
                          <a:solidFill>
                            <a:schemeClr val="dk1"/>
                          </a:solidFill>
                          <a:effectLst/>
                          <a:latin typeface="Arial" panose="020B0604020202020204" pitchFamily="34" charset="0"/>
                          <a:ea typeface="+mn-ea"/>
                          <a:cs typeface="Arial" panose="020B0604020202020204" pitchFamily="34" charset="0"/>
                        </a:rPr>
                        <a:t>This Variable Not implemented</a:t>
                      </a:r>
                      <a:r>
                        <a:rPr lang="en-US"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incomplete_outpt_enc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smtClean="0">
                          <a:effectLst/>
                          <a:latin typeface="Arial" panose="020B0604020202020204" pitchFamily="34" charset="0"/>
                          <a:cs typeface="Arial" panose="020B0604020202020204" pitchFamily="34" charset="0"/>
                        </a:rPr>
                        <a:t>outpatient encounter</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data</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suspected</a:t>
                      </a:r>
                      <a:r>
                        <a:rPr lang="en-US" sz="1600" dirty="0">
                          <a:effectLst/>
                          <a:latin typeface="Arial" panose="020B0604020202020204" pitchFamily="34" charset="0"/>
                          <a:cs typeface="Arial" panose="020B0604020202020204" pitchFamily="34" charset="0"/>
                        </a:rPr>
                        <a:t>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incomplete_inpt_enc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inpatient encounter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822892">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incomplete_emr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electronic medical record</a:t>
                      </a:r>
                      <a:r>
                        <a:rPr lang="en-US" sz="1600" dirty="0">
                          <a:effectLst/>
                          <a:latin typeface="Arial" panose="020B0604020202020204" pitchFamily="34" charset="0"/>
                          <a:cs typeface="Arial" panose="020B0604020202020204" pitchFamily="34" charset="0"/>
                        </a:rPr>
                        <a:t> data (e.g., social history, vital signs, etc.)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incomplete_tumor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tumor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incomplete_lab</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lab results</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bl>
          </a:graphicData>
        </a:graphic>
      </p:graphicFrame>
      <p:sp>
        <p:nvSpPr>
          <p:cNvPr id="27" name="Text Box 149"/>
          <p:cNvSpPr txBox="1">
            <a:spLocks noChangeArrowheads="1"/>
          </p:cNvSpPr>
          <p:nvPr/>
        </p:nvSpPr>
        <p:spPr bwMode="auto">
          <a:xfrm>
            <a:off x="9067800"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New Variables (</a:t>
            </a:r>
            <a:r>
              <a:rPr lang="en-US" altLang="en-US" sz="4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cont</a:t>
            </a:r>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Text Box 155"/>
          <p:cNvSpPr txBox="1">
            <a:spLocks noChangeArrowheads="1"/>
          </p:cNvSpPr>
          <p:nvPr/>
        </p:nvSpPr>
        <p:spPr bwMode="auto">
          <a:xfrm>
            <a:off x="609363" y="4265612"/>
            <a:ext cx="8053851" cy="73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ts val="0"/>
              </a:spcBef>
              <a:spcAft>
                <a:spcPts val="1200"/>
              </a:spcAft>
              <a:buFont typeface="Arial" panose="020B0604020202020204" pitchFamily="34" charset="0"/>
              <a:buChar char="•"/>
            </a:pPr>
            <a:r>
              <a:rPr lang="en-US" altLang="en-US" sz="3200" b="1" dirty="0">
                <a:latin typeface="Tahoma" panose="020B0604030504040204" pitchFamily="34" charset="0"/>
                <a:ea typeface="Tahoma" panose="020B0604030504040204" pitchFamily="34" charset="0"/>
                <a:cs typeface="Tahoma" panose="020B0604030504040204" pitchFamily="34" charset="0"/>
              </a:rPr>
              <a:t>Completeness of capture</a:t>
            </a:r>
            <a:r>
              <a:rPr lang="en-US" altLang="en-US" sz="3200" dirty="0">
                <a:latin typeface="Tahoma" panose="020B0604030504040204" pitchFamily="34" charset="0"/>
                <a:ea typeface="Tahoma" panose="020B0604030504040204" pitchFamily="34" charset="0"/>
                <a:cs typeface="Tahoma" panose="020B0604030504040204" pitchFamily="34" charset="0"/>
              </a:rPr>
              <a:t> is often crucial for HCSRN research</a:t>
            </a:r>
            <a:r>
              <a:rPr lang="en-US" altLang="en-US" sz="3200" dirty="0" smtClean="0">
                <a:latin typeface="Tahoma" panose="020B0604030504040204" pitchFamily="34" charset="0"/>
                <a:ea typeface="Tahoma" panose="020B0604030504040204" pitchFamily="34" charset="0"/>
                <a:cs typeface="Tahoma" panose="020B0604030504040204" pitchFamily="34" charset="0"/>
              </a:rPr>
              <a:t>.</a:t>
            </a:r>
          </a:p>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Bachman et al.'s 2014 investigation found </a:t>
            </a:r>
            <a:r>
              <a:rPr lang="en-US" altLang="en-US" sz="3200" b="1" dirty="0">
                <a:latin typeface="Tahoma" panose="020B0604030504040204" pitchFamily="34" charset="0"/>
                <a:ea typeface="Tahoma" panose="020B0604030504040204" pitchFamily="34" charset="0"/>
                <a:cs typeface="Tahoma" panose="020B0604030504040204" pitchFamily="34" charset="0"/>
              </a:rPr>
              <a:t>serious problems</a:t>
            </a:r>
            <a:r>
              <a:rPr lang="en-US" altLang="en-US" sz="3200" dirty="0">
                <a:latin typeface="Tahoma" panose="020B0604030504040204" pitchFamily="34" charset="0"/>
                <a:ea typeface="Tahoma" panose="020B0604030504040204" pitchFamily="34" charset="0"/>
                <a:cs typeface="Tahoma" panose="020B0604030504040204" pitchFamily="34" charset="0"/>
              </a:rPr>
              <a:t> with implementations the then-existing enrollment flag for incomplete capture.</a:t>
            </a:r>
          </a:p>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VDW Implementation Group quickly approved a </a:t>
            </a:r>
            <a:r>
              <a:rPr lang="en-US" altLang="en-US" sz="3200" b="1" dirty="0">
                <a:latin typeface="Tahoma" panose="020B0604030504040204" pitchFamily="34" charset="0"/>
                <a:ea typeface="Tahoma" panose="020B0604030504040204" pitchFamily="34" charset="0"/>
                <a:cs typeface="Tahoma" panose="020B0604030504040204" pitchFamily="34" charset="0"/>
              </a:rPr>
              <a:t>spec change</a:t>
            </a:r>
            <a:r>
              <a:rPr lang="en-US" altLang="en-US" sz="3200" dirty="0">
                <a:latin typeface="Tahoma" panose="020B0604030504040204" pitchFamily="34" charset="0"/>
                <a:ea typeface="Tahoma" panose="020B0604030504040204" pitchFamily="34" charset="0"/>
                <a:cs typeface="Tahoma" panose="020B0604030504040204" pitchFamily="34" charset="0"/>
              </a:rPr>
              <a:t> aimed at improving our description of data capture of VDW cohorts.</a:t>
            </a:r>
          </a:p>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This poster describes </a:t>
            </a:r>
            <a:r>
              <a:rPr lang="en-US" altLang="en-US" sz="3200" b="1" dirty="0">
                <a:latin typeface="Tahoma" panose="020B0604030504040204" pitchFamily="34" charset="0"/>
                <a:ea typeface="Tahoma" panose="020B0604030504040204" pitchFamily="34" charset="0"/>
                <a:cs typeface="Tahoma" panose="020B0604030504040204" pitchFamily="34" charset="0"/>
              </a:rPr>
              <a:t>the new variables</a:t>
            </a:r>
            <a:r>
              <a:rPr lang="en-US" altLang="en-US" sz="3200" dirty="0">
                <a:latin typeface="Tahoma" panose="020B0604030504040204" pitchFamily="34" charset="0"/>
                <a:ea typeface="Tahoma" panose="020B0604030504040204" pitchFamily="34" charset="0"/>
                <a:cs typeface="Tahoma" panose="020B0604030504040204" pitchFamily="34" charset="0"/>
              </a:rPr>
              <a:t> and their early </a:t>
            </a:r>
            <a:r>
              <a:rPr lang="en-US" altLang="en-US" sz="3200" b="1" dirty="0">
                <a:latin typeface="Tahoma" panose="020B0604030504040204" pitchFamily="34" charset="0"/>
                <a:ea typeface="Tahoma" panose="020B0604030504040204" pitchFamily="34" charset="0"/>
                <a:cs typeface="Tahoma" panose="020B0604030504040204" pitchFamily="34" charset="0"/>
              </a:rPr>
              <a:t>implementations</a:t>
            </a:r>
            <a:r>
              <a:rPr lang="en-US" altLang="en-US" sz="3200" dirty="0">
                <a:latin typeface="Tahoma" panose="020B0604030504040204" pitchFamily="34" charset="0"/>
                <a:ea typeface="Tahoma" panose="020B0604030504040204" pitchFamily="34" charset="0"/>
                <a:cs typeface="Tahoma" panose="020B0604030504040204" pitchFamily="34" charset="0"/>
              </a:rPr>
              <a:t>.</a:t>
            </a:r>
          </a:p>
        </p:txBody>
      </p:sp>
      <p:sp>
        <p:nvSpPr>
          <p:cNvPr id="40" name="Text Box 155"/>
          <p:cNvSpPr txBox="1">
            <a:spLocks noChangeArrowheads="1"/>
          </p:cNvSpPr>
          <p:nvPr/>
        </p:nvSpPr>
        <p:spPr bwMode="auto">
          <a:xfrm>
            <a:off x="17640618" y="7536546"/>
            <a:ext cx="480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smtClean="0">
                <a:latin typeface="Tahoma" panose="020B0604030504040204" pitchFamily="34" charset="0"/>
                <a:ea typeface="Tahoma" panose="020B0604030504040204" pitchFamily="34" charset="0"/>
                <a:cs typeface="Tahoma" panose="020B0604030504040204" pitchFamily="34" charset="0"/>
              </a:rPr>
              <a:t>Outpatient pharmacy flag is the most consistently well-implemented flag of the six. Clear separation between SI and NSI rates..</a:t>
            </a: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28" name="Text Box 155"/>
          <p:cNvSpPr txBox="1">
            <a:spLocks noChangeArrowheads="1"/>
          </p:cNvSpPr>
          <p:nvPr/>
        </p:nvSpPr>
        <p:spPr bwMode="auto">
          <a:xfrm>
            <a:off x="9067799" y="4265613"/>
            <a:ext cx="7624763"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Implementation of the new flags is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optional.</a:t>
            </a:r>
            <a:endParaRPr lang="en-US" altLang="en-US" sz="3200" dirty="0" smtClean="0">
              <a:latin typeface="Tahoma" panose="020B0604030504040204" pitchFamily="34" charset="0"/>
              <a:ea typeface="Tahoma" panose="020B0604030504040204" pitchFamily="34" charset="0"/>
              <a:cs typeface="Tahoma" panose="020B0604030504040204" pitchFamily="34" charset="0"/>
            </a:endParaRPr>
          </a:p>
          <a:p>
            <a:pPr marL="796925" lvl="1" indent="-457200" defTabSz="27432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Thus far 8 sites have implemented (7 are shown here).</a:t>
            </a:r>
          </a:p>
          <a:p>
            <a:pPr marL="457200" indent="-45720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A value of ‘N’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is not an assertion that capture is complete</a:t>
            </a:r>
            <a:r>
              <a:rPr lang="en-US" altLang="en-US" sz="3200" dirty="0" smtClean="0">
                <a:latin typeface="Tahoma" panose="020B0604030504040204" pitchFamily="34" charset="0"/>
                <a:ea typeface="Tahoma" panose="020B0604030504040204" pitchFamily="34" charset="0"/>
                <a:cs typeface="Tahoma" panose="020B0604030504040204" pitchFamily="34" charset="0"/>
              </a:rPr>
              <a:t>.  </a:t>
            </a:r>
          </a:p>
          <a:p>
            <a:pPr marL="812800" indent="-45720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All ‘N’ means is that the implementing site </a:t>
            </a:r>
            <a:r>
              <a:rPr lang="en-US" altLang="en-US" sz="3200" i="1" dirty="0" smtClean="0">
                <a:latin typeface="Tahoma" panose="020B0604030504040204" pitchFamily="34" charset="0"/>
                <a:ea typeface="Tahoma" panose="020B0604030504040204" pitchFamily="34" charset="0"/>
                <a:cs typeface="Tahoma" panose="020B0604030504040204" pitchFamily="34" charset="0"/>
              </a:rPr>
              <a:t>does not know</a:t>
            </a:r>
            <a:r>
              <a:rPr lang="en-US" altLang="en-US" sz="3200" dirty="0" smtClean="0">
                <a:latin typeface="Tahoma" panose="020B0604030504040204" pitchFamily="34" charset="0"/>
                <a:ea typeface="Tahoma" panose="020B0604030504040204" pitchFamily="34" charset="0"/>
                <a:cs typeface="Tahoma" panose="020B0604030504040204" pitchFamily="34" charset="0"/>
              </a:rPr>
              <a:t> of a reason why capture should be incomplete.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619" y="9025523"/>
            <a:ext cx="4572639" cy="2743583"/>
          </a:xfrm>
          <a:prstGeom prst="rect">
            <a:avLst/>
          </a:prstGeom>
        </p:spPr>
      </p:pic>
      <p:sp>
        <p:nvSpPr>
          <p:cNvPr id="41" name="Text Box 155"/>
          <p:cNvSpPr txBox="1">
            <a:spLocks noChangeArrowheads="1"/>
          </p:cNvSpPr>
          <p:nvPr/>
        </p:nvSpPr>
        <p:spPr bwMode="auto">
          <a:xfrm>
            <a:off x="17602200" y="118125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The lab results flag is similarly well implemented at the sites. Note that Marshfield clinic has no enrollees whose lab data capture is suspect.</a:t>
            </a:r>
          </a:p>
        </p:txBody>
      </p:sp>
      <p:sp>
        <p:nvSpPr>
          <p:cNvPr id="42" name="Text Box 155"/>
          <p:cNvSpPr txBox="1">
            <a:spLocks noChangeArrowheads="1"/>
          </p:cNvSpPr>
          <p:nvPr/>
        </p:nvSpPr>
        <p:spPr bwMode="auto">
          <a:xfrm>
            <a:off x="17602200" y="166131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The inpatient flag implementations are less uniformly high quality.  Of the four sites with SI values 2 show good separation overall, and a third starts to get good around 2010.</a:t>
            </a:r>
          </a:p>
        </p:txBody>
      </p:sp>
      <p:sp>
        <p:nvSpPr>
          <p:cNvPr id="43" name="Text Box 155"/>
          <p:cNvSpPr txBox="1">
            <a:spLocks noChangeArrowheads="1"/>
          </p:cNvSpPr>
          <p:nvPr/>
        </p:nvSpPr>
        <p:spPr bwMode="auto">
          <a:xfrm>
            <a:off x="22607649" y="7536546"/>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For tumor, two of the four sites with SI values show excellent separation overall.</a:t>
            </a:r>
          </a:p>
        </p:txBody>
      </p:sp>
      <p:sp>
        <p:nvSpPr>
          <p:cNvPr id="44" name="Text Box 155"/>
          <p:cNvSpPr txBox="1">
            <a:spLocks noChangeArrowheads="1"/>
          </p:cNvSpPr>
          <p:nvPr/>
        </p:nvSpPr>
        <p:spPr bwMode="auto">
          <a:xfrm>
            <a:off x="22607649" y="166131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Here we have four sites with SI values, two of which have good separation from the NSI rates.</a:t>
            </a:r>
          </a:p>
        </p:txBody>
      </p:sp>
      <p:sp>
        <p:nvSpPr>
          <p:cNvPr id="45" name="Text Box 155"/>
          <p:cNvSpPr txBox="1">
            <a:spLocks noChangeArrowheads="1"/>
          </p:cNvSpPr>
          <p:nvPr/>
        </p:nvSpPr>
        <p:spPr bwMode="auto">
          <a:xfrm>
            <a:off x="22607649" y="118125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Six sites have SI values on EMR data (here signified by social history data).  Implementations are all good post-2010. KPCO and KPNC are excellent overall.</a:t>
            </a:r>
          </a:p>
        </p:txBody>
      </p:sp>
      <p:sp>
        <p:nvSpPr>
          <p:cNvPr id="51" name="Text Box 155"/>
          <p:cNvSpPr txBox="1">
            <a:spLocks noChangeArrowheads="1"/>
          </p:cNvSpPr>
          <p:nvPr/>
        </p:nvSpPr>
        <p:spPr bwMode="auto">
          <a:xfrm>
            <a:off x="28093987" y="4343400"/>
            <a:ext cx="7624763" cy="599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457200" indent="-45720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1pPr>
            <a:lvl2pPr marL="796925" lvl="1" indent="-457200" defTabSz="27432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2pPr>
            <a:lvl3pPr eaLnBrk="0" hangingPunct="0"/>
            <a:lvl4pPr eaLnBrk="0" hangingPunct="0"/>
            <a:lvl5pPr eaLnBrk="0" hangingPunct="0"/>
            <a:lvl6pPr marL="457200" eaLnBrk="0" fontAlgn="base" hangingPunct="0">
              <a:spcBef>
                <a:spcPct val="0"/>
              </a:spcBef>
              <a:spcAft>
                <a:spcPct val="0"/>
              </a:spcAft>
            </a:lvl6pPr>
            <a:lvl7pPr marL="914400" eaLnBrk="0" fontAlgn="base" hangingPunct="0">
              <a:spcBef>
                <a:spcPct val="0"/>
              </a:spcBef>
              <a:spcAft>
                <a:spcPct val="0"/>
              </a:spcAft>
            </a:lvl7pPr>
            <a:lvl8pPr marL="1371600" eaLnBrk="0" fontAlgn="base" hangingPunct="0">
              <a:spcBef>
                <a:spcPct val="0"/>
              </a:spcBef>
              <a:spcAft>
                <a:spcPct val="0"/>
              </a:spcAft>
            </a:lvl8pPr>
            <a:lvl9pPr marL="1828800" eaLnBrk="0" fontAlgn="base" hangingPunct="0">
              <a:spcBef>
                <a:spcPct val="0"/>
              </a:spcBef>
              <a:spcAft>
                <a:spcPct val="0"/>
              </a:spcAft>
            </a:lvl9pPr>
          </a:lstStyle>
          <a:p>
            <a:pPr marL="0" indent="0">
              <a:buNone/>
            </a:pPr>
            <a:r>
              <a:rPr lang="en-US" altLang="en-US" dirty="0"/>
              <a:t>Population-based research often requires drawing conclusions from data that isn’t there.  For example:</a:t>
            </a:r>
          </a:p>
          <a:p>
            <a:r>
              <a:rPr lang="en-US" altLang="en-US" dirty="0"/>
              <a:t>If this patient had ever had </a:t>
            </a:r>
            <a:r>
              <a:rPr lang="en-US" altLang="en-US" dirty="0" err="1"/>
              <a:t>phenothiazines</a:t>
            </a:r>
            <a:r>
              <a:rPr lang="en-US" altLang="en-US" dirty="0"/>
              <a:t>, we would have a record of it in our data.</a:t>
            </a:r>
          </a:p>
          <a:p>
            <a:r>
              <a:rPr lang="en-US" altLang="en-US" dirty="0"/>
              <a:t>She has no such record.</a:t>
            </a:r>
          </a:p>
          <a:p>
            <a:r>
              <a:rPr lang="en-US" altLang="en-US" dirty="0"/>
              <a:t>Therefore, she is a suitable control for our study of phenothiazine exposure.</a:t>
            </a:r>
          </a:p>
          <a:p>
            <a:r>
              <a:rPr lang="en-US" altLang="en-US" dirty="0"/>
              <a:t>These inferences are only valid if we </a:t>
            </a:r>
            <a:r>
              <a:rPr lang="en-US" altLang="en-US" dirty="0" smtClean="0"/>
              <a:t>know we have </a:t>
            </a:r>
            <a:r>
              <a:rPr lang="en-US" altLang="en-US" dirty="0"/>
              <a:t>complete data</a:t>
            </a:r>
            <a:r>
              <a:rPr lang="en-US" altLang="en-US" dirty="0" smtClean="0"/>
              <a:t>.</a:t>
            </a:r>
          </a:p>
          <a:p>
            <a:pPr marL="0" indent="0">
              <a:buNone/>
            </a:pPr>
            <a:r>
              <a:rPr lang="en-US" altLang="en-US" dirty="0" smtClean="0"/>
              <a:t>We can either eliminate all people with problematic capture of any sort from VDW, or give studies the ability to tailor their samples to their needs.</a:t>
            </a:r>
            <a:endParaRPr lang="en-US" altLang="en-US" dirty="0"/>
          </a:p>
        </p:txBody>
      </p:sp>
      <p:sp>
        <p:nvSpPr>
          <p:cNvPr id="52" name="Text Box 155"/>
          <p:cNvSpPr txBox="1">
            <a:spLocks noChangeArrowheads="1"/>
          </p:cNvSpPr>
          <p:nvPr/>
        </p:nvSpPr>
        <p:spPr bwMode="auto">
          <a:xfrm>
            <a:off x="28117800" y="13139739"/>
            <a:ext cx="7624763" cy="423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457200" indent="-45720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1pPr>
            <a:lvl2pPr marL="796925" lvl="1" indent="-457200" defTabSz="27432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2pPr>
            <a:lvl3pPr eaLnBrk="0" hangingPunct="0"/>
            <a:lvl4pPr eaLnBrk="0" hangingPunct="0"/>
            <a:lvl5pPr eaLnBrk="0" hangingPunct="0"/>
            <a:lvl6pPr marL="457200" eaLnBrk="0" fontAlgn="base" hangingPunct="0">
              <a:spcBef>
                <a:spcPct val="0"/>
              </a:spcBef>
              <a:spcAft>
                <a:spcPct val="0"/>
              </a:spcAft>
            </a:lvl6pPr>
            <a:lvl7pPr marL="914400" eaLnBrk="0" fontAlgn="base" hangingPunct="0">
              <a:spcBef>
                <a:spcPct val="0"/>
              </a:spcBef>
              <a:spcAft>
                <a:spcPct val="0"/>
              </a:spcAft>
            </a:lvl7pPr>
            <a:lvl8pPr marL="1371600" eaLnBrk="0" fontAlgn="base" hangingPunct="0">
              <a:spcBef>
                <a:spcPct val="0"/>
              </a:spcBef>
              <a:spcAft>
                <a:spcPct val="0"/>
              </a:spcAft>
            </a:lvl8pPr>
            <a:lvl9pPr marL="1828800" eaLnBrk="0" fontAlgn="base" hangingPunct="0">
              <a:spcBef>
                <a:spcPct val="0"/>
              </a:spcBef>
              <a:spcAft>
                <a:spcPct val="0"/>
              </a:spcAft>
            </a:lvl9pPr>
          </a:lstStyle>
          <a:p>
            <a:r>
              <a:rPr lang="en-US" altLang="en-US" dirty="0"/>
              <a:t>Just like our health systems, VDW needs to be a "learning" system, and adapt to negative findings.</a:t>
            </a:r>
          </a:p>
          <a:p>
            <a:r>
              <a:rPr lang="en-US" altLang="en-US" dirty="0"/>
              <a:t>In this case, we went from finding to new spec in 9 months, and to workable implementations in 12</a:t>
            </a:r>
            <a:r>
              <a:rPr lang="en-US" altLang="en-US" dirty="0" smtClean="0"/>
              <a:t>.</a:t>
            </a:r>
          </a:p>
          <a:p>
            <a:r>
              <a:rPr lang="en-US" altLang="en-US" dirty="0" smtClean="0"/>
              <a:t>While there is considerable variation in implementation quality, the new variables are demonstrably better than the old single-flag approach.</a:t>
            </a:r>
            <a:endParaRPr lang="en-US" altLang="en-US" dirty="0"/>
          </a:p>
        </p:txBody>
      </p:sp>
      <p:pic>
        <p:nvPicPr>
          <p:cNvPr id="35"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17621409" y="4742683"/>
            <a:ext cx="4534221" cy="2743583"/>
          </a:xfrm>
          <a:prstGeom prst="rect">
            <a:avLst/>
          </a:prstGeom>
          <a:noFill/>
          <a:ln>
            <a:noFill/>
          </a:ln>
        </p:spPr>
      </p:pic>
      <p:pic>
        <p:nvPicPr>
          <p:cNvPr id="36" name="Picture 35"/>
          <p:cNvPicPr/>
          <p:nvPr/>
        </p:nvPicPr>
        <p:blipFill>
          <a:blip r:embed="rId6">
            <a:extLst>
              <a:ext uri="{28A0092B-C50C-407E-A947-70E740481C1C}">
                <a14:useLocalDpi xmlns:a14="http://schemas.microsoft.com/office/drawing/2010/main" val="0"/>
              </a:ext>
            </a:extLst>
          </a:blip>
          <a:srcRect/>
          <a:stretch>
            <a:fillRect/>
          </a:stretch>
        </p:blipFill>
        <p:spPr bwMode="auto">
          <a:xfrm>
            <a:off x="17602519" y="9061563"/>
            <a:ext cx="4572000" cy="2696631"/>
          </a:xfrm>
          <a:prstGeom prst="rect">
            <a:avLst/>
          </a:prstGeom>
          <a:noFill/>
          <a:ln>
            <a:noFill/>
          </a:ln>
        </p:spPr>
      </p:pic>
      <p:pic>
        <p:nvPicPr>
          <p:cNvPr id="38" name="Picture 37"/>
          <p:cNvPicPr/>
          <p:nvPr/>
        </p:nvPicPr>
        <p:blipFill>
          <a:blip r:embed="rId7">
            <a:extLst>
              <a:ext uri="{28A0092B-C50C-407E-A947-70E740481C1C}">
                <a14:useLocalDpi xmlns:a14="http://schemas.microsoft.com/office/drawing/2010/main" val="0"/>
              </a:ext>
            </a:extLst>
          </a:blip>
          <a:srcRect/>
          <a:stretch>
            <a:fillRect/>
          </a:stretch>
        </p:blipFill>
        <p:spPr bwMode="auto">
          <a:xfrm>
            <a:off x="22626698" y="9040763"/>
            <a:ext cx="4534540" cy="2728343"/>
          </a:xfrm>
          <a:prstGeom prst="rect">
            <a:avLst/>
          </a:prstGeom>
          <a:noFill/>
          <a:ln>
            <a:noFill/>
          </a:ln>
        </p:spPr>
      </p:pic>
      <p:pic>
        <p:nvPicPr>
          <p:cNvPr id="46" name="Picture 45"/>
          <p:cNvPicPr/>
          <p:nvPr/>
        </p:nvPicPr>
        <p:blipFill>
          <a:blip r:embed="rId8">
            <a:extLst>
              <a:ext uri="{28A0092B-C50C-407E-A947-70E740481C1C}">
                <a14:useLocalDpi xmlns:a14="http://schemas.microsoft.com/office/drawing/2010/main" val="0"/>
              </a:ext>
            </a:extLst>
          </a:blip>
          <a:srcRect/>
          <a:stretch>
            <a:fillRect/>
          </a:stretch>
        </p:blipFill>
        <p:spPr bwMode="auto">
          <a:xfrm>
            <a:off x="22627018" y="4742683"/>
            <a:ext cx="4533901" cy="2735963"/>
          </a:xfrm>
          <a:prstGeom prst="rect">
            <a:avLst/>
          </a:prstGeom>
          <a:noFill/>
          <a:ln>
            <a:noFill/>
          </a:ln>
        </p:spPr>
      </p:pic>
      <p:pic>
        <p:nvPicPr>
          <p:cNvPr id="47" name="Picture 46"/>
          <p:cNvPicPr/>
          <p:nvPr/>
        </p:nvPicPr>
        <p:blipFill>
          <a:blip r:embed="rId9">
            <a:extLst>
              <a:ext uri="{28A0092B-C50C-407E-A947-70E740481C1C}">
                <a14:useLocalDpi xmlns:a14="http://schemas.microsoft.com/office/drawing/2010/main" val="0"/>
              </a:ext>
            </a:extLst>
          </a:blip>
          <a:srcRect/>
          <a:stretch>
            <a:fillRect/>
          </a:stretch>
        </p:blipFill>
        <p:spPr bwMode="auto">
          <a:xfrm>
            <a:off x="22627018" y="13675309"/>
            <a:ext cx="4533901" cy="2743583"/>
          </a:xfrm>
          <a:prstGeom prst="rect">
            <a:avLst/>
          </a:prstGeom>
          <a:noFill/>
          <a:ln>
            <a:noFill/>
          </a:ln>
        </p:spPr>
      </p:pic>
      <p:sp>
        <p:nvSpPr>
          <p:cNvPr id="49" name="Text Box 149"/>
          <p:cNvSpPr txBox="1">
            <a:spLocks noChangeArrowheads="1"/>
          </p:cNvSpPr>
          <p:nvPr/>
        </p:nvSpPr>
        <p:spPr bwMode="auto">
          <a:xfrm>
            <a:off x="9067801" y="93726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Evaluation Method</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8" name="Picture 47"/>
          <p:cNvPicPr/>
          <p:nvPr/>
        </p:nvPicPr>
        <p:blipFill>
          <a:blip r:embed="rId10">
            <a:extLst>
              <a:ext uri="{28A0092B-C50C-407E-A947-70E740481C1C}">
                <a14:useLocalDpi xmlns:a14="http://schemas.microsoft.com/office/drawing/2010/main" val="0"/>
              </a:ext>
            </a:extLst>
          </a:blip>
          <a:srcRect/>
          <a:stretch>
            <a:fillRect/>
          </a:stretch>
        </p:blipFill>
        <p:spPr bwMode="auto">
          <a:xfrm>
            <a:off x="17602519" y="13675309"/>
            <a:ext cx="4572000" cy="2743583"/>
          </a:xfrm>
          <a:prstGeom prst="rect">
            <a:avLst/>
          </a:prstGeom>
          <a:noFill/>
          <a:ln>
            <a:noFill/>
          </a:ln>
        </p:spPr>
      </p:pic>
      <p:sp>
        <p:nvSpPr>
          <p:cNvPr id="50" name="Text Box 155"/>
          <p:cNvSpPr txBox="1">
            <a:spLocks noChangeArrowheads="1"/>
          </p:cNvSpPr>
          <p:nvPr/>
        </p:nvSpPr>
        <p:spPr bwMode="auto">
          <a:xfrm>
            <a:off x="9067800" y="10285412"/>
            <a:ext cx="7624763" cy="160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Calculate </a:t>
            </a:r>
            <a:r>
              <a:rPr lang="en-US" altLang="en-US" sz="3200" b="1" dirty="0">
                <a:latin typeface="Tahoma" panose="020B0604030504040204" pitchFamily="34" charset="0"/>
                <a:ea typeface="Tahoma" panose="020B0604030504040204" pitchFamily="34" charset="0"/>
                <a:cs typeface="Tahoma" panose="020B0604030504040204" pitchFamily="34" charset="0"/>
              </a:rPr>
              <a:t>monthly</a:t>
            </a:r>
            <a:r>
              <a:rPr lang="en-US" altLang="en-US" sz="3200" dirty="0">
                <a:latin typeface="Tahoma" panose="020B0604030504040204" pitchFamily="34" charset="0"/>
                <a:ea typeface="Tahoma" panose="020B0604030504040204" pitchFamily="34" charset="0"/>
                <a:cs typeface="Tahoma" panose="020B0604030504040204" pitchFamily="34" charset="0"/>
              </a:rPr>
              <a:t> per-person </a:t>
            </a:r>
            <a:r>
              <a:rPr lang="en-US" altLang="en-US" sz="3200" b="1" dirty="0">
                <a:latin typeface="Tahoma" panose="020B0604030504040204" pitchFamily="34" charset="0"/>
                <a:ea typeface="Tahoma" panose="020B0604030504040204" pitchFamily="34" charset="0"/>
                <a:cs typeface="Tahoma" panose="020B0604030504040204" pitchFamily="34" charset="0"/>
              </a:rPr>
              <a:t>rates</a:t>
            </a:r>
            <a:r>
              <a:rPr lang="en-US" altLang="en-US" sz="3200" dirty="0">
                <a:latin typeface="Tahoma" panose="020B0604030504040204" pitchFamily="34" charset="0"/>
                <a:ea typeface="Tahoma" panose="020B0604030504040204" pitchFamily="34" charset="0"/>
                <a:cs typeface="Tahoma" panose="020B0604030504040204" pitchFamily="34" charset="0"/>
              </a:rPr>
              <a:t> of relevant data records, broken out by the </a:t>
            </a:r>
            <a:r>
              <a:rPr lang="en-US" altLang="en-US" sz="3200" dirty="0" smtClean="0">
                <a:latin typeface="Tahoma" panose="020B0604030504040204" pitchFamily="34" charset="0"/>
                <a:ea typeface="Tahoma" panose="020B0604030504040204" pitchFamily="34" charset="0"/>
                <a:cs typeface="Tahoma" panose="020B0604030504040204" pitchFamily="34" charset="0"/>
              </a:rPr>
              <a:t>whether capture is</a:t>
            </a:r>
            <a:r>
              <a:rPr lang="en-US" altLang="en-US" sz="3200" b="1" dirty="0" smtClean="0">
                <a:latin typeface="Tahoma" panose="020B0604030504040204" pitchFamily="34" charset="0"/>
                <a:ea typeface="Tahoma" panose="020B0604030504040204" pitchFamily="34" charset="0"/>
                <a:cs typeface="Tahoma" panose="020B0604030504040204" pitchFamily="34" charset="0"/>
              </a:rPr>
              <a:t> suspected incomplete</a:t>
            </a:r>
            <a:r>
              <a:rPr lang="en-US" altLang="en-US" sz="3200" dirty="0" smtClean="0">
                <a:latin typeface="Tahoma" panose="020B0604030504040204" pitchFamily="34" charset="0"/>
                <a:ea typeface="Tahoma" panose="020B0604030504040204" pitchFamily="34" charset="0"/>
                <a:cs typeface="Tahoma" panose="020B0604030504040204" pitchFamily="34" charset="0"/>
              </a:rPr>
              <a:t> (SI) or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not suspected incomplete</a:t>
            </a:r>
            <a:r>
              <a:rPr lang="en-US" altLang="en-US" sz="3200" dirty="0" smtClean="0">
                <a:latin typeface="Tahoma" panose="020B0604030504040204" pitchFamily="34" charset="0"/>
                <a:ea typeface="Tahoma" panose="020B0604030504040204" pitchFamily="34" charset="0"/>
                <a:cs typeface="Tahoma" panose="020B0604030504040204" pitchFamily="34" charset="0"/>
              </a:rPr>
              <a:t> (NSI).  For example:</a:t>
            </a:r>
            <a:endParaRPr lang="en-US" altLang="en-US" sz="3200"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18936977" y="4114800"/>
            <a:ext cx="1973617"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Pharmacy</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9" name="TextBox 38"/>
          <p:cNvSpPr txBox="1"/>
          <p:nvPr/>
        </p:nvSpPr>
        <p:spPr>
          <a:xfrm>
            <a:off x="24256325" y="4114800"/>
            <a:ext cx="1353256"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Tumor</a:t>
            </a:r>
          </a:p>
        </p:txBody>
      </p:sp>
      <p:sp>
        <p:nvSpPr>
          <p:cNvPr id="53" name="TextBox 52"/>
          <p:cNvSpPr txBox="1"/>
          <p:nvPr/>
        </p:nvSpPr>
        <p:spPr>
          <a:xfrm>
            <a:off x="22863605" y="13168235"/>
            <a:ext cx="4256293"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Outpatient Encounters</a:t>
            </a:r>
          </a:p>
        </p:txBody>
      </p:sp>
      <p:sp>
        <p:nvSpPr>
          <p:cNvPr id="54" name="TextBox 53"/>
          <p:cNvSpPr txBox="1"/>
          <p:nvPr/>
        </p:nvSpPr>
        <p:spPr>
          <a:xfrm>
            <a:off x="18516990" y="13152089"/>
            <a:ext cx="2965877"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Inpatient Stays</a:t>
            </a:r>
          </a:p>
        </p:txBody>
      </p:sp>
      <p:sp>
        <p:nvSpPr>
          <p:cNvPr id="55" name="TextBox 54"/>
          <p:cNvSpPr txBox="1"/>
          <p:nvPr/>
        </p:nvSpPr>
        <p:spPr>
          <a:xfrm>
            <a:off x="18776676" y="8502303"/>
            <a:ext cx="2268570"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Lab Results</a:t>
            </a:r>
          </a:p>
        </p:txBody>
      </p:sp>
      <p:sp>
        <p:nvSpPr>
          <p:cNvPr id="56" name="TextBox 55"/>
          <p:cNvSpPr txBox="1"/>
          <p:nvPr/>
        </p:nvSpPr>
        <p:spPr>
          <a:xfrm>
            <a:off x="23962463" y="8502303"/>
            <a:ext cx="1944763"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EMR Data</a:t>
            </a:r>
          </a:p>
        </p:txBody>
      </p:sp>
      <p:graphicFrame>
        <p:nvGraphicFramePr>
          <p:cNvPr id="57" name="Table 56"/>
          <p:cNvGraphicFramePr>
            <a:graphicFrameLocks noGrp="1"/>
          </p:cNvGraphicFramePr>
          <p:nvPr>
            <p:extLst>
              <p:ext uri="{D42A27DB-BD31-4B8C-83A1-F6EECF244321}">
                <p14:modId xmlns:p14="http://schemas.microsoft.com/office/powerpoint/2010/main" val="436756177"/>
              </p:ext>
            </p:extLst>
          </p:nvPr>
        </p:nvGraphicFramePr>
        <p:xfrm>
          <a:off x="9167814" y="12954000"/>
          <a:ext cx="7748586" cy="2895600"/>
        </p:xfrm>
        <a:graphic>
          <a:graphicData uri="http://schemas.openxmlformats.org/drawingml/2006/table">
            <a:tbl>
              <a:tblPr firstRow="1" bandRow="1">
                <a:tableStyleId>{5C22544A-7EE6-4342-B048-85BDC9FD1C3A}</a:tableStyleId>
              </a:tblPr>
              <a:tblGrid>
                <a:gridCol w="1576386"/>
                <a:gridCol w="1676400"/>
                <a:gridCol w="1571805"/>
                <a:gridCol w="1535097"/>
                <a:gridCol w="1388898"/>
              </a:tblGrid>
              <a:tr h="579120">
                <a:tc>
                  <a:txBody>
                    <a:bodyPr/>
                    <a:lstStyle/>
                    <a:p>
                      <a:r>
                        <a:rPr lang="en-US" sz="2400" dirty="0" smtClean="0">
                          <a:latin typeface="Arial" panose="020B0604020202020204" pitchFamily="34" charset="0"/>
                          <a:cs typeface="Arial" panose="020B0604020202020204" pitchFamily="34" charset="0"/>
                        </a:rPr>
                        <a:t>Month</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Rx Flag</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N </a:t>
                      </a:r>
                      <a:r>
                        <a:rPr lang="en-US" sz="2400" dirty="0" smtClean="0">
                          <a:latin typeface="Arial" panose="020B0604020202020204" pitchFamily="34" charset="0"/>
                          <a:cs typeface="Arial" panose="020B0604020202020204" pitchFamily="34" charset="0"/>
                        </a:rPr>
                        <a:t>People</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N </a:t>
                      </a:r>
                      <a:r>
                        <a:rPr lang="en-US" sz="2400" dirty="0" smtClean="0">
                          <a:latin typeface="Arial" panose="020B0604020202020204" pitchFamily="34" charset="0"/>
                          <a:cs typeface="Arial" panose="020B0604020202020204" pitchFamily="34" charset="0"/>
                        </a:rPr>
                        <a:t>Fills</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Rate</a:t>
                      </a:r>
                      <a:endParaRPr lang="en-US" sz="2400" dirty="0">
                        <a:latin typeface="Arial" panose="020B0604020202020204" pitchFamily="34" charset="0"/>
                        <a:cs typeface="Arial" panose="020B0604020202020204" pitchFamily="34" charset="0"/>
                      </a:endParaRPr>
                    </a:p>
                  </a:txBody>
                  <a:tcPr/>
                </a:tc>
              </a:tr>
              <a:tr h="579120">
                <a:tc>
                  <a:txBody>
                    <a:bodyPr/>
                    <a:lstStyle/>
                    <a:p>
                      <a:r>
                        <a:rPr lang="en-US" sz="2200" dirty="0" smtClean="0">
                          <a:latin typeface="Arial" panose="020B0604020202020204" pitchFamily="34" charset="0"/>
                          <a:cs typeface="Arial" panose="020B0604020202020204" pitchFamily="34" charset="0"/>
                        </a:rPr>
                        <a:t>April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44,556</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8,860</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0.20</a:t>
                      </a:r>
                      <a:endParaRPr lang="en-US" sz="2200" dirty="0">
                        <a:latin typeface="Consolas" panose="020B0609020204030204" pitchFamily="49" charset="0"/>
                        <a:cs typeface="Consolas" panose="020B0609020204030204" pitchFamily="49" charset="0"/>
                      </a:endParaRPr>
                    </a:p>
                  </a:txBody>
                  <a:tcPr/>
                </a:tc>
              </a:tr>
              <a:tr h="579120">
                <a:tc>
                  <a:txBody>
                    <a:bodyPr/>
                    <a:lstStyle/>
                    <a:p>
                      <a:r>
                        <a:rPr lang="en-US" sz="2200" dirty="0" smtClean="0">
                          <a:latin typeface="Arial" panose="020B0604020202020204" pitchFamily="34" charset="0"/>
                          <a:cs typeface="Arial" panose="020B0604020202020204" pitchFamily="34" charset="0"/>
                        </a:rPr>
                        <a:t>April</a:t>
                      </a:r>
                      <a:r>
                        <a:rPr lang="en-US" sz="2200" baseline="0" dirty="0" smtClean="0">
                          <a:latin typeface="Arial" panose="020B0604020202020204" pitchFamily="34" charset="0"/>
                          <a:cs typeface="Arial" panose="020B0604020202020204" pitchFamily="34" charset="0"/>
                        </a:rPr>
                        <a:t>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NSI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537,247</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547,339</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1.02</a:t>
                      </a:r>
                      <a:endParaRPr lang="en-US" sz="2200" dirty="0">
                        <a:latin typeface="Consolas" panose="020B0609020204030204" pitchFamily="49" charset="0"/>
                        <a:cs typeface="Consolas" panose="020B0609020204030204" pitchFamily="49" charset="0"/>
                      </a:endParaRPr>
                    </a:p>
                  </a:txBody>
                  <a:tcPr/>
                </a:tc>
              </a:tr>
              <a:tr h="579120">
                <a:tc>
                  <a:txBody>
                    <a:bodyPr/>
                    <a:lstStyle/>
                    <a:p>
                      <a:r>
                        <a:rPr lang="en-US" sz="2200" dirty="0" smtClean="0">
                          <a:latin typeface="Arial" panose="020B0604020202020204" pitchFamily="34" charset="0"/>
                          <a:cs typeface="Arial" panose="020B0604020202020204" pitchFamily="34" charset="0"/>
                        </a:rPr>
                        <a:t>May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45,413</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9,332</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0.21</a:t>
                      </a:r>
                      <a:endParaRPr lang="en-US" sz="2200" dirty="0">
                        <a:latin typeface="Consolas" panose="020B0609020204030204" pitchFamily="49" charset="0"/>
                        <a:cs typeface="Consolas" panose="020B0609020204030204" pitchFamily="49" charset="0"/>
                      </a:endParaRPr>
                    </a:p>
                  </a:txBody>
                  <a:tcPr/>
                </a:tc>
              </a:tr>
              <a:tr h="579120">
                <a:tc>
                  <a:txBody>
                    <a:bodyPr/>
                    <a:lstStyle/>
                    <a:p>
                      <a:r>
                        <a:rPr lang="en-US" sz="2200" dirty="0" smtClean="0">
                          <a:latin typeface="Arial" panose="020B0604020202020204" pitchFamily="34" charset="0"/>
                          <a:cs typeface="Arial" panose="020B0604020202020204" pitchFamily="34" charset="0"/>
                        </a:rPr>
                        <a:t>May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NSI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536,633</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546,005</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1.02</a:t>
                      </a:r>
                      <a:endParaRPr lang="en-US" sz="2200" dirty="0">
                        <a:latin typeface="Consolas" panose="020B0609020204030204" pitchFamily="49" charset="0"/>
                        <a:cs typeface="Consolas" panose="020B0609020204030204" pitchFamily="49" charset="0"/>
                      </a:endParaRPr>
                    </a:p>
                  </a:txBody>
                  <a:tcPr/>
                </a:tc>
              </a:tr>
            </a:tbl>
          </a:graphicData>
        </a:graphic>
      </p:graphicFrame>
      <p:sp>
        <p:nvSpPr>
          <p:cNvPr id="58" name="Text Box 155"/>
          <p:cNvSpPr txBox="1">
            <a:spLocks noChangeArrowheads="1"/>
          </p:cNvSpPr>
          <p:nvPr/>
        </p:nvSpPr>
        <p:spPr bwMode="auto">
          <a:xfrm>
            <a:off x="9067800" y="15998063"/>
            <a:ext cx="7624763" cy="160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ts val="0"/>
              </a:spcBef>
              <a:spcAft>
                <a:spcPts val="1200"/>
              </a:spcAft>
              <a:buFont typeface="Arial" panose="020B0604020202020204" pitchFamily="34" charset="0"/>
              <a:buChar char="•"/>
            </a:pPr>
            <a:r>
              <a:rPr lang="en-US" altLang="en-US" sz="3200" b="1" dirty="0" smtClean="0">
                <a:latin typeface="Tahoma" panose="020B0604030504040204" pitchFamily="34" charset="0"/>
                <a:ea typeface="Tahoma" panose="020B0604030504040204" pitchFamily="34" charset="0"/>
                <a:cs typeface="Tahoma" panose="020B0604030504040204" pitchFamily="34" charset="0"/>
              </a:rPr>
              <a:t>Plot</a:t>
            </a:r>
            <a:r>
              <a:rPr lang="en-US" altLang="en-US" sz="3200" dirty="0" smtClean="0">
                <a:latin typeface="Tahoma" panose="020B0604030504040204" pitchFamily="34" charset="0"/>
                <a:ea typeface="Tahoma" panose="020B0604030504040204" pitchFamily="34" charset="0"/>
                <a:cs typeface="Tahoma" panose="020B0604030504040204" pitchFamily="34" charset="0"/>
              </a:rPr>
              <a:t> rates over time by site.</a:t>
            </a:r>
          </a:p>
          <a:p>
            <a:pPr marL="457200" indent="-457200" eaLnBrk="1" hangingPunct="1">
              <a:spcBef>
                <a:spcPts val="0"/>
              </a:spcBef>
              <a:spcAft>
                <a:spcPts val="1200"/>
              </a:spcAft>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Best implementations show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discernible differences</a:t>
            </a:r>
            <a:r>
              <a:rPr lang="en-US" altLang="en-US" sz="3200" dirty="0" smtClean="0">
                <a:latin typeface="Tahoma" panose="020B0604030504040204" pitchFamily="34" charset="0"/>
                <a:ea typeface="Tahoma" panose="020B0604030504040204" pitchFamily="34" charset="0"/>
                <a:cs typeface="Tahoma" panose="020B0604030504040204" pitchFamily="34" charset="0"/>
              </a:rPr>
              <a:t> in rates.</a:t>
            </a:r>
            <a:endParaRPr lang="en-US" altLang="en-US" sz="3200" dirty="0" smtClean="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131"/>
          <p:cNvSpPr>
            <a:spLocks noChangeArrowheads="1"/>
          </p:cNvSpPr>
          <p:nvPr/>
        </p:nvSpPr>
        <p:spPr bwMode="auto">
          <a:xfrm>
            <a:off x="28098750" y="762000"/>
            <a:ext cx="7620000" cy="2362200"/>
          </a:xfrm>
          <a:prstGeom prst="rect">
            <a:avLst/>
          </a:prstGeom>
          <a:solidFill>
            <a:srgbClr val="1567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pic>
        <p:nvPicPr>
          <p:cNvPr id="5128" name="Picture 30" descr="ghri_logo_h_rev.pos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14750" y="1289050"/>
            <a:ext cx="51927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609362" y="762000"/>
            <a:ext cx="26687701" cy="2362200"/>
            <a:chOff x="914400" y="762000"/>
            <a:chExt cx="26382663" cy="2362200"/>
          </a:xfrm>
        </p:grpSpPr>
        <p:sp>
          <p:nvSpPr>
            <p:cNvPr id="5125" name="Rectangle 130"/>
            <p:cNvSpPr>
              <a:spLocks noChangeArrowheads="1"/>
            </p:cNvSpPr>
            <p:nvPr/>
          </p:nvSpPr>
          <p:spPr bwMode="auto">
            <a:xfrm>
              <a:off x="914400" y="762000"/>
              <a:ext cx="26382663" cy="2362200"/>
            </a:xfrm>
            <a:prstGeom prst="rect">
              <a:avLst/>
            </a:prstGeom>
            <a:solidFill>
              <a:srgbClr val="4B3B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sp>
          <p:nvSpPr>
            <p:cNvPr id="5127" name="Text Box 10"/>
            <p:cNvSpPr txBox="1">
              <a:spLocks noChangeArrowheads="1"/>
            </p:cNvSpPr>
            <p:nvPr/>
          </p:nvSpPr>
          <p:spPr bwMode="auto">
            <a:xfrm>
              <a:off x="1295400" y="838200"/>
              <a:ext cx="25603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5150"/>
                </a:spcBef>
              </a:pPr>
              <a:r>
                <a:rPr lang="en-US" altLang="en-US" sz="5800" dirty="0" smtClean="0">
                  <a:solidFill>
                    <a:schemeClr val="bg1"/>
                  </a:solidFill>
                </a:rPr>
                <a:t>The Learning Healthcare (Data) System</a:t>
              </a:r>
              <a:r>
                <a:rPr lang="en-US" altLang="en-US" sz="5800" dirty="0">
                  <a:solidFill>
                    <a:schemeClr val="bg1"/>
                  </a:solidFill>
                </a:rPr>
                <a:t>: VDW Data Capture Revisited</a:t>
              </a:r>
            </a:p>
          </p:txBody>
        </p:sp>
        <p:sp>
          <p:nvSpPr>
            <p:cNvPr id="5129" name="TextBox 39"/>
            <p:cNvSpPr txBox="1">
              <a:spLocks noChangeArrowheads="1"/>
            </p:cNvSpPr>
            <p:nvPr/>
          </p:nvSpPr>
          <p:spPr bwMode="auto">
            <a:xfrm>
              <a:off x="1392238" y="1828800"/>
              <a:ext cx="2550636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600"/>
                </a:spcBef>
              </a:pPr>
              <a:r>
                <a:rPr lang="en-US" altLang="en-US" dirty="0" smtClean="0">
                  <a:solidFill>
                    <a:schemeClr val="bg1"/>
                  </a:solidFill>
                </a:rPr>
                <a:t>Roy Pardee, JD MA</a:t>
              </a:r>
              <a:r>
                <a:rPr lang="en-US" altLang="en-US" baseline="30000" dirty="0" smtClean="0">
                  <a:solidFill>
                    <a:schemeClr val="bg1"/>
                  </a:solidFill>
                </a:rPr>
                <a:t>1</a:t>
              </a:r>
              <a:r>
                <a:rPr lang="en-US" altLang="en-US" dirty="0" smtClean="0">
                  <a:solidFill>
                    <a:schemeClr val="bg1"/>
                  </a:solidFill>
                </a:rPr>
                <a:t>; Don Bachman, MS</a:t>
              </a:r>
              <a:r>
                <a:rPr lang="en-US" altLang="en-US" baseline="30000" dirty="0" smtClean="0">
                  <a:solidFill>
                    <a:schemeClr val="bg1"/>
                  </a:solidFill>
                </a:rPr>
                <a:t>2</a:t>
              </a:r>
              <a:r>
                <a:rPr lang="en-US" altLang="en-US" dirty="0" smtClean="0">
                  <a:solidFill>
                    <a:schemeClr val="bg1"/>
                  </a:solidFill>
                </a:rPr>
                <a:t>; Mark </a:t>
              </a:r>
              <a:r>
                <a:rPr lang="en-US" altLang="en-US" dirty="0" err="1" smtClean="0">
                  <a:solidFill>
                    <a:schemeClr val="bg1"/>
                  </a:solidFill>
                </a:rPr>
                <a:t>Hornbrook</a:t>
              </a:r>
              <a:r>
                <a:rPr lang="en-US" altLang="en-US" dirty="0" smtClean="0">
                  <a:solidFill>
                    <a:schemeClr val="bg1"/>
                  </a:solidFill>
                </a:rPr>
                <a:t>, PhD</a:t>
              </a:r>
              <a:r>
                <a:rPr lang="en-US" altLang="en-US" baseline="30000" dirty="0" smtClean="0">
                  <a:solidFill>
                    <a:schemeClr val="bg1"/>
                  </a:solidFill>
                </a:rPr>
                <a:t>2</a:t>
              </a:r>
              <a:r>
                <a:rPr lang="en-US" altLang="en-US" dirty="0" smtClean="0">
                  <a:solidFill>
                    <a:schemeClr val="bg1"/>
                  </a:solidFill>
                </a:rPr>
                <a:t>; Catherine Cleveland</a:t>
              </a:r>
              <a:r>
                <a:rPr lang="en-US" altLang="en-US" baseline="30000" dirty="0" smtClean="0">
                  <a:solidFill>
                    <a:schemeClr val="bg1"/>
                  </a:solidFill>
                </a:rPr>
                <a:t>2</a:t>
              </a:r>
              <a:r>
                <a:rPr lang="en-US" altLang="en-US" dirty="0" smtClean="0">
                  <a:solidFill>
                    <a:schemeClr val="bg1"/>
                  </a:solidFill>
                </a:rPr>
                <a:t>; </a:t>
              </a:r>
              <a:r>
                <a:rPr lang="en-US" altLang="en-US" dirty="0" err="1" smtClean="0">
                  <a:solidFill>
                    <a:schemeClr val="bg1"/>
                  </a:solidFill>
                </a:rPr>
                <a:t>Priyam</a:t>
              </a:r>
              <a:r>
                <a:rPr lang="en-US" altLang="en-US" dirty="0" smtClean="0">
                  <a:solidFill>
                    <a:schemeClr val="bg1"/>
                  </a:solidFill>
                </a:rPr>
                <a:t> </a:t>
              </a:r>
              <a:r>
                <a:rPr lang="en-US" altLang="en-US" dirty="0" err="1" smtClean="0">
                  <a:solidFill>
                    <a:schemeClr val="bg1"/>
                  </a:solidFill>
                </a:rPr>
                <a:t>Mathur</a:t>
              </a:r>
              <a:r>
                <a:rPr lang="en-US" altLang="en-US" dirty="0" smtClean="0">
                  <a:solidFill>
                    <a:schemeClr val="bg1"/>
                  </a:solidFill>
                </a:rPr>
                <a:t>, MS</a:t>
              </a:r>
              <a:r>
                <a:rPr lang="en-US" altLang="en-US" baseline="30000" dirty="0" smtClean="0">
                  <a:solidFill>
                    <a:schemeClr val="bg1"/>
                  </a:solidFill>
                </a:rPr>
                <a:t>3</a:t>
              </a:r>
              <a:r>
                <a:rPr lang="en-US" altLang="en-US" dirty="0" smtClean="0">
                  <a:solidFill>
                    <a:schemeClr val="bg1"/>
                  </a:solidFill>
                </a:rPr>
                <a:t>; Dan Ng, MBA</a:t>
              </a:r>
              <a:r>
                <a:rPr lang="en-US" altLang="en-US" baseline="30000" dirty="0" smtClean="0">
                  <a:solidFill>
                    <a:schemeClr val="bg1"/>
                  </a:solidFill>
                </a:rPr>
                <a:t>4</a:t>
              </a:r>
              <a:r>
                <a:rPr lang="en-US" altLang="en-US" dirty="0" smtClean="0">
                  <a:solidFill>
                    <a:schemeClr val="bg1"/>
                  </a:solidFill>
                </a:rPr>
                <a:t>; Susan </a:t>
              </a:r>
              <a:r>
                <a:rPr lang="en-US" altLang="en-US" dirty="0" err="1" smtClean="0">
                  <a:solidFill>
                    <a:schemeClr val="bg1"/>
                  </a:solidFill>
                </a:rPr>
                <a:t>Aumer</a:t>
              </a:r>
              <a:r>
                <a:rPr lang="en-US" altLang="en-US" dirty="0" smtClean="0">
                  <a:solidFill>
                    <a:schemeClr val="bg1"/>
                  </a:solidFill>
                </a:rPr>
                <a:t>, PhD PMP</a:t>
              </a:r>
              <a:r>
                <a:rPr lang="en-US" altLang="en-US" baseline="30000" dirty="0" smtClean="0">
                  <a:solidFill>
                    <a:schemeClr val="bg1"/>
                  </a:solidFill>
                </a:rPr>
                <a:t>5</a:t>
              </a:r>
              <a:r>
                <a:rPr lang="en-US" altLang="en-US" dirty="0" smtClean="0">
                  <a:solidFill>
                    <a:schemeClr val="bg1"/>
                  </a:solidFill>
                </a:rPr>
                <a:t>; William Harding, BS</a:t>
              </a:r>
              <a:r>
                <a:rPr lang="en-US" altLang="en-US" baseline="30000" dirty="0" smtClean="0">
                  <a:solidFill>
                    <a:schemeClr val="bg1"/>
                  </a:solidFill>
                </a:rPr>
                <a:t>6</a:t>
              </a:r>
              <a:r>
                <a:rPr lang="en-US" altLang="en-US" dirty="0" smtClean="0">
                  <a:solidFill>
                    <a:schemeClr val="bg1"/>
                  </a:solidFill>
                </a:rPr>
                <a:t>; Celia Jordan, BS BA</a:t>
              </a:r>
              <a:r>
                <a:rPr lang="en-US" altLang="en-US" baseline="30000" dirty="0" smtClean="0">
                  <a:solidFill>
                    <a:schemeClr val="bg1"/>
                  </a:solidFill>
                </a:rPr>
                <a:t>7</a:t>
              </a:r>
              <a:r>
                <a:rPr lang="en-US" altLang="en-US" dirty="0" smtClean="0">
                  <a:solidFill>
                    <a:schemeClr val="bg1"/>
                  </a:solidFill>
                </a:rPr>
                <a:t>; Jeremey Meier, BS</a:t>
              </a:r>
              <a:r>
                <a:rPr lang="en-US" altLang="en-US" baseline="30000" dirty="0" smtClean="0">
                  <a:solidFill>
                    <a:schemeClr val="bg1"/>
                  </a:solidFill>
                </a:rPr>
                <a:t>8</a:t>
              </a:r>
              <a:r>
                <a:rPr lang="en-US" altLang="en-US" dirty="0" smtClean="0">
                  <a:solidFill>
                    <a:schemeClr val="bg1"/>
                  </a:solidFill>
                </a:rPr>
                <a:t>; Carmen Wong, MBA</a:t>
              </a:r>
              <a:r>
                <a:rPr lang="en-US" altLang="en-US" baseline="30000" dirty="0" smtClean="0">
                  <a:solidFill>
                    <a:schemeClr val="bg1"/>
                  </a:solidFill>
                </a:rPr>
                <a:t>9</a:t>
              </a:r>
              <a:r>
                <a:rPr lang="en-US" altLang="en-US" dirty="0" smtClean="0">
                  <a:solidFill>
                    <a:schemeClr val="bg1"/>
                  </a:solidFill>
                </a:rPr>
                <a:t>; Brian Hoch, BS</a:t>
              </a:r>
              <a:r>
                <a:rPr lang="en-US" altLang="en-US" baseline="30000" dirty="0" smtClean="0">
                  <a:solidFill>
                    <a:schemeClr val="bg1"/>
                  </a:solidFill>
                </a:rPr>
                <a:t>10</a:t>
              </a:r>
              <a:endParaRPr lang="en-US" altLang="en-US" baseline="30000" dirty="0">
                <a:solidFill>
                  <a:schemeClr val="bg1"/>
                </a:solidFill>
              </a:endParaRPr>
            </a:p>
            <a:p>
              <a:pPr>
                <a:spcBef>
                  <a:spcPts val="600"/>
                </a:spcBef>
              </a:pPr>
              <a:r>
                <a:rPr lang="en-US" altLang="en-US" sz="1600" baseline="30000" dirty="0" smtClean="0">
                  <a:solidFill>
                    <a:schemeClr val="bg1"/>
                  </a:solidFill>
                </a:rPr>
                <a:t>1</a:t>
              </a:r>
              <a:r>
                <a:rPr lang="en-US" altLang="en-US" sz="1600" dirty="0" smtClean="0">
                  <a:solidFill>
                    <a:schemeClr val="bg1"/>
                  </a:solidFill>
                </a:rPr>
                <a:t>Group Health Research Institute </a:t>
              </a:r>
              <a:r>
                <a:rPr lang="en-US" altLang="en-US" sz="1600" baseline="30000" dirty="0" smtClean="0">
                  <a:solidFill>
                    <a:schemeClr val="bg1"/>
                  </a:solidFill>
                </a:rPr>
                <a:t>2</a:t>
              </a:r>
              <a:r>
                <a:rPr lang="en-US" altLang="en-US" sz="1600" dirty="0" smtClean="0">
                  <a:solidFill>
                    <a:schemeClr val="bg1"/>
                  </a:solidFill>
                </a:rPr>
                <a:t>The Center for Health Research, Kaiser Permanente Northwest </a:t>
              </a:r>
              <a:r>
                <a:rPr lang="en-US" altLang="en-US" sz="1600" baseline="30000" dirty="0" smtClean="0">
                  <a:solidFill>
                    <a:schemeClr val="bg1"/>
                  </a:solidFill>
                </a:rPr>
                <a:t>3</a:t>
              </a:r>
              <a:r>
                <a:rPr lang="en-US" altLang="en-US" sz="1600" dirty="0" smtClean="0">
                  <a:solidFill>
                    <a:schemeClr val="bg1"/>
                  </a:solidFill>
                </a:rPr>
                <a:t>Meyers Primary Care Institute </a:t>
              </a:r>
              <a:r>
                <a:rPr lang="en-US" altLang="en-US" sz="1600" baseline="30000" dirty="0" smtClean="0">
                  <a:solidFill>
                    <a:schemeClr val="bg1"/>
                  </a:solidFill>
                </a:rPr>
                <a:t>4</a:t>
              </a:r>
              <a:r>
                <a:rPr lang="en-US" altLang="en-US" sz="1600" dirty="0" smtClean="0">
                  <a:solidFill>
                    <a:schemeClr val="bg1"/>
                  </a:solidFill>
                </a:rPr>
                <a:t>Division Of Research, Kaiser Permanente Northern California </a:t>
              </a:r>
              <a:r>
                <a:rPr lang="en-US" altLang="en-US" sz="1600" baseline="30000" dirty="0" smtClean="0">
                  <a:solidFill>
                    <a:schemeClr val="bg1"/>
                  </a:solidFill>
                </a:rPr>
                <a:t>5</a:t>
              </a:r>
              <a:r>
                <a:rPr lang="en-US" altLang="en-US" sz="1600" dirty="0" smtClean="0">
                  <a:solidFill>
                    <a:schemeClr val="bg1"/>
                  </a:solidFill>
                </a:rPr>
                <a:t>HealthPartners Institute for Education </a:t>
              </a:r>
              <a:r>
                <a:rPr lang="en-US" altLang="en-US" sz="1600" baseline="30000" dirty="0" smtClean="0">
                  <a:solidFill>
                    <a:schemeClr val="bg1"/>
                  </a:solidFill>
                </a:rPr>
                <a:t>6</a:t>
              </a:r>
              <a:r>
                <a:rPr lang="en-US" altLang="en-US" sz="1600" dirty="0" smtClean="0">
                  <a:solidFill>
                    <a:schemeClr val="bg1"/>
                  </a:solidFill>
                </a:rPr>
                <a:t>Institute for Health Research, Kaiser Permanente Colorado </a:t>
              </a:r>
              <a:r>
                <a:rPr lang="en-US" altLang="en-US" sz="1600" baseline="30000" dirty="0" smtClean="0">
                  <a:solidFill>
                    <a:schemeClr val="bg1"/>
                  </a:solidFill>
                </a:rPr>
                <a:t>7</a:t>
              </a:r>
              <a:r>
                <a:rPr lang="en-US" altLang="en-US" sz="1600" dirty="0" smtClean="0">
                  <a:solidFill>
                    <a:schemeClr val="bg1"/>
                  </a:solidFill>
                </a:rPr>
                <a:t>MidAtlantic Permanente Research Institute </a:t>
              </a:r>
              <a:r>
                <a:rPr lang="en-US" altLang="en-US" sz="1600" baseline="30000" dirty="0" smtClean="0">
                  <a:solidFill>
                    <a:schemeClr val="bg1"/>
                  </a:solidFill>
                </a:rPr>
                <a:t>8</a:t>
              </a:r>
              <a:r>
                <a:rPr lang="en-US" altLang="en-US" sz="1600" dirty="0" smtClean="0">
                  <a:solidFill>
                    <a:schemeClr val="bg1"/>
                  </a:solidFill>
                </a:rPr>
                <a:t>Essentia Institute of Rural Health </a:t>
              </a:r>
              <a:r>
                <a:rPr lang="en-US" altLang="en-US" sz="1600" baseline="30000" dirty="0" smtClean="0">
                  <a:solidFill>
                    <a:schemeClr val="bg1"/>
                  </a:solidFill>
                </a:rPr>
                <a:t>9</a:t>
              </a:r>
              <a:r>
                <a:rPr lang="en-US" altLang="en-US" sz="1600" dirty="0" smtClean="0">
                  <a:solidFill>
                    <a:schemeClr val="bg1"/>
                  </a:solidFill>
                </a:rPr>
                <a:t>The Center for Health Research, Kaiser Permanente </a:t>
              </a:r>
              <a:r>
                <a:rPr lang="en-US" altLang="en-US" sz="1600" dirty="0">
                  <a:solidFill>
                    <a:schemeClr val="bg1"/>
                  </a:solidFill>
                </a:rPr>
                <a:t>Hawaii </a:t>
              </a:r>
              <a:r>
                <a:rPr lang="en-US" altLang="en-US" sz="1600" baseline="30000" dirty="0">
                  <a:solidFill>
                    <a:schemeClr val="bg1"/>
                  </a:solidFill>
                </a:rPr>
                <a:t>10</a:t>
              </a:r>
              <a:r>
                <a:rPr lang="en-US" altLang="en-US" sz="1600" dirty="0">
                  <a:solidFill>
                    <a:schemeClr val="bg1"/>
                  </a:solidFill>
                </a:rPr>
                <a:t>Marshfield Clinic </a:t>
              </a:r>
              <a:r>
                <a:rPr lang="en-US" altLang="en-US" sz="1600">
                  <a:solidFill>
                    <a:schemeClr val="bg1"/>
                  </a:solidFill>
                </a:rPr>
                <a:t>Research </a:t>
              </a:r>
              <a:r>
                <a:rPr lang="en-US" altLang="en-US" sz="1600" smtClean="0">
                  <a:solidFill>
                    <a:schemeClr val="bg1"/>
                  </a:solidFill>
                </a:rPr>
                <a:t>Foundation</a:t>
              </a:r>
              <a:endParaRPr lang="en-US" altLang="en-US" sz="1600" dirty="0" smtClean="0">
                <a:solidFill>
                  <a:schemeClr val="bg1"/>
                </a:solidFill>
              </a:endParaRPr>
            </a:p>
          </p:txBody>
        </p:sp>
      </p:grpSp>
      <p:sp>
        <p:nvSpPr>
          <p:cNvPr id="5130" name="Text Box 148"/>
          <p:cNvSpPr txBox="1">
            <a:spLocks noChangeArrowheads="1"/>
          </p:cNvSpPr>
          <p:nvPr/>
        </p:nvSpPr>
        <p:spPr bwMode="auto">
          <a:xfrm>
            <a:off x="17602200" y="3352800"/>
            <a:ext cx="9694863"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spcAft>
                <a:spcPct val="5000"/>
              </a:spcAft>
            </a:pPr>
            <a:r>
              <a:rPr lang="en-US" altLang="en-US" sz="4400" dirty="0" smtClean="0">
                <a:solidFill>
                  <a:schemeClr val="bg1"/>
                </a:solidFill>
              </a:rPr>
              <a:t>Implementation &amp; Results</a:t>
            </a:r>
            <a:endParaRPr lang="en-US" altLang="en-US" sz="4400" dirty="0">
              <a:solidFill>
                <a:schemeClr val="bg1"/>
              </a:solidFill>
            </a:endParaRPr>
          </a:p>
        </p:txBody>
      </p:sp>
      <p:sp>
        <p:nvSpPr>
          <p:cNvPr id="5131" name="Text Box 149"/>
          <p:cNvSpPr txBox="1">
            <a:spLocks noChangeArrowheads="1"/>
          </p:cNvSpPr>
          <p:nvPr/>
        </p:nvSpPr>
        <p:spPr bwMode="auto">
          <a:xfrm>
            <a:off x="28073205"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Discussion</a:t>
            </a:r>
            <a:endParaRPr lang="en-US" altLang="en-US" sz="4400" dirty="0">
              <a:solidFill>
                <a:schemeClr val="bg1"/>
              </a:solidFill>
            </a:endParaRPr>
          </a:p>
        </p:txBody>
      </p:sp>
      <p:sp>
        <p:nvSpPr>
          <p:cNvPr id="5169" name="Text Box 149"/>
          <p:cNvSpPr txBox="1">
            <a:spLocks noChangeArrowheads="1"/>
          </p:cNvSpPr>
          <p:nvPr/>
        </p:nvSpPr>
        <p:spPr bwMode="auto">
          <a:xfrm>
            <a:off x="28093988" y="108966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a:solidFill>
                  <a:schemeClr val="bg1"/>
                </a:solidFill>
              </a:rPr>
              <a:t>Conclusion</a:t>
            </a:r>
          </a:p>
        </p:txBody>
      </p:sp>
      <p:sp>
        <p:nvSpPr>
          <p:cNvPr id="5172" name="Text Box 149"/>
          <p:cNvSpPr txBox="1">
            <a:spLocks noChangeArrowheads="1"/>
          </p:cNvSpPr>
          <p:nvPr/>
        </p:nvSpPr>
        <p:spPr bwMode="auto">
          <a:xfrm>
            <a:off x="609362" y="3352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rPr>
              <a:t>Introduction</a:t>
            </a:r>
          </a:p>
        </p:txBody>
      </p:sp>
      <p:sp>
        <p:nvSpPr>
          <p:cNvPr id="5173" name="Text Box 149"/>
          <p:cNvSpPr txBox="1">
            <a:spLocks noChangeArrowheads="1"/>
          </p:cNvSpPr>
          <p:nvPr/>
        </p:nvSpPr>
        <p:spPr bwMode="auto">
          <a:xfrm>
            <a:off x="609362" y="118110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Variables</a:t>
            </a:r>
            <a:endParaRPr lang="en-US" altLang="en-US" sz="4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55051819"/>
              </p:ext>
            </p:extLst>
          </p:nvPr>
        </p:nvGraphicFramePr>
        <p:xfrm>
          <a:off x="586014" y="12707112"/>
          <a:ext cx="8077200" cy="5394960"/>
        </p:xfrm>
        <a:graphic>
          <a:graphicData uri="http://schemas.openxmlformats.org/drawingml/2006/table">
            <a:tbl>
              <a:tblPr firstRow="1" firstCol="1" bandRow="1">
                <a:tableStyleId>{5C22544A-7EE6-4342-B048-85BDC9FD1C3A}</a:tableStyleId>
              </a:tblPr>
              <a:tblGrid>
                <a:gridCol w="2362200"/>
                <a:gridCol w="3352800"/>
                <a:gridCol w="2362200"/>
              </a:tblGrid>
              <a:tr h="627888">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Variable Name</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Definition</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Valid Values</a:t>
                      </a:r>
                      <a:endParaRPr lang="en-US" sz="24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incomplete_outpt_rx</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outpatient pharmacy</a:t>
                      </a:r>
                      <a:r>
                        <a:rPr lang="en-US" sz="1600" dirty="0">
                          <a:effectLst/>
                          <a:latin typeface="Arial" panose="020B0604020202020204" pitchFamily="34" charset="0"/>
                          <a:cs typeface="Arial" panose="020B0604020202020204" pitchFamily="34" charset="0"/>
                        </a:rPr>
                        <a:t> fill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 </a:t>
                      </a:r>
                    </a:p>
                    <a:p>
                      <a:pPr marL="290513" marR="0" indent="-29051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K: </a:t>
                      </a:r>
                      <a:r>
                        <a:rPr lang="en-US" sz="1600" kern="1200" dirty="0">
                          <a:solidFill>
                            <a:schemeClr val="dk1"/>
                          </a:solidFill>
                          <a:effectLst/>
                          <a:latin typeface="Arial" panose="020B0604020202020204" pitchFamily="34" charset="0"/>
                          <a:ea typeface="+mn-ea"/>
                          <a:cs typeface="Arial" panose="020B0604020202020204" pitchFamily="34" charset="0"/>
                        </a:rPr>
                        <a:t>There are known reasons </a:t>
                      </a:r>
                      <a:r>
                        <a:rPr lang="en-US" sz="1600" dirty="0">
                          <a:effectLst/>
                          <a:latin typeface="Arial" panose="020B0604020202020204" pitchFamily="34" charset="0"/>
                          <a:cs typeface="Arial" panose="020B0604020202020204" pitchFamily="34" charset="0"/>
                        </a:rPr>
                        <a:t>to </a:t>
                      </a:r>
                      <a:r>
                        <a:rPr lang="en-US" sz="1600" kern="1200" dirty="0">
                          <a:solidFill>
                            <a:schemeClr val="dk1"/>
                          </a:solidFill>
                          <a:effectLst/>
                          <a:latin typeface="Arial" panose="020B0604020202020204" pitchFamily="34" charset="0"/>
                          <a:ea typeface="+mn-ea"/>
                          <a:cs typeface="Arial" panose="020B0604020202020204" pitchFamily="34" charset="0"/>
                        </a:rPr>
                        <a:t>suspect</a:t>
                      </a:r>
                      <a:r>
                        <a:rPr lang="en-US" sz="1600" dirty="0">
                          <a:effectLst/>
                          <a:latin typeface="Arial" panose="020B0604020202020204" pitchFamily="34" charset="0"/>
                          <a:cs typeface="Arial" panose="020B0604020202020204" pitchFamily="34" charset="0"/>
                        </a:rPr>
                        <a:t> capture is incomplete.</a:t>
                      </a:r>
                    </a:p>
                    <a:p>
                      <a:pPr marL="285750" marR="0" indent="-28575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N: No—there is no known </a:t>
                      </a:r>
                      <a:r>
                        <a:rPr lang="en-US" sz="1600" kern="1200" dirty="0">
                          <a:solidFill>
                            <a:schemeClr val="dk1"/>
                          </a:solidFill>
                          <a:effectLst/>
                          <a:latin typeface="Arial" panose="020B0604020202020204" pitchFamily="34" charset="0"/>
                          <a:ea typeface="+mn-ea"/>
                          <a:cs typeface="Arial" panose="020B0604020202020204" pitchFamily="34" charset="0"/>
                        </a:rPr>
                        <a:t>reason</a:t>
                      </a:r>
                      <a:r>
                        <a:rPr lang="en-US" sz="1600" dirty="0">
                          <a:effectLst/>
                          <a:latin typeface="Arial" panose="020B0604020202020204" pitchFamily="34" charset="0"/>
                          <a:cs typeface="Arial" panose="020B0604020202020204" pitchFamily="34" charset="0"/>
                        </a:rPr>
                        <a:t> to suspect capture is incomplete.</a:t>
                      </a:r>
                    </a:p>
                    <a:p>
                      <a:pPr marL="347663" marR="0" indent="-34766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X: </a:t>
                      </a:r>
                      <a:r>
                        <a:rPr lang="en-US" sz="1600" kern="1200" dirty="0">
                          <a:solidFill>
                            <a:schemeClr val="dk1"/>
                          </a:solidFill>
                          <a:effectLst/>
                          <a:latin typeface="Arial" panose="020B0604020202020204" pitchFamily="34" charset="0"/>
                          <a:ea typeface="+mn-ea"/>
                          <a:cs typeface="Arial" panose="020B0604020202020204" pitchFamily="34" charset="0"/>
                        </a:rPr>
                        <a:t>This Variable Not implemented</a:t>
                      </a:r>
                      <a:r>
                        <a:rPr lang="en-US"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incomplete_outpt_enc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smtClean="0">
                          <a:effectLst/>
                          <a:latin typeface="Arial" panose="020B0604020202020204" pitchFamily="34" charset="0"/>
                          <a:cs typeface="Arial" panose="020B0604020202020204" pitchFamily="34" charset="0"/>
                        </a:rPr>
                        <a:t>outpatient encounter</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data</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suspected</a:t>
                      </a:r>
                      <a:r>
                        <a:rPr lang="en-US" sz="1600" dirty="0">
                          <a:effectLst/>
                          <a:latin typeface="Arial" panose="020B0604020202020204" pitchFamily="34" charset="0"/>
                          <a:cs typeface="Arial" panose="020B0604020202020204" pitchFamily="34" charset="0"/>
                        </a:rPr>
                        <a:t>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incomplete_inpt_enc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inpatient encounter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822892">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incomplete_emr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electronic medical record</a:t>
                      </a:r>
                      <a:r>
                        <a:rPr lang="en-US" sz="1600" dirty="0">
                          <a:effectLst/>
                          <a:latin typeface="Arial" panose="020B0604020202020204" pitchFamily="34" charset="0"/>
                          <a:cs typeface="Arial" panose="020B0604020202020204" pitchFamily="34" charset="0"/>
                        </a:rPr>
                        <a:t> data (e.g., social history, vital signs, etc.)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incomplete_tumor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tumor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incomplete_lab</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lab results</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bl>
          </a:graphicData>
        </a:graphic>
      </p:graphicFrame>
      <p:sp>
        <p:nvSpPr>
          <p:cNvPr id="27" name="Text Box 149"/>
          <p:cNvSpPr txBox="1">
            <a:spLocks noChangeArrowheads="1"/>
          </p:cNvSpPr>
          <p:nvPr/>
        </p:nvSpPr>
        <p:spPr bwMode="auto">
          <a:xfrm>
            <a:off x="9067800"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Variables (</a:t>
            </a:r>
            <a:r>
              <a:rPr lang="en-US" altLang="en-US" sz="4400" dirty="0" err="1" smtClean="0">
                <a:solidFill>
                  <a:schemeClr val="bg1"/>
                </a:solidFill>
              </a:rPr>
              <a:t>cont</a:t>
            </a:r>
            <a:r>
              <a:rPr lang="en-US" altLang="en-US" sz="4400" dirty="0" smtClean="0">
                <a:solidFill>
                  <a:schemeClr val="bg1"/>
                </a:solidFill>
              </a:rPr>
              <a:t>)</a:t>
            </a:r>
            <a:endParaRPr lang="en-US" altLang="en-US" sz="4400" dirty="0">
              <a:solidFill>
                <a:schemeClr val="bg1"/>
              </a:solidFill>
            </a:endParaRPr>
          </a:p>
        </p:txBody>
      </p:sp>
      <p:sp>
        <p:nvSpPr>
          <p:cNvPr id="37" name="Text Box 155"/>
          <p:cNvSpPr txBox="1">
            <a:spLocks noChangeArrowheads="1"/>
          </p:cNvSpPr>
          <p:nvPr/>
        </p:nvSpPr>
        <p:spPr bwMode="auto">
          <a:xfrm>
            <a:off x="609363" y="4265612"/>
            <a:ext cx="8053851" cy="73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a:t>At the 2014 Annual Meeting, Bachman </a:t>
            </a:r>
            <a:r>
              <a:rPr lang="en-US" altLang="en-US" sz="2800" dirty="0" smtClean="0"/>
              <a:t>et al. presented </a:t>
            </a:r>
            <a:r>
              <a:rPr lang="en-US" altLang="en-US" sz="2800" dirty="0"/>
              <a:t>an excellent investigation into </a:t>
            </a:r>
            <a:r>
              <a:rPr lang="en-US" altLang="en-US" sz="2800" dirty="0" smtClean="0"/>
              <a:t>VDW enrollment’s </a:t>
            </a:r>
            <a:r>
              <a:rPr lang="en-US" altLang="en-US" sz="2800" dirty="0"/>
              <a:t>OUTSIDE_UTILIZATION field, which purported to flag </a:t>
            </a:r>
            <a:r>
              <a:rPr lang="en-US" altLang="en-US" sz="2800" dirty="0" smtClean="0"/>
              <a:t>periods of suspect capture of either </a:t>
            </a:r>
            <a:r>
              <a:rPr lang="en-US" altLang="en-US" sz="2800" dirty="0"/>
              <a:t>pharmacy or encounter </a:t>
            </a:r>
            <a:r>
              <a:rPr lang="en-US" altLang="en-US" sz="2800" dirty="0" smtClean="0"/>
              <a:t>data. </a:t>
            </a:r>
            <a:endParaRPr lang="en-US" altLang="en-US" sz="2800" dirty="0"/>
          </a:p>
          <a:p>
            <a:pPr marL="0" indent="0" eaLnBrk="1" hangingPunct="1">
              <a:spcBef>
                <a:spcPct val="5000"/>
              </a:spcBef>
              <a:spcAft>
                <a:spcPts val="1200"/>
              </a:spcAft>
            </a:pPr>
            <a:r>
              <a:rPr lang="en-US" altLang="en-US" sz="2800" dirty="0" smtClean="0"/>
              <a:t>That </a:t>
            </a:r>
            <a:r>
              <a:rPr lang="en-US" altLang="en-US" sz="2800" dirty="0"/>
              <a:t>investigation revealed </a:t>
            </a:r>
            <a:r>
              <a:rPr lang="en-US" altLang="en-US" sz="2800" b="1" dirty="0"/>
              <a:t>serious problems</a:t>
            </a:r>
            <a:r>
              <a:rPr lang="en-US" altLang="en-US" sz="2800" dirty="0"/>
              <a:t> with the flag, calling its usefulness into question. </a:t>
            </a:r>
          </a:p>
          <a:p>
            <a:pPr marL="0" indent="0" eaLnBrk="1" hangingPunct="1">
              <a:spcBef>
                <a:spcPct val="5000"/>
              </a:spcBef>
              <a:spcAft>
                <a:spcPts val="1200"/>
              </a:spcAft>
            </a:pPr>
            <a:r>
              <a:rPr lang="en-US" altLang="en-US" sz="2800" dirty="0" smtClean="0"/>
              <a:t>Taking </a:t>
            </a:r>
            <a:r>
              <a:rPr lang="en-US" altLang="en-US" sz="2800" dirty="0"/>
              <a:t>this to heart, the </a:t>
            </a:r>
            <a:r>
              <a:rPr lang="en-US" altLang="en-US" sz="2800" dirty="0" smtClean="0"/>
              <a:t>VDW Implementation Group approved spec changes removing </a:t>
            </a:r>
            <a:r>
              <a:rPr lang="en-US" altLang="en-US" sz="2800" dirty="0"/>
              <a:t>this field, and adding a suite of </a:t>
            </a:r>
            <a:r>
              <a:rPr lang="en-US" altLang="en-US" sz="2800" b="1" dirty="0"/>
              <a:t>six new flags</a:t>
            </a:r>
            <a:r>
              <a:rPr lang="en-US" altLang="en-US" sz="2800" dirty="0"/>
              <a:t>, </a:t>
            </a:r>
            <a:r>
              <a:rPr lang="en-US" altLang="en-US" sz="2800" dirty="0" smtClean="0"/>
              <a:t>which allow sites to express any cautions they may have about capture of specific types of data.</a:t>
            </a:r>
          </a:p>
          <a:p>
            <a:pPr marL="0" indent="0" eaLnBrk="1" hangingPunct="1">
              <a:spcBef>
                <a:spcPct val="5000"/>
              </a:spcBef>
            </a:pPr>
            <a:r>
              <a:rPr lang="en-US" altLang="en-US" sz="2800" dirty="0" smtClean="0"/>
              <a:t>These </a:t>
            </a:r>
            <a:r>
              <a:rPr lang="en-US" altLang="en-US" sz="2800" dirty="0"/>
              <a:t>flags are assigned by local VDW analysts on the basis of their knowledge of data capture limitations at their site for identifiable subgroups of patients. </a:t>
            </a:r>
          </a:p>
        </p:txBody>
      </p:sp>
      <p:sp>
        <p:nvSpPr>
          <p:cNvPr id="40" name="Text Box 155"/>
          <p:cNvSpPr txBox="1">
            <a:spLocks noChangeArrowheads="1"/>
          </p:cNvSpPr>
          <p:nvPr/>
        </p:nvSpPr>
        <p:spPr bwMode="auto">
          <a:xfrm>
            <a:off x="17640618" y="7536546"/>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outpatient pharmacy flag is the most consistently well-implemented flag of the six.  Very clear separation between the SI and NSI values.</a:t>
            </a:r>
            <a:endParaRPr lang="en-US" altLang="en-US" dirty="0"/>
          </a:p>
        </p:txBody>
      </p:sp>
      <p:sp>
        <p:nvSpPr>
          <p:cNvPr id="28" name="Text Box 155"/>
          <p:cNvSpPr txBox="1">
            <a:spLocks noChangeArrowheads="1"/>
          </p:cNvSpPr>
          <p:nvPr/>
        </p:nvSpPr>
        <p:spPr bwMode="auto">
          <a:xfrm>
            <a:off x="9067799" y="4265613"/>
            <a:ext cx="7624763"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ct val="5000"/>
              </a:spcBef>
              <a:buFont typeface="Arial" panose="020B0604020202020204" pitchFamily="34" charset="0"/>
              <a:buChar char="•"/>
            </a:pPr>
            <a:r>
              <a:rPr lang="en-US" altLang="en-US" sz="2800" dirty="0" smtClean="0"/>
              <a:t>Implementation of the new flags is essentially </a:t>
            </a:r>
            <a:r>
              <a:rPr lang="en-US" altLang="en-US" sz="2800" b="1" dirty="0" smtClean="0"/>
              <a:t>optional</a:t>
            </a:r>
            <a:r>
              <a:rPr lang="en-US" altLang="en-US" sz="2800" dirty="0" smtClean="0"/>
              <a:t>—sites must have the fields in the table, but can opt to use the ‘X’ value to signify no substantive implementation.</a:t>
            </a:r>
          </a:p>
          <a:p>
            <a:pPr marL="796925" lvl="1" indent="-457200" defTabSz="274320" eaLnBrk="1" hangingPunct="1">
              <a:spcBef>
                <a:spcPct val="5000"/>
              </a:spcBef>
              <a:buFont typeface="Arial" panose="020B0604020202020204" pitchFamily="34" charset="0"/>
              <a:buChar char="•"/>
            </a:pPr>
            <a:r>
              <a:rPr lang="en-US" altLang="en-US" sz="2800" dirty="0" smtClean="0"/>
              <a:t>In practical terms, we recommend interpreting </a:t>
            </a:r>
            <a:r>
              <a:rPr lang="en-US" altLang="en-US" sz="2800" dirty="0" err="1" smtClean="0"/>
              <a:t>Xs</a:t>
            </a:r>
            <a:r>
              <a:rPr lang="en-US" altLang="en-US" sz="2800" dirty="0" smtClean="0"/>
              <a:t> the same as Ns.</a:t>
            </a:r>
          </a:p>
          <a:p>
            <a:pPr marL="796925" lvl="1" indent="-457200" defTabSz="274320" eaLnBrk="1" hangingPunct="1">
              <a:spcBef>
                <a:spcPct val="5000"/>
              </a:spcBef>
              <a:buFont typeface="Arial" panose="020B0604020202020204" pitchFamily="34" charset="0"/>
              <a:buChar char="•"/>
            </a:pPr>
            <a:r>
              <a:rPr lang="en-US" altLang="en-US" sz="2800" dirty="0" smtClean="0"/>
              <a:t>Thus far 8 sites have implemented (7 are shown here).</a:t>
            </a:r>
          </a:p>
          <a:p>
            <a:pPr marL="457200" indent="-457200" eaLnBrk="1" hangingPunct="1">
              <a:spcBef>
                <a:spcPct val="5000"/>
              </a:spcBef>
              <a:buFont typeface="Arial" panose="020B0604020202020204" pitchFamily="34" charset="0"/>
              <a:buChar char="•"/>
            </a:pPr>
            <a:r>
              <a:rPr lang="en-US" altLang="en-US" sz="2800" dirty="0" smtClean="0"/>
              <a:t>A value of ‘N’ </a:t>
            </a:r>
            <a:r>
              <a:rPr lang="en-US" altLang="en-US" sz="2800" b="1" dirty="0" smtClean="0"/>
              <a:t>is not an assertion that capture is complete</a:t>
            </a:r>
            <a:r>
              <a:rPr lang="en-US" altLang="en-US" sz="2800" dirty="0" smtClean="0"/>
              <a:t>.  All ‘N’ means is that the implementing site </a:t>
            </a:r>
            <a:r>
              <a:rPr lang="en-US" altLang="en-US" sz="2800" i="1" dirty="0" smtClean="0"/>
              <a:t>does not know</a:t>
            </a:r>
            <a:r>
              <a:rPr lang="en-US" altLang="en-US" sz="2800" dirty="0" smtClean="0"/>
              <a:t> of a reason why capture should be incomplete.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619" y="9025523"/>
            <a:ext cx="4572639" cy="2743583"/>
          </a:xfrm>
          <a:prstGeom prst="rect">
            <a:avLst/>
          </a:prstGeom>
        </p:spPr>
      </p:pic>
      <p:sp>
        <p:nvSpPr>
          <p:cNvPr id="41" name="Text Box 155"/>
          <p:cNvSpPr txBox="1">
            <a:spLocks noChangeArrowheads="1"/>
          </p:cNvSpPr>
          <p:nvPr/>
        </p:nvSpPr>
        <p:spPr bwMode="auto">
          <a:xfrm>
            <a:off x="17602200" y="11963401"/>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lab results flag is similarly well implemented at the sites. Note that Marshfield clinic has no enrollees whose lab data capture is suspect.</a:t>
            </a:r>
            <a:endParaRPr lang="en-US" altLang="en-US" dirty="0"/>
          </a:p>
        </p:txBody>
      </p:sp>
      <p:sp>
        <p:nvSpPr>
          <p:cNvPr id="42" name="Text Box 155"/>
          <p:cNvSpPr txBox="1">
            <a:spLocks noChangeArrowheads="1"/>
          </p:cNvSpPr>
          <p:nvPr/>
        </p:nvSpPr>
        <p:spPr bwMode="auto">
          <a:xfrm>
            <a:off x="17602200" y="16380444"/>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inpatient flag implementations are less uniformly high quality.  Of the four sites with SI values 2 show good separation overall, and a third starts to get good around 2010.</a:t>
            </a:r>
            <a:endParaRPr lang="en-US" altLang="en-US" dirty="0"/>
          </a:p>
        </p:txBody>
      </p:sp>
      <p:sp>
        <p:nvSpPr>
          <p:cNvPr id="43" name="Text Box 155"/>
          <p:cNvSpPr txBox="1">
            <a:spLocks noChangeArrowheads="1"/>
          </p:cNvSpPr>
          <p:nvPr/>
        </p:nvSpPr>
        <p:spPr bwMode="auto">
          <a:xfrm>
            <a:off x="22588599" y="7620000"/>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For tumor, two of the four sites with SI values show excellent separation overall.</a:t>
            </a:r>
            <a:endParaRPr lang="en-US" altLang="en-US" dirty="0"/>
          </a:p>
        </p:txBody>
      </p:sp>
      <p:sp>
        <p:nvSpPr>
          <p:cNvPr id="44" name="Text Box 155"/>
          <p:cNvSpPr txBox="1">
            <a:spLocks noChangeArrowheads="1"/>
          </p:cNvSpPr>
          <p:nvPr/>
        </p:nvSpPr>
        <p:spPr bwMode="auto">
          <a:xfrm>
            <a:off x="22626698" y="16380444"/>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Here we have four sites with SI values, two of which have good separation from the NSI rates.</a:t>
            </a:r>
            <a:endParaRPr lang="en-US" altLang="en-US" dirty="0"/>
          </a:p>
        </p:txBody>
      </p:sp>
      <p:sp>
        <p:nvSpPr>
          <p:cNvPr id="45" name="Text Box 155"/>
          <p:cNvSpPr txBox="1">
            <a:spLocks noChangeArrowheads="1"/>
          </p:cNvSpPr>
          <p:nvPr/>
        </p:nvSpPr>
        <p:spPr bwMode="auto">
          <a:xfrm>
            <a:off x="22626698" y="11734800"/>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Six sites have SI values on EMR data (here signified by social history data).  Implementations are all good post-2010. KPCO and KPNC are excellent overall.</a:t>
            </a:r>
            <a:endParaRPr lang="en-US" altLang="en-US" dirty="0"/>
          </a:p>
        </p:txBody>
      </p:sp>
      <p:sp>
        <p:nvSpPr>
          <p:cNvPr id="51" name="Text Box 155"/>
          <p:cNvSpPr txBox="1">
            <a:spLocks noChangeArrowheads="1"/>
          </p:cNvSpPr>
          <p:nvPr/>
        </p:nvSpPr>
        <p:spPr bwMode="auto">
          <a:xfrm>
            <a:off x="28093987" y="4571999"/>
            <a:ext cx="7624763" cy="599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smtClean="0"/>
              <a:t>As the VDW and its processes mature and we turn to more sophisticated quality assurance investigations, it is crucial that we respond effectively to negative findings.  Just like our health care systems, we need to learn from our data.</a:t>
            </a:r>
          </a:p>
          <a:p>
            <a:pPr marL="0" indent="0" eaLnBrk="1" hangingPunct="1">
              <a:spcBef>
                <a:spcPct val="5000"/>
              </a:spcBef>
            </a:pPr>
            <a:r>
              <a:rPr lang="en-US" altLang="en-US" sz="2800" dirty="0" smtClean="0"/>
              <a:t>The VDW Operations Committee was able to go from negative finding to new spec in something like six months, and actual implementations in less than a year.  For a large, </a:t>
            </a:r>
            <a:r>
              <a:rPr lang="en-US" altLang="en-US" sz="2800" smtClean="0"/>
              <a:t>increasingly diverse </a:t>
            </a:r>
            <a:r>
              <a:rPr lang="en-US" altLang="en-US" sz="2800" dirty="0" smtClean="0"/>
              <a:t>and largely unfunded group, this is an excellent pace.</a:t>
            </a:r>
          </a:p>
        </p:txBody>
      </p:sp>
      <p:sp>
        <p:nvSpPr>
          <p:cNvPr id="52" name="Text Box 155"/>
          <p:cNvSpPr txBox="1">
            <a:spLocks noChangeArrowheads="1"/>
          </p:cNvSpPr>
          <p:nvPr/>
        </p:nvSpPr>
        <p:spPr bwMode="auto">
          <a:xfrm>
            <a:off x="28117800" y="11844339"/>
            <a:ext cx="7624763" cy="552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a:t>On balance, the new flags stand to improve the quality of data-based research in the </a:t>
            </a:r>
            <a:r>
              <a:rPr lang="en-US" altLang="en-US" sz="2800" dirty="0" smtClean="0"/>
              <a:t>HCSRN.  Projects </a:t>
            </a:r>
            <a:r>
              <a:rPr lang="en-US" altLang="en-US" sz="2800" dirty="0"/>
              <a:t>needing to define populations-at-risk of exposure to particular pharmacy fills, tumors, or lab result values, for example, would do well to use the new flags to screen out people </a:t>
            </a:r>
            <a:r>
              <a:rPr lang="en-US" altLang="en-US" sz="2800" dirty="0" smtClean="0"/>
              <a:t>whose exposures may </a:t>
            </a:r>
            <a:r>
              <a:rPr lang="en-US" altLang="en-US" sz="2800" dirty="0"/>
              <a:t>not be completely captured</a:t>
            </a:r>
            <a:r>
              <a:rPr lang="en-US" altLang="en-US" sz="2800" dirty="0" smtClean="0"/>
              <a:t>.</a:t>
            </a:r>
          </a:p>
          <a:p>
            <a:pPr marL="0" indent="0" eaLnBrk="1" hangingPunct="1">
              <a:spcBef>
                <a:spcPct val="5000"/>
              </a:spcBef>
            </a:pPr>
            <a:r>
              <a:rPr lang="en-US" altLang="en-US" sz="2800" dirty="0" smtClean="0"/>
              <a:t>The Enrollment/Demographics workgroup will fold this work into our standard QA package (generally run annually) to monitor implementation quality on these new variables.</a:t>
            </a:r>
            <a:endParaRPr lang="en-US" altLang="en-US" sz="2800" dirty="0"/>
          </a:p>
        </p:txBody>
      </p:sp>
      <p:pic>
        <p:nvPicPr>
          <p:cNvPr id="35"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17640617" y="4742683"/>
            <a:ext cx="4534221" cy="2743583"/>
          </a:xfrm>
          <a:prstGeom prst="rect">
            <a:avLst/>
          </a:prstGeom>
          <a:noFill/>
          <a:ln>
            <a:noFill/>
          </a:ln>
        </p:spPr>
      </p:pic>
      <p:pic>
        <p:nvPicPr>
          <p:cNvPr id="36" name="Picture 35"/>
          <p:cNvPicPr/>
          <p:nvPr/>
        </p:nvPicPr>
        <p:blipFill>
          <a:blip r:embed="rId6">
            <a:extLst>
              <a:ext uri="{28A0092B-C50C-407E-A947-70E740481C1C}">
                <a14:useLocalDpi xmlns:a14="http://schemas.microsoft.com/office/drawing/2010/main" val="0"/>
              </a:ext>
            </a:extLst>
          </a:blip>
          <a:srcRect/>
          <a:stretch>
            <a:fillRect/>
          </a:stretch>
        </p:blipFill>
        <p:spPr bwMode="auto">
          <a:xfrm>
            <a:off x="17602200" y="9061563"/>
            <a:ext cx="4572000" cy="2696631"/>
          </a:xfrm>
          <a:prstGeom prst="rect">
            <a:avLst/>
          </a:prstGeom>
          <a:noFill/>
          <a:ln>
            <a:noFill/>
          </a:ln>
        </p:spPr>
      </p:pic>
      <p:pic>
        <p:nvPicPr>
          <p:cNvPr id="38" name="Picture 37"/>
          <p:cNvPicPr/>
          <p:nvPr/>
        </p:nvPicPr>
        <p:blipFill>
          <a:blip r:embed="rId7">
            <a:extLst>
              <a:ext uri="{28A0092B-C50C-407E-A947-70E740481C1C}">
                <a14:useLocalDpi xmlns:a14="http://schemas.microsoft.com/office/drawing/2010/main" val="0"/>
              </a:ext>
            </a:extLst>
          </a:blip>
          <a:srcRect/>
          <a:stretch>
            <a:fillRect/>
          </a:stretch>
        </p:blipFill>
        <p:spPr bwMode="auto">
          <a:xfrm>
            <a:off x="22626698" y="9040763"/>
            <a:ext cx="4534540" cy="2728343"/>
          </a:xfrm>
          <a:prstGeom prst="rect">
            <a:avLst/>
          </a:prstGeom>
          <a:noFill/>
          <a:ln>
            <a:noFill/>
          </a:ln>
        </p:spPr>
      </p:pic>
      <p:pic>
        <p:nvPicPr>
          <p:cNvPr id="46" name="Picture 45"/>
          <p:cNvPicPr/>
          <p:nvPr/>
        </p:nvPicPr>
        <p:blipFill>
          <a:blip r:embed="rId8">
            <a:extLst>
              <a:ext uri="{28A0092B-C50C-407E-A947-70E740481C1C}">
                <a14:useLocalDpi xmlns:a14="http://schemas.microsoft.com/office/drawing/2010/main" val="0"/>
              </a:ext>
            </a:extLst>
          </a:blip>
          <a:srcRect/>
          <a:stretch>
            <a:fillRect/>
          </a:stretch>
        </p:blipFill>
        <p:spPr bwMode="auto">
          <a:xfrm>
            <a:off x="22627337" y="4750303"/>
            <a:ext cx="4533901" cy="2735963"/>
          </a:xfrm>
          <a:prstGeom prst="rect">
            <a:avLst/>
          </a:prstGeom>
          <a:noFill/>
          <a:ln>
            <a:noFill/>
          </a:ln>
        </p:spPr>
      </p:pic>
      <p:pic>
        <p:nvPicPr>
          <p:cNvPr id="47" name="Picture 46"/>
          <p:cNvPicPr/>
          <p:nvPr/>
        </p:nvPicPr>
        <p:blipFill>
          <a:blip r:embed="rId9">
            <a:extLst>
              <a:ext uri="{28A0092B-C50C-407E-A947-70E740481C1C}">
                <a14:useLocalDpi xmlns:a14="http://schemas.microsoft.com/office/drawing/2010/main" val="0"/>
              </a:ext>
            </a:extLst>
          </a:blip>
          <a:srcRect/>
          <a:stretch>
            <a:fillRect/>
          </a:stretch>
        </p:blipFill>
        <p:spPr bwMode="auto">
          <a:xfrm>
            <a:off x="22627336" y="13442566"/>
            <a:ext cx="4533901" cy="2743583"/>
          </a:xfrm>
          <a:prstGeom prst="rect">
            <a:avLst/>
          </a:prstGeom>
          <a:noFill/>
          <a:ln>
            <a:noFill/>
          </a:ln>
        </p:spPr>
      </p:pic>
      <p:sp>
        <p:nvSpPr>
          <p:cNvPr id="49" name="Text Box 149"/>
          <p:cNvSpPr txBox="1">
            <a:spLocks noChangeArrowheads="1"/>
          </p:cNvSpPr>
          <p:nvPr/>
        </p:nvSpPr>
        <p:spPr bwMode="auto">
          <a:xfrm>
            <a:off x="9067801" y="10190163"/>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Evaluation Method</a:t>
            </a:r>
            <a:endParaRPr lang="en-US" altLang="en-US" sz="4400" dirty="0">
              <a:solidFill>
                <a:schemeClr val="bg1"/>
              </a:solidFill>
            </a:endParaRPr>
          </a:p>
        </p:txBody>
      </p:sp>
      <p:pic>
        <p:nvPicPr>
          <p:cNvPr id="48" name="Picture 47"/>
          <p:cNvPicPr/>
          <p:nvPr/>
        </p:nvPicPr>
        <p:blipFill>
          <a:blip r:embed="rId10">
            <a:extLst>
              <a:ext uri="{28A0092B-C50C-407E-A947-70E740481C1C}">
                <a14:useLocalDpi xmlns:a14="http://schemas.microsoft.com/office/drawing/2010/main" val="0"/>
              </a:ext>
            </a:extLst>
          </a:blip>
          <a:srcRect/>
          <a:stretch>
            <a:fillRect/>
          </a:stretch>
        </p:blipFill>
        <p:spPr bwMode="auto">
          <a:xfrm>
            <a:off x="17602200" y="13442566"/>
            <a:ext cx="4572000" cy="2743583"/>
          </a:xfrm>
          <a:prstGeom prst="rect">
            <a:avLst/>
          </a:prstGeom>
          <a:noFill/>
          <a:ln>
            <a:noFill/>
          </a:ln>
        </p:spPr>
      </p:pic>
      <p:sp>
        <p:nvSpPr>
          <p:cNvPr id="50" name="Text Box 155"/>
          <p:cNvSpPr txBox="1">
            <a:spLocks noChangeArrowheads="1"/>
          </p:cNvSpPr>
          <p:nvPr/>
        </p:nvSpPr>
        <p:spPr bwMode="auto">
          <a:xfrm>
            <a:off x="9067800" y="11102975"/>
            <a:ext cx="7624763"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smtClean="0"/>
              <a:t>After numerous HCSRN sites implemented these flags, the Enrollment workgroup put out an evaluation program which calculated </a:t>
            </a:r>
            <a:r>
              <a:rPr lang="en-US" altLang="en-US" sz="2800" b="1" dirty="0" smtClean="0"/>
              <a:t>monthly per-member rates</a:t>
            </a:r>
            <a:r>
              <a:rPr lang="en-US" altLang="en-US" sz="2800" dirty="0" smtClean="0"/>
              <a:t> of the number of relevant records (e.g., lab results for </a:t>
            </a:r>
            <a:r>
              <a:rPr lang="en-US" altLang="en-US" sz="2800" dirty="0" err="1" smtClean="0"/>
              <a:t>incomplete_lab</a:t>
            </a:r>
            <a:r>
              <a:rPr lang="en-US" altLang="en-US" sz="2800" dirty="0" smtClean="0"/>
              <a:t>) for each value of each flag.</a:t>
            </a:r>
          </a:p>
          <a:p>
            <a:pPr marL="0" indent="0" eaLnBrk="1" hangingPunct="1">
              <a:spcBef>
                <a:spcPts val="0"/>
              </a:spcBef>
              <a:spcAft>
                <a:spcPts val="1200"/>
              </a:spcAft>
            </a:pPr>
            <a:r>
              <a:rPr lang="en-US" altLang="en-US" sz="2800" dirty="0" smtClean="0"/>
              <a:t>We then produced by-site plots of these rates over time, to allow for quick evaluation and cross-site comparisons.</a:t>
            </a:r>
            <a:endParaRPr lang="en-US" altLang="en-US" sz="2800" dirty="0"/>
          </a:p>
          <a:p>
            <a:pPr marL="0" indent="0" eaLnBrk="1" hangingPunct="1">
              <a:spcBef>
                <a:spcPct val="5000"/>
              </a:spcBef>
              <a:spcAft>
                <a:spcPts val="1200"/>
              </a:spcAft>
            </a:pPr>
            <a:r>
              <a:rPr lang="en-US" altLang="en-US" sz="2800" dirty="0" smtClean="0"/>
              <a:t>In general, we should expect to see higher rates of records for enrollees for whom the relevant flag is set to N than those with Y values.</a:t>
            </a:r>
          </a:p>
          <a:p>
            <a:pPr marL="0" indent="0" eaLnBrk="1" hangingPunct="1">
              <a:spcBef>
                <a:spcPct val="5000"/>
              </a:spcBef>
            </a:pPr>
            <a:r>
              <a:rPr lang="en-US" altLang="en-US" sz="2800" dirty="0" smtClean="0"/>
              <a:t>Non-implementing sites’ rates are illustrative for comparison.</a:t>
            </a:r>
          </a:p>
        </p:txBody>
      </p:sp>
    </p:spTree>
    <p:extLst>
      <p:ext uri="{BB962C8B-B14F-4D97-AF65-F5344CB8AC3E}">
        <p14:creationId xmlns:p14="http://schemas.microsoft.com/office/powerpoint/2010/main" val="2477408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000000"/>
      </a:dk1>
      <a:lt1>
        <a:srgbClr val="FFFFFF"/>
      </a:lt1>
      <a:dk2>
        <a:srgbClr val="4E917B"/>
      </a:dk2>
      <a:lt2>
        <a:srgbClr val="E6ECE6"/>
      </a:lt2>
      <a:accent1>
        <a:srgbClr val="4E9EB8"/>
      </a:accent1>
      <a:accent2>
        <a:srgbClr val="AEAA75"/>
      </a:accent2>
      <a:accent3>
        <a:srgbClr val="9AB599"/>
      </a:accent3>
      <a:accent4>
        <a:srgbClr val="A74E15"/>
      </a:accent4>
      <a:accent5>
        <a:srgbClr val="EFF3F6"/>
      </a:accent5>
      <a:accent6>
        <a:srgbClr val="5D87A1"/>
      </a:accent6>
      <a:hlink>
        <a:srgbClr val="0000FF"/>
      </a:hlink>
      <a:folHlink>
        <a:srgbClr val="800080"/>
      </a:folHlink>
    </a:clrScheme>
    <a:fontScheme name="Focus">
      <a:majorFont>
        <a:latin typeface="Corbel"/>
        <a:ea typeface=""/>
        <a:cs typeface=""/>
        <a:font script="Jpan" typeface="ＭＳ ゴシック"/>
      </a:majorFont>
      <a:minorFont>
        <a:latin typeface="Corbel"/>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10937</TotalTime>
  <Words>1475</Words>
  <Application>Microsoft Office PowerPoint</Application>
  <PresentationFormat>Custom</PresentationFormat>
  <Paragraphs>137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GHRI Poster Template 20x40 browns</dc:title>
  <dc:subject>Powerpoint Poster Templates</dc:subject>
  <dc:creator>Pardee, Roy</dc:creator>
  <cp:lastModifiedBy>Pardee, Roy</cp:lastModifiedBy>
  <cp:revision>215</cp:revision>
  <cp:lastPrinted>2009-09-08T19:58:15Z</cp:lastPrinted>
  <dcterms:created xsi:type="dcterms:W3CDTF">2009-09-08T17:48:07Z</dcterms:created>
  <dcterms:modified xsi:type="dcterms:W3CDTF">2016-03-21T17:42:56Z</dcterms:modified>
</cp:coreProperties>
</file>