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6" r:id="rId2"/>
    <p:sldId id="257" r:id="rId3"/>
  </p:sldIdLst>
  <p:sldSz cx="36576000" cy="18288000"/>
  <p:notesSz cx="6858000" cy="9144000"/>
  <p:defaultTextStyle>
    <a:defPPr>
      <a:defRPr lang="en-US"/>
    </a:defPPr>
    <a:lvl1pPr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1pPr>
    <a:lvl2pPr marL="1514475" indent="-1057275"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2pPr>
    <a:lvl3pPr marL="3028950" indent="-2114550"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3pPr>
    <a:lvl4pPr marL="4545013" indent="-3173413"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4pPr>
    <a:lvl5pPr marL="6059488" indent="-4230688" algn="l" defTabSz="1514475" rtl="0" fontAlgn="base">
      <a:spcBef>
        <a:spcPct val="0"/>
      </a:spcBef>
      <a:spcAft>
        <a:spcPct val="0"/>
      </a:spcAft>
      <a:defRPr sz="2000" kern="1200">
        <a:solidFill>
          <a:schemeClr val="tx1"/>
        </a:solidFill>
        <a:latin typeface="Arial" charset="0"/>
        <a:ea typeface="ＭＳ Ｐゴシック" pitchFamily="-112" charset="-128"/>
        <a:cs typeface="+mn-cs"/>
      </a:defRPr>
    </a:lvl5pPr>
    <a:lvl6pPr marL="2286000" algn="l" defTabSz="914400" rtl="0" eaLnBrk="1" latinLnBrk="0" hangingPunct="1">
      <a:defRPr sz="2000" kern="1200">
        <a:solidFill>
          <a:schemeClr val="tx1"/>
        </a:solidFill>
        <a:latin typeface="Arial" charset="0"/>
        <a:ea typeface="ＭＳ Ｐゴシック" pitchFamily="-112" charset="-128"/>
        <a:cs typeface="+mn-cs"/>
      </a:defRPr>
    </a:lvl6pPr>
    <a:lvl7pPr marL="2743200" algn="l" defTabSz="914400" rtl="0" eaLnBrk="1" latinLnBrk="0" hangingPunct="1">
      <a:defRPr sz="2000" kern="1200">
        <a:solidFill>
          <a:schemeClr val="tx1"/>
        </a:solidFill>
        <a:latin typeface="Arial" charset="0"/>
        <a:ea typeface="ＭＳ Ｐゴシック" pitchFamily="-112" charset="-128"/>
        <a:cs typeface="+mn-cs"/>
      </a:defRPr>
    </a:lvl7pPr>
    <a:lvl8pPr marL="3200400" algn="l" defTabSz="914400" rtl="0" eaLnBrk="1" latinLnBrk="0" hangingPunct="1">
      <a:defRPr sz="2000" kern="1200">
        <a:solidFill>
          <a:schemeClr val="tx1"/>
        </a:solidFill>
        <a:latin typeface="Arial" charset="0"/>
        <a:ea typeface="ＭＳ Ｐゴシック" pitchFamily="-112" charset="-128"/>
        <a:cs typeface="+mn-cs"/>
      </a:defRPr>
    </a:lvl8pPr>
    <a:lvl9pPr marL="3657600" algn="l" defTabSz="914400" rtl="0" eaLnBrk="1" latinLnBrk="0" hangingPunct="1">
      <a:defRPr sz="2000" kern="1200">
        <a:solidFill>
          <a:schemeClr val="tx1"/>
        </a:solidFill>
        <a:latin typeface="Arial" charset="0"/>
        <a:ea typeface="ＭＳ Ｐゴシック" pitchFamily="-112"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C. Hornbrook PhD" initials="MC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7840"/>
    <a:srgbClr val="2E5592"/>
    <a:srgbClr val="156786"/>
    <a:srgbClr val="2B7F88"/>
    <a:srgbClr val="9CA877"/>
    <a:srgbClr val="4B3B32"/>
    <a:srgbClr val="3A0116"/>
    <a:srgbClr val="4F02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Objects="1">
      <p:cViewPr>
        <p:scale>
          <a:sx n="30" d="100"/>
          <a:sy n="30" d="100"/>
        </p:scale>
        <p:origin x="-336" y="-4"/>
      </p:cViewPr>
      <p:guideLst>
        <p:guide orient="horz" pos="5568"/>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3-21T11:12:22.551" idx="1">
    <p:pos x="832" y="1344"/>
    <p:text>Roy--I prefer to use my middle initial.  You can delete commas between last  name and degree, and between multiple degrees.  I changed 4 KP research center names to achieve more consistency across all the sites in naming format.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3-21T11:16:43.977" idx="2">
    <p:pos x="1928" y="8576"/>
    <p:text>"Data" are plural.</p:text>
  </p:cm>
  <p:cm authorId="0" dt="2016-03-21T11:25:09.501" idx="3">
    <p:pos x="12781" y="5299"/>
    <p:text>Define "SI" and "NSI"</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2" charset="0"/>
              </a:defRPr>
            </a:lvl1pPr>
          </a:lstStyle>
          <a:p>
            <a:fld id="{ED08DE81-0E56-40CD-BF21-E80724925E1D}" type="datetime1">
              <a:rPr lang="en-US" altLang="en-US"/>
              <a:pPr/>
              <a:t>3/21/2016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2" charset="0"/>
              </a:defRPr>
            </a:lvl1pPr>
          </a:lstStyle>
          <a:p>
            <a:fld id="{90254447-301D-4A62-AFCF-0E77553E57EF}" type="slidenum">
              <a:rPr lang="en-US" altLang="en-US"/>
              <a:pPr/>
              <a:t>‹#›</a:t>
            </a:fld>
            <a:endParaRPr lang="en-US" altLang="en-US"/>
          </a:p>
        </p:txBody>
      </p:sp>
    </p:spTree>
    <p:extLst>
      <p:ext uri="{BB962C8B-B14F-4D97-AF65-F5344CB8AC3E}">
        <p14:creationId xmlns:p14="http://schemas.microsoft.com/office/powerpoint/2010/main" val="37151195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2" charset="0"/>
              </a:defRPr>
            </a:lvl1pPr>
          </a:lstStyle>
          <a:p>
            <a:fld id="{D20E2334-564C-49F4-AAAC-87199CFF6DF7}" type="datetime1">
              <a:rPr lang="en-US" altLang="en-US"/>
              <a:pPr/>
              <a:t>3/21/2016</a:t>
            </a:fld>
            <a:endParaRPr lang="en-US" alt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2" charset="0"/>
              </a:defRPr>
            </a:lvl1pPr>
          </a:lstStyle>
          <a:p>
            <a:fld id="{2C9BD352-FBED-43BE-90FF-03C6F5B1C6D2}" type="slidenum">
              <a:rPr lang="en-US" altLang="en-US"/>
              <a:pPr/>
              <a:t>‹#›</a:t>
            </a:fld>
            <a:endParaRPr lang="en-US" altLang="en-US"/>
          </a:p>
        </p:txBody>
      </p:sp>
    </p:spTree>
    <p:extLst>
      <p:ext uri="{BB962C8B-B14F-4D97-AF65-F5344CB8AC3E}">
        <p14:creationId xmlns:p14="http://schemas.microsoft.com/office/powerpoint/2010/main" val="1912141828"/>
      </p:ext>
    </p:extLst>
  </p:cSld>
  <p:clrMap bg1="lt1" tx1="dk1" bg2="lt2" tx2="dk2" accent1="accent1" accent2="accent2" accent3="accent3" accent4="accent4" accent5="accent5" accent6="accent6" hlink="hlink" folHlink="folHlink"/>
  <p:hf sldNum="0" hdr="0" ftr="0" dt="0"/>
  <p:notesStyle>
    <a:lvl1pPr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ＭＳ Ｐゴシック" pitchFamily="-28" charset="-128"/>
      </a:defRPr>
    </a:lvl1pPr>
    <a:lvl2pPr marL="1514475"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2pPr>
    <a:lvl3pPr marL="3028950"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3pPr>
    <a:lvl4pPr marL="4545013"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4pPr>
    <a:lvl5pPr marL="6059488" algn="l" defTabSz="1514475" rtl="0" eaLnBrk="0" fontAlgn="base" hangingPunct="0">
      <a:spcBef>
        <a:spcPct val="30000"/>
      </a:spcBef>
      <a:spcAft>
        <a:spcPct val="0"/>
      </a:spcAft>
      <a:defRPr sz="4000" kern="1200">
        <a:solidFill>
          <a:schemeClr val="tx1"/>
        </a:solidFill>
        <a:latin typeface="+mn-lt"/>
        <a:ea typeface="ＭＳ Ｐゴシック" pitchFamily="-28" charset="-128"/>
        <a:cs typeface="+mn-cs"/>
      </a:defRPr>
    </a:lvl5pPr>
    <a:lvl6pPr marL="7576261" algn="l" defTabSz="1515252" rtl="0" eaLnBrk="1" latinLnBrk="0" hangingPunct="1">
      <a:defRPr sz="4000" kern="1200">
        <a:solidFill>
          <a:schemeClr val="tx1"/>
        </a:solidFill>
        <a:latin typeface="+mn-lt"/>
        <a:ea typeface="+mn-ea"/>
        <a:cs typeface="+mn-cs"/>
      </a:defRPr>
    </a:lvl6pPr>
    <a:lvl7pPr marL="9091513" algn="l" defTabSz="1515252" rtl="0" eaLnBrk="1" latinLnBrk="0" hangingPunct="1">
      <a:defRPr sz="4000" kern="1200">
        <a:solidFill>
          <a:schemeClr val="tx1"/>
        </a:solidFill>
        <a:latin typeface="+mn-lt"/>
        <a:ea typeface="+mn-ea"/>
        <a:cs typeface="+mn-cs"/>
      </a:defRPr>
    </a:lvl7pPr>
    <a:lvl8pPr marL="10606766" algn="l" defTabSz="1515252" rtl="0" eaLnBrk="1" latinLnBrk="0" hangingPunct="1">
      <a:defRPr sz="4000" kern="1200">
        <a:solidFill>
          <a:schemeClr val="tx1"/>
        </a:solidFill>
        <a:latin typeface="+mn-lt"/>
        <a:ea typeface="+mn-ea"/>
        <a:cs typeface="+mn-cs"/>
      </a:defRPr>
    </a:lvl8pPr>
    <a:lvl9pPr marL="12122018" algn="l" defTabSz="1515252" rtl="0" eaLnBrk="1" latinLnBrk="0" hangingPunct="1">
      <a:defRPr sz="4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itchFamily="-11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itchFamily="-11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0055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1514475" rtl="0" eaLnBrk="0" fontAlgn="base" hangingPunct="0">
        <a:spcBef>
          <a:spcPct val="0"/>
        </a:spcBef>
        <a:spcAft>
          <a:spcPct val="0"/>
        </a:spcAft>
        <a:defRPr sz="14600" kern="1200">
          <a:solidFill>
            <a:schemeClr val="tx1"/>
          </a:solidFill>
          <a:latin typeface="+mj-lt"/>
          <a:ea typeface="ＭＳ Ｐゴシック" pitchFamily="-28" charset="-128"/>
          <a:cs typeface="ＭＳ Ｐゴシック" pitchFamily="-28" charset="-128"/>
        </a:defRPr>
      </a:lvl1pPr>
      <a:lvl2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2pPr>
      <a:lvl3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3pPr>
      <a:lvl4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4pPr>
      <a:lvl5pPr algn="ctr" defTabSz="1514475" rtl="0" eaLnBrk="0" fontAlgn="base" hangingPunct="0">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5pPr>
      <a:lvl6pPr marL="4572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6pPr>
      <a:lvl7pPr marL="9144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7pPr>
      <a:lvl8pPr marL="13716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8pPr>
      <a:lvl9pPr marL="1828800" algn="ctr" defTabSz="1514475" rtl="0" fontAlgn="base">
        <a:spcBef>
          <a:spcPct val="0"/>
        </a:spcBef>
        <a:spcAft>
          <a:spcPct val="0"/>
        </a:spcAft>
        <a:defRPr sz="14600">
          <a:solidFill>
            <a:schemeClr val="tx1"/>
          </a:solidFill>
          <a:latin typeface="Corbel" pitchFamily="-28" charset="0"/>
          <a:ea typeface="ＭＳ Ｐゴシック" pitchFamily="-28" charset="-128"/>
          <a:cs typeface="ＭＳ Ｐゴシック" pitchFamily="-28" charset="-128"/>
        </a:defRPr>
      </a:lvl9pPr>
    </p:titleStyle>
    <p:bodyStyle>
      <a:lvl1pPr marL="1135063" indent="-1135063" algn="l" defTabSz="1514475" rtl="0" eaLnBrk="0" fontAlgn="base" hangingPunct="0">
        <a:spcBef>
          <a:spcPct val="20000"/>
        </a:spcBef>
        <a:spcAft>
          <a:spcPct val="0"/>
        </a:spcAft>
        <a:buFont typeface="Arial" charset="0"/>
        <a:buChar char="•"/>
        <a:defRPr sz="10600" kern="1200">
          <a:solidFill>
            <a:schemeClr val="tx1"/>
          </a:solidFill>
          <a:latin typeface="+mn-lt"/>
          <a:ea typeface="ＭＳ Ｐゴシック" pitchFamily="-28" charset="-128"/>
          <a:cs typeface="ＭＳ Ｐゴシック" pitchFamily="-28" charset="-128"/>
        </a:defRPr>
      </a:lvl1pPr>
      <a:lvl2pPr marL="2462213" indent="-946150" algn="l" defTabSz="1514475" rtl="0" eaLnBrk="0" fontAlgn="base" hangingPunct="0">
        <a:spcBef>
          <a:spcPct val="20000"/>
        </a:spcBef>
        <a:spcAft>
          <a:spcPct val="0"/>
        </a:spcAft>
        <a:buFont typeface="Arial" charset="0"/>
        <a:buChar char="–"/>
        <a:defRPr sz="9300" kern="1200">
          <a:solidFill>
            <a:schemeClr val="tx1"/>
          </a:solidFill>
          <a:latin typeface="+mn-lt"/>
          <a:ea typeface="ＭＳ Ｐゴシック" pitchFamily="-28" charset="-128"/>
          <a:cs typeface="+mn-cs"/>
        </a:defRPr>
      </a:lvl2pPr>
      <a:lvl3pPr marL="3787775" indent="-757238" algn="l" defTabSz="1514475" rtl="0" eaLnBrk="0" fontAlgn="base" hangingPunct="0">
        <a:spcBef>
          <a:spcPct val="20000"/>
        </a:spcBef>
        <a:spcAft>
          <a:spcPct val="0"/>
        </a:spcAft>
        <a:buFont typeface="Arial" charset="0"/>
        <a:buChar char="•"/>
        <a:defRPr sz="8000" kern="1200">
          <a:solidFill>
            <a:schemeClr val="tx1"/>
          </a:solidFill>
          <a:latin typeface="+mn-lt"/>
          <a:ea typeface="ＭＳ Ｐゴシック" pitchFamily="-28" charset="-128"/>
          <a:cs typeface="+mn-cs"/>
        </a:defRPr>
      </a:lvl3pPr>
      <a:lvl4pPr marL="5302250" indent="-757238" algn="l" defTabSz="1514475" rtl="0" eaLnBrk="0" fontAlgn="base" hangingPunct="0">
        <a:spcBef>
          <a:spcPct val="20000"/>
        </a:spcBef>
        <a:spcAft>
          <a:spcPct val="0"/>
        </a:spcAft>
        <a:buFont typeface="Arial" charset="0"/>
        <a:buChar char="–"/>
        <a:defRPr sz="6600" kern="1200">
          <a:solidFill>
            <a:schemeClr val="tx1"/>
          </a:solidFill>
          <a:latin typeface="+mn-lt"/>
          <a:ea typeface="ＭＳ Ｐゴシック" pitchFamily="-28" charset="-128"/>
          <a:cs typeface="+mn-cs"/>
        </a:defRPr>
      </a:lvl4pPr>
      <a:lvl5pPr marL="6818313" indent="-757238" algn="l" defTabSz="1514475" rtl="0" eaLnBrk="0" fontAlgn="base" hangingPunct="0">
        <a:spcBef>
          <a:spcPct val="20000"/>
        </a:spcBef>
        <a:spcAft>
          <a:spcPct val="0"/>
        </a:spcAft>
        <a:buFont typeface="Arial" charset="0"/>
        <a:buChar char="»"/>
        <a:defRPr sz="6600" kern="1200">
          <a:solidFill>
            <a:schemeClr val="tx1"/>
          </a:solidFill>
          <a:latin typeface="+mn-lt"/>
          <a:ea typeface="ＭＳ Ｐゴシック" pitchFamily="-28" charset="-128"/>
          <a:cs typeface="+mn-cs"/>
        </a:defRPr>
      </a:lvl5pPr>
      <a:lvl6pPr marL="8333887" indent="-757626" algn="l" defTabSz="1515252" rtl="0" eaLnBrk="1" latinLnBrk="0" hangingPunct="1">
        <a:spcBef>
          <a:spcPct val="20000"/>
        </a:spcBef>
        <a:buFont typeface="Arial"/>
        <a:buChar char="•"/>
        <a:defRPr sz="6600" kern="1200">
          <a:solidFill>
            <a:schemeClr val="tx1"/>
          </a:solidFill>
          <a:latin typeface="+mn-lt"/>
          <a:ea typeface="+mn-ea"/>
          <a:cs typeface="+mn-cs"/>
        </a:defRPr>
      </a:lvl6pPr>
      <a:lvl7pPr marL="9849140" indent="-757626" algn="l" defTabSz="1515252" rtl="0" eaLnBrk="1" latinLnBrk="0" hangingPunct="1">
        <a:spcBef>
          <a:spcPct val="20000"/>
        </a:spcBef>
        <a:buFont typeface="Arial"/>
        <a:buChar char="•"/>
        <a:defRPr sz="6600" kern="1200">
          <a:solidFill>
            <a:schemeClr val="tx1"/>
          </a:solidFill>
          <a:latin typeface="+mn-lt"/>
          <a:ea typeface="+mn-ea"/>
          <a:cs typeface="+mn-cs"/>
        </a:defRPr>
      </a:lvl7pPr>
      <a:lvl8pPr marL="11364392" indent="-757626" algn="l" defTabSz="1515252" rtl="0" eaLnBrk="1" latinLnBrk="0" hangingPunct="1">
        <a:spcBef>
          <a:spcPct val="20000"/>
        </a:spcBef>
        <a:buFont typeface="Arial"/>
        <a:buChar char="•"/>
        <a:defRPr sz="6600" kern="1200">
          <a:solidFill>
            <a:schemeClr val="tx1"/>
          </a:solidFill>
          <a:latin typeface="+mn-lt"/>
          <a:ea typeface="+mn-ea"/>
          <a:cs typeface="+mn-cs"/>
        </a:defRPr>
      </a:lvl8pPr>
      <a:lvl9pPr marL="12879644" indent="-757626" algn="l" defTabSz="1515252"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en-US"/>
      </a:defPPr>
      <a:lvl1pPr marL="0" algn="l" defTabSz="1515252" rtl="0" eaLnBrk="1" latinLnBrk="0" hangingPunct="1">
        <a:defRPr sz="6000" kern="1200">
          <a:solidFill>
            <a:schemeClr val="tx1"/>
          </a:solidFill>
          <a:latin typeface="+mn-lt"/>
          <a:ea typeface="+mn-ea"/>
          <a:cs typeface="+mn-cs"/>
        </a:defRPr>
      </a:lvl1pPr>
      <a:lvl2pPr marL="1515252" algn="l" defTabSz="1515252" rtl="0" eaLnBrk="1" latinLnBrk="0" hangingPunct="1">
        <a:defRPr sz="6000" kern="1200">
          <a:solidFill>
            <a:schemeClr val="tx1"/>
          </a:solidFill>
          <a:latin typeface="+mn-lt"/>
          <a:ea typeface="+mn-ea"/>
          <a:cs typeface="+mn-cs"/>
        </a:defRPr>
      </a:lvl2pPr>
      <a:lvl3pPr marL="3030504" algn="l" defTabSz="1515252" rtl="0" eaLnBrk="1" latinLnBrk="0" hangingPunct="1">
        <a:defRPr sz="6000" kern="1200">
          <a:solidFill>
            <a:schemeClr val="tx1"/>
          </a:solidFill>
          <a:latin typeface="+mn-lt"/>
          <a:ea typeface="+mn-ea"/>
          <a:cs typeface="+mn-cs"/>
        </a:defRPr>
      </a:lvl3pPr>
      <a:lvl4pPr marL="4545757" algn="l" defTabSz="1515252" rtl="0" eaLnBrk="1" latinLnBrk="0" hangingPunct="1">
        <a:defRPr sz="6000" kern="1200">
          <a:solidFill>
            <a:schemeClr val="tx1"/>
          </a:solidFill>
          <a:latin typeface="+mn-lt"/>
          <a:ea typeface="+mn-ea"/>
          <a:cs typeface="+mn-cs"/>
        </a:defRPr>
      </a:lvl4pPr>
      <a:lvl5pPr marL="6061009" algn="l" defTabSz="1515252" rtl="0" eaLnBrk="1" latinLnBrk="0" hangingPunct="1">
        <a:defRPr sz="6000" kern="1200">
          <a:solidFill>
            <a:schemeClr val="tx1"/>
          </a:solidFill>
          <a:latin typeface="+mn-lt"/>
          <a:ea typeface="+mn-ea"/>
          <a:cs typeface="+mn-cs"/>
        </a:defRPr>
      </a:lvl5pPr>
      <a:lvl6pPr marL="7576261" algn="l" defTabSz="1515252" rtl="0" eaLnBrk="1" latinLnBrk="0" hangingPunct="1">
        <a:defRPr sz="6000" kern="1200">
          <a:solidFill>
            <a:schemeClr val="tx1"/>
          </a:solidFill>
          <a:latin typeface="+mn-lt"/>
          <a:ea typeface="+mn-ea"/>
          <a:cs typeface="+mn-cs"/>
        </a:defRPr>
      </a:lvl6pPr>
      <a:lvl7pPr marL="9091513" algn="l" defTabSz="1515252" rtl="0" eaLnBrk="1" latinLnBrk="0" hangingPunct="1">
        <a:defRPr sz="6000" kern="1200">
          <a:solidFill>
            <a:schemeClr val="tx1"/>
          </a:solidFill>
          <a:latin typeface="+mn-lt"/>
          <a:ea typeface="+mn-ea"/>
          <a:cs typeface="+mn-cs"/>
        </a:defRPr>
      </a:lvl7pPr>
      <a:lvl8pPr marL="10606766" algn="l" defTabSz="1515252" rtl="0" eaLnBrk="1" latinLnBrk="0" hangingPunct="1">
        <a:defRPr sz="6000" kern="1200">
          <a:solidFill>
            <a:schemeClr val="tx1"/>
          </a:solidFill>
          <a:latin typeface="+mn-lt"/>
          <a:ea typeface="+mn-ea"/>
          <a:cs typeface="+mn-cs"/>
        </a:defRPr>
      </a:lvl8pPr>
      <a:lvl9pPr marL="12122018" algn="l" defTabSz="1515252"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comments" Target="../comments/comment1.xml"/><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comments" Target="../comments/comment2.xml"/><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131"/>
          <p:cNvSpPr>
            <a:spLocks noChangeArrowheads="1"/>
          </p:cNvSpPr>
          <p:nvPr/>
        </p:nvSpPr>
        <p:spPr bwMode="auto">
          <a:xfrm>
            <a:off x="28098750" y="762000"/>
            <a:ext cx="7620000" cy="2362200"/>
          </a:xfrm>
          <a:prstGeom prst="rect">
            <a:avLst/>
          </a:prstGeom>
          <a:solidFill>
            <a:srgbClr val="1567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latin typeface="Tahoma" panose="020B0604030504040204" pitchFamily="34" charset="0"/>
              <a:ea typeface="Tahoma" panose="020B0604030504040204" pitchFamily="34" charset="0"/>
              <a:cs typeface="Tahoma" panose="020B0604030504040204" pitchFamily="34" charset="0"/>
            </a:endParaRPr>
          </a:p>
        </p:txBody>
      </p:sp>
      <p:pic>
        <p:nvPicPr>
          <p:cNvPr id="5128" name="Picture 30" descr="ghri_logo_h_rev.pos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14750" y="1289050"/>
            <a:ext cx="5192713"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609362" y="762000"/>
            <a:ext cx="26687700" cy="2362200"/>
            <a:chOff x="914400" y="762000"/>
            <a:chExt cx="26382663" cy="2362200"/>
          </a:xfrm>
        </p:grpSpPr>
        <p:sp>
          <p:nvSpPr>
            <p:cNvPr id="5125" name="Rectangle 130"/>
            <p:cNvSpPr>
              <a:spLocks noChangeArrowheads="1"/>
            </p:cNvSpPr>
            <p:nvPr/>
          </p:nvSpPr>
          <p:spPr bwMode="auto">
            <a:xfrm>
              <a:off x="914400" y="762000"/>
              <a:ext cx="26382663" cy="2362200"/>
            </a:xfrm>
            <a:prstGeom prst="rect">
              <a:avLst/>
            </a:prstGeom>
            <a:solidFill>
              <a:srgbClr val="4B3B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latin typeface="Tahoma" panose="020B0604030504040204" pitchFamily="34" charset="0"/>
                <a:ea typeface="Tahoma" panose="020B0604030504040204" pitchFamily="34" charset="0"/>
                <a:cs typeface="Tahoma" panose="020B0604030504040204" pitchFamily="34" charset="0"/>
              </a:endParaRPr>
            </a:p>
          </p:txBody>
        </p:sp>
        <p:sp>
          <p:nvSpPr>
            <p:cNvPr id="5127" name="Text Box 10"/>
            <p:cNvSpPr txBox="1">
              <a:spLocks noChangeArrowheads="1"/>
            </p:cNvSpPr>
            <p:nvPr/>
          </p:nvSpPr>
          <p:spPr bwMode="auto">
            <a:xfrm>
              <a:off x="1295399" y="838200"/>
              <a:ext cx="24546896"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5150"/>
                </a:spcBef>
              </a:pPr>
              <a:r>
                <a:rPr lang="en-US" altLang="en-US" sz="5800" dirty="0" smtClean="0">
                  <a:solidFill>
                    <a:schemeClr val="bg1"/>
                  </a:solidFill>
                  <a:latin typeface="Tahoma" panose="020B0604030504040204" pitchFamily="34" charset="0"/>
                  <a:ea typeface="Tahoma" panose="020B0604030504040204" pitchFamily="34" charset="0"/>
                  <a:cs typeface="Tahoma" panose="020B0604030504040204" pitchFamily="34" charset="0"/>
                </a:rPr>
                <a:t>VDW Data Completeness </a:t>
              </a:r>
              <a:r>
                <a:rPr lang="en-US" altLang="en-US" sz="5800" dirty="0">
                  <a:solidFill>
                    <a:schemeClr val="bg1"/>
                  </a:solidFill>
                  <a:latin typeface="Tahoma" panose="020B0604030504040204" pitchFamily="34" charset="0"/>
                  <a:ea typeface="Tahoma" panose="020B0604030504040204" pitchFamily="34" charset="0"/>
                  <a:cs typeface="Tahoma" panose="020B0604030504040204" pitchFamily="34" charset="0"/>
                </a:rPr>
                <a:t>Re(capture)d: Are You Getting The Whole Story</a:t>
              </a:r>
              <a:r>
                <a:rPr lang="en-US" altLang="en-US" sz="58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altLang="en-US" sz="5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129" name="TextBox 39"/>
            <p:cNvSpPr txBox="1">
              <a:spLocks noChangeArrowheads="1"/>
            </p:cNvSpPr>
            <p:nvPr/>
          </p:nvSpPr>
          <p:spPr bwMode="auto">
            <a:xfrm>
              <a:off x="1392238" y="2094637"/>
              <a:ext cx="25506362"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600"/>
                </a:spcBef>
              </a:pP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Roy Pardee JD MA</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Don Bachman MS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Mark </a:t>
              </a:r>
              <a:r>
                <a:rPr lang="en-US" altLang="en-US" sz="1800" dirty="0" smtClean="0">
                  <a:solidFill>
                    <a:srgbClr val="FF0000"/>
                  </a:solidFill>
                  <a:latin typeface="Tahoma" panose="020B0604030504040204" pitchFamily="34" charset="0"/>
                  <a:ea typeface="Tahoma" panose="020B0604030504040204" pitchFamily="34" charset="0"/>
                  <a:cs typeface="Tahoma" panose="020B0604030504040204" pitchFamily="34" charset="0"/>
                </a:rPr>
                <a:t>C. </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Hornbrook PhD</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Catherine Cleveland</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Priyam</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18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Mathur</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MS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Dan Ng MBA</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4</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Susan </a:t>
              </a:r>
              <a:r>
                <a:rPr lang="en-US" altLang="en-US" sz="18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Aumer</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PhD PMP</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William Harding BS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6</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Celia Jordan BS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7</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Jeremey Meier BS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8</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Carmen Wong MBA</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9</a:t>
              </a:r>
              <a:r>
                <a:rPr lang="en-US" altLang="en-US" sz="1800" dirty="0" smtClean="0">
                  <a:solidFill>
                    <a:schemeClr val="bg1"/>
                  </a:solidFill>
                  <a:latin typeface="Tahoma" panose="020B0604030504040204" pitchFamily="34" charset="0"/>
                  <a:ea typeface="Tahoma" panose="020B0604030504040204" pitchFamily="34" charset="0"/>
                  <a:cs typeface="Tahoma" panose="020B0604030504040204" pitchFamily="34" charset="0"/>
                </a:rPr>
                <a:t>; Brian Hoch BS</a:t>
              </a:r>
              <a:r>
                <a:rPr lang="en-US" altLang="en-US" sz="18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10</a:t>
              </a:r>
              <a:endParaRPr lang="en-US" altLang="en-US" sz="1800" baseline="30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spcBef>
                  <a:spcPts val="600"/>
                </a:spcBef>
              </a:pP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Group Health Research Institute </a:t>
              </a:r>
              <a:r>
                <a:rPr lang="en-US" altLang="en-US" sz="1400" baseline="30000" dirty="0" smtClean="0">
                  <a:solidFill>
                    <a:srgbClr val="FF0000"/>
                  </a:solidFill>
                  <a:latin typeface="Tahoma" panose="020B0604030504040204" pitchFamily="34" charset="0"/>
                  <a:ea typeface="Tahoma" panose="020B0604030504040204" pitchFamily="34" charset="0"/>
                  <a:cs typeface="Tahoma" panose="020B0604030504040204" pitchFamily="34" charset="0"/>
                </a:rPr>
                <a:t>2</a:t>
              </a:r>
              <a:r>
                <a:rPr lang="en-US" altLang="en-US"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Kaiser Permanente </a:t>
              </a:r>
              <a:r>
                <a:rPr lang="en-US" alt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Center for Health </a:t>
              </a:r>
              <a:r>
                <a:rPr lang="en-US" altLang="en-US"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Research</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Meyers Primary Care Institute </a:t>
              </a:r>
              <a:r>
                <a:rPr lang="en-US" altLang="en-US" sz="1400" baseline="30000" dirty="0" smtClean="0">
                  <a:solidFill>
                    <a:srgbClr val="FF0000"/>
                  </a:solidFill>
                  <a:latin typeface="Tahoma" panose="020B0604030504040204" pitchFamily="34" charset="0"/>
                  <a:ea typeface="Tahoma" panose="020B0604030504040204" pitchFamily="34" charset="0"/>
                  <a:cs typeface="Tahoma" panose="020B0604030504040204" pitchFamily="34" charset="0"/>
                </a:rPr>
                <a:t>4</a:t>
              </a:r>
              <a:r>
                <a:rPr lang="en-US" alt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Kaiser Permanente Division </a:t>
              </a:r>
              <a:r>
                <a:rPr lang="en-US" altLang="en-US"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Of Research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HealthPartners Institute for Education </a:t>
              </a:r>
              <a:r>
                <a:rPr lang="en-US" altLang="en-US" sz="1400" baseline="30000" dirty="0" smtClean="0">
                  <a:solidFill>
                    <a:srgbClr val="FF0000"/>
                  </a:solidFill>
                  <a:latin typeface="Tahoma" panose="020B0604030504040204" pitchFamily="34" charset="0"/>
                  <a:ea typeface="Tahoma" panose="020B0604030504040204" pitchFamily="34" charset="0"/>
                  <a:cs typeface="Tahoma" panose="020B0604030504040204" pitchFamily="34" charset="0"/>
                </a:rPr>
                <a:t>6</a:t>
              </a:r>
              <a:r>
                <a:rPr lang="en-US" alt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Kaiser Permanente Institute </a:t>
              </a:r>
              <a:r>
                <a:rPr lang="en-US" altLang="en-US"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for Health Research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7</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MidAtlantic Permanente Research Institute </a:t>
              </a:r>
              <a:r>
                <a:rPr lang="en-US" altLang="en-US" sz="1400" baseline="30000" dirty="0" smtClean="0">
                  <a:solidFill>
                    <a:schemeClr val="bg1"/>
                  </a:solidFill>
                  <a:latin typeface="Tahoma" panose="020B0604030504040204" pitchFamily="34" charset="0"/>
                  <a:ea typeface="Tahoma" panose="020B0604030504040204" pitchFamily="34" charset="0"/>
                  <a:cs typeface="Tahoma" panose="020B0604030504040204" pitchFamily="34" charset="0"/>
                </a:rPr>
                <a:t>8</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Essentia Institute of Rural Health </a:t>
              </a:r>
              <a:r>
                <a:rPr lang="en-US" altLang="en-US" sz="1400" baseline="30000" dirty="0" smtClean="0">
                  <a:solidFill>
                    <a:srgbClr val="FF0000"/>
                  </a:solidFill>
                  <a:latin typeface="Tahoma" panose="020B0604030504040204" pitchFamily="34" charset="0"/>
                  <a:ea typeface="Tahoma" panose="020B0604030504040204" pitchFamily="34" charset="0"/>
                  <a:cs typeface="Tahoma" panose="020B0604030504040204" pitchFamily="34" charset="0"/>
                </a:rPr>
                <a:t>9</a:t>
              </a:r>
              <a:r>
                <a:rPr lang="en-US" altLang="en-US"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Kaiser </a:t>
              </a:r>
              <a:r>
                <a:rPr lang="en-US" alt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Permanente </a:t>
              </a:r>
              <a:r>
                <a:rPr lang="en-US" altLang="en-US" sz="1400" dirty="0" smtClean="0">
                  <a:solidFill>
                    <a:srgbClr val="FF0000"/>
                  </a:solidFill>
                  <a:latin typeface="Tahoma" panose="020B0604030504040204" pitchFamily="34" charset="0"/>
                  <a:ea typeface="Tahoma" panose="020B0604030504040204" pitchFamily="34" charset="0"/>
                  <a:cs typeface="Tahoma" panose="020B0604030504040204" pitchFamily="34" charset="0"/>
                </a:rPr>
                <a:t>Center for Health Research, Hawaii </a:t>
              </a:r>
              <a:r>
                <a:rPr lang="en-US" altLang="en-US" sz="1400" baseline="30000" dirty="0">
                  <a:solidFill>
                    <a:schemeClr val="bg1"/>
                  </a:solidFill>
                  <a:latin typeface="Tahoma" panose="020B0604030504040204" pitchFamily="34" charset="0"/>
                  <a:ea typeface="Tahoma" panose="020B0604030504040204" pitchFamily="34" charset="0"/>
                  <a:cs typeface="Tahoma" panose="020B0604030504040204" pitchFamily="34" charset="0"/>
                </a:rPr>
                <a:t>10</a:t>
              </a: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Marshfield Clinic Research </a:t>
              </a:r>
              <a:r>
                <a:rPr lang="en-US" altLang="en-US"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Foundation</a:t>
              </a:r>
            </a:p>
          </p:txBody>
        </p:sp>
      </p:grpSp>
      <p:sp>
        <p:nvSpPr>
          <p:cNvPr id="5130" name="Text Box 148"/>
          <p:cNvSpPr txBox="1">
            <a:spLocks noChangeArrowheads="1"/>
          </p:cNvSpPr>
          <p:nvPr/>
        </p:nvSpPr>
        <p:spPr bwMode="auto">
          <a:xfrm>
            <a:off x="17602200" y="3352800"/>
            <a:ext cx="9694863"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spcAft>
                <a:spcPct val="5000"/>
              </a:spcAft>
            </a:pPr>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Results</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131" name="Text Box 149"/>
          <p:cNvSpPr txBox="1">
            <a:spLocks noChangeArrowheads="1"/>
          </p:cNvSpPr>
          <p:nvPr/>
        </p:nvSpPr>
        <p:spPr bwMode="auto">
          <a:xfrm>
            <a:off x="28093988"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Discussion</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169" name="Text Box 149"/>
          <p:cNvSpPr txBox="1">
            <a:spLocks noChangeArrowheads="1"/>
          </p:cNvSpPr>
          <p:nvPr/>
        </p:nvSpPr>
        <p:spPr bwMode="auto">
          <a:xfrm>
            <a:off x="28093988" y="121920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rPr>
              <a:t>Conclusion</a:t>
            </a:r>
          </a:p>
        </p:txBody>
      </p:sp>
      <p:sp>
        <p:nvSpPr>
          <p:cNvPr id="5172" name="Text Box 149"/>
          <p:cNvSpPr txBox="1">
            <a:spLocks noChangeArrowheads="1"/>
          </p:cNvSpPr>
          <p:nvPr/>
        </p:nvSpPr>
        <p:spPr bwMode="auto">
          <a:xfrm>
            <a:off x="609362" y="33528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p:txBody>
      </p:sp>
      <p:sp>
        <p:nvSpPr>
          <p:cNvPr id="5173" name="Text Box 149"/>
          <p:cNvSpPr txBox="1">
            <a:spLocks noChangeArrowheads="1"/>
          </p:cNvSpPr>
          <p:nvPr/>
        </p:nvSpPr>
        <p:spPr bwMode="auto">
          <a:xfrm>
            <a:off x="609362" y="113538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 New Variables</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2079316"/>
              </p:ext>
            </p:extLst>
          </p:nvPr>
        </p:nvGraphicFramePr>
        <p:xfrm>
          <a:off x="586014" y="12326112"/>
          <a:ext cx="8077200" cy="5394960"/>
        </p:xfrm>
        <a:graphic>
          <a:graphicData uri="http://schemas.openxmlformats.org/drawingml/2006/table">
            <a:tbl>
              <a:tblPr firstRow="1" firstCol="1" bandRow="1">
                <a:tableStyleId>{5C22544A-7EE6-4342-B048-85BDC9FD1C3A}</a:tableStyleId>
              </a:tblPr>
              <a:tblGrid>
                <a:gridCol w="2362200"/>
                <a:gridCol w="3352800"/>
                <a:gridCol w="2362200"/>
              </a:tblGrid>
              <a:tr h="627888">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Variable Name</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Definition</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Valid Values</a:t>
                      </a:r>
                      <a:endParaRPr lang="en-US" sz="24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incomplete_outpt_rx</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outpatient pharmacy</a:t>
                      </a:r>
                      <a:r>
                        <a:rPr lang="en-US" sz="1600" dirty="0">
                          <a:effectLst/>
                          <a:latin typeface="Arial" panose="020B0604020202020204" pitchFamily="34" charset="0"/>
                          <a:cs typeface="Arial" panose="020B0604020202020204" pitchFamily="34" charset="0"/>
                        </a:rPr>
                        <a:t> fill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rowSpan="6">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 </a:t>
                      </a:r>
                    </a:p>
                    <a:p>
                      <a:pPr marL="290513" marR="0" indent="-29051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K: </a:t>
                      </a:r>
                      <a:r>
                        <a:rPr lang="en-US" sz="1600" kern="1200" dirty="0">
                          <a:solidFill>
                            <a:schemeClr val="dk1"/>
                          </a:solidFill>
                          <a:effectLst/>
                          <a:latin typeface="Arial" panose="020B0604020202020204" pitchFamily="34" charset="0"/>
                          <a:ea typeface="+mn-ea"/>
                          <a:cs typeface="Arial" panose="020B0604020202020204" pitchFamily="34" charset="0"/>
                        </a:rPr>
                        <a:t>There are known reasons </a:t>
                      </a:r>
                      <a:r>
                        <a:rPr lang="en-US" sz="1600" dirty="0">
                          <a:effectLst/>
                          <a:latin typeface="Arial" panose="020B0604020202020204" pitchFamily="34" charset="0"/>
                          <a:cs typeface="Arial" panose="020B0604020202020204" pitchFamily="34" charset="0"/>
                        </a:rPr>
                        <a:t>to </a:t>
                      </a:r>
                      <a:r>
                        <a:rPr lang="en-US" sz="1600" kern="1200" dirty="0">
                          <a:solidFill>
                            <a:schemeClr val="dk1"/>
                          </a:solidFill>
                          <a:effectLst/>
                          <a:latin typeface="Arial" panose="020B0604020202020204" pitchFamily="34" charset="0"/>
                          <a:ea typeface="+mn-ea"/>
                          <a:cs typeface="Arial" panose="020B0604020202020204" pitchFamily="34" charset="0"/>
                        </a:rPr>
                        <a:t>suspect</a:t>
                      </a:r>
                      <a:r>
                        <a:rPr lang="en-US" sz="1600" dirty="0">
                          <a:effectLst/>
                          <a:latin typeface="Arial" panose="020B0604020202020204" pitchFamily="34" charset="0"/>
                          <a:cs typeface="Arial" panose="020B0604020202020204" pitchFamily="34" charset="0"/>
                        </a:rPr>
                        <a:t> capture is incomplete.</a:t>
                      </a:r>
                    </a:p>
                    <a:p>
                      <a:pPr marL="285750" marR="0" indent="-28575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N: No—there is no known </a:t>
                      </a:r>
                      <a:r>
                        <a:rPr lang="en-US" sz="1600" kern="1200" dirty="0">
                          <a:solidFill>
                            <a:schemeClr val="dk1"/>
                          </a:solidFill>
                          <a:effectLst/>
                          <a:latin typeface="Arial" panose="020B0604020202020204" pitchFamily="34" charset="0"/>
                          <a:ea typeface="+mn-ea"/>
                          <a:cs typeface="Arial" panose="020B0604020202020204" pitchFamily="34" charset="0"/>
                        </a:rPr>
                        <a:t>reason</a:t>
                      </a:r>
                      <a:r>
                        <a:rPr lang="en-US" sz="1600" dirty="0">
                          <a:effectLst/>
                          <a:latin typeface="Arial" panose="020B0604020202020204" pitchFamily="34" charset="0"/>
                          <a:cs typeface="Arial" panose="020B0604020202020204" pitchFamily="34" charset="0"/>
                        </a:rPr>
                        <a:t> to suspect capture is incomplete.</a:t>
                      </a:r>
                    </a:p>
                    <a:p>
                      <a:pPr marL="347663" marR="0" indent="-34766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X: </a:t>
                      </a:r>
                      <a:r>
                        <a:rPr lang="en-US" sz="1600" kern="1200" dirty="0">
                          <a:solidFill>
                            <a:schemeClr val="dk1"/>
                          </a:solidFill>
                          <a:effectLst/>
                          <a:latin typeface="Arial" panose="020B0604020202020204" pitchFamily="34" charset="0"/>
                          <a:ea typeface="+mn-ea"/>
                          <a:cs typeface="Arial" panose="020B0604020202020204" pitchFamily="34" charset="0"/>
                        </a:rPr>
                        <a:t>This Variable Not implemented</a:t>
                      </a:r>
                      <a:r>
                        <a:rPr lang="en-US"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incomplete_outpt_enc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smtClean="0">
                          <a:effectLst/>
                          <a:latin typeface="Arial" panose="020B0604020202020204" pitchFamily="34" charset="0"/>
                          <a:cs typeface="Arial" panose="020B0604020202020204" pitchFamily="34" charset="0"/>
                        </a:rPr>
                        <a:t>outpatient encounter</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data</a:t>
                      </a:r>
                      <a:r>
                        <a:rPr lang="en-US" sz="1600" dirty="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suspected</a:t>
                      </a:r>
                      <a:r>
                        <a:rPr lang="en-US" sz="1600" dirty="0">
                          <a:effectLst/>
                          <a:latin typeface="Arial" panose="020B0604020202020204" pitchFamily="34" charset="0"/>
                          <a:cs typeface="Arial" panose="020B0604020202020204" pitchFamily="34" charset="0"/>
                        </a:rPr>
                        <a:t>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incomplete_inpt_enc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inpatient encounter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822892">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incomplete_emr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electronic medical record</a:t>
                      </a:r>
                      <a:r>
                        <a:rPr lang="en-US" sz="1600" dirty="0">
                          <a:effectLst/>
                          <a:latin typeface="Arial" panose="020B0604020202020204" pitchFamily="34" charset="0"/>
                          <a:cs typeface="Arial" panose="020B0604020202020204" pitchFamily="34" charset="0"/>
                        </a:rPr>
                        <a:t> data (e.g., social history, vital signs, etc.)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incomplete_tumor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tumor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incomplete_lab</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Is </a:t>
                      </a:r>
                      <a:r>
                        <a:rPr lang="en-US" sz="1600" b="1" dirty="0">
                          <a:effectLst/>
                          <a:latin typeface="Arial" panose="020B0604020202020204" pitchFamily="34" charset="0"/>
                          <a:cs typeface="Arial" panose="020B0604020202020204" pitchFamily="34" charset="0"/>
                        </a:rPr>
                        <a:t>lab results</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bl>
          </a:graphicData>
        </a:graphic>
      </p:graphicFrame>
      <p:sp>
        <p:nvSpPr>
          <p:cNvPr id="27" name="Text Box 149"/>
          <p:cNvSpPr txBox="1">
            <a:spLocks noChangeArrowheads="1"/>
          </p:cNvSpPr>
          <p:nvPr/>
        </p:nvSpPr>
        <p:spPr bwMode="auto">
          <a:xfrm>
            <a:off x="9067800"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 New Variables (</a:t>
            </a:r>
            <a:r>
              <a:rPr lang="en-US" altLang="en-US" sz="4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cont</a:t>
            </a:r>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7" name="Text Box 155"/>
          <p:cNvSpPr txBox="1">
            <a:spLocks noChangeArrowheads="1"/>
          </p:cNvSpPr>
          <p:nvPr/>
        </p:nvSpPr>
        <p:spPr bwMode="auto">
          <a:xfrm>
            <a:off x="609363" y="4265612"/>
            <a:ext cx="8053851" cy="701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ts val="0"/>
              </a:spcBef>
              <a:spcAft>
                <a:spcPts val="1200"/>
              </a:spcAft>
              <a:buFont typeface="Arial" panose="020B0604020202020204" pitchFamily="34" charset="0"/>
              <a:buChar char="•"/>
            </a:pPr>
            <a:r>
              <a:rPr lang="en-US" altLang="en-US" sz="3200" b="1" dirty="0">
                <a:latin typeface="Tahoma" panose="020B0604030504040204" pitchFamily="34" charset="0"/>
                <a:ea typeface="Tahoma" panose="020B0604030504040204" pitchFamily="34" charset="0"/>
                <a:cs typeface="Tahoma" panose="020B0604030504040204" pitchFamily="34" charset="0"/>
              </a:rPr>
              <a:t>Completeness of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data capture</a:t>
            </a:r>
            <a:r>
              <a:rPr lang="en-US" altLang="en-US" sz="3200" dirty="0" smtClean="0">
                <a:latin typeface="Tahoma" panose="020B0604030504040204" pitchFamily="34" charset="0"/>
                <a:ea typeface="Tahoma" panose="020B0604030504040204" pitchFamily="34" charset="0"/>
                <a:cs typeface="Tahoma" panose="020B0604030504040204" pitchFamily="34" charset="0"/>
              </a:rPr>
              <a:t> </a:t>
            </a:r>
            <a:r>
              <a:rPr lang="en-US" altLang="en-US" sz="3200" dirty="0">
                <a:latin typeface="Tahoma" panose="020B0604030504040204" pitchFamily="34" charset="0"/>
                <a:ea typeface="Tahoma" panose="020B0604030504040204" pitchFamily="34" charset="0"/>
                <a:cs typeface="Tahoma" panose="020B0604030504040204" pitchFamily="34" charset="0"/>
              </a:rPr>
              <a:t>is often crucial for HCSRN </a:t>
            </a:r>
            <a:r>
              <a:rPr lang="en-US" altLang="en-US" sz="3200" dirty="0" smtClean="0">
                <a:latin typeface="Tahoma" panose="020B0604030504040204" pitchFamily="34" charset="0"/>
                <a:ea typeface="Tahoma" panose="020B0604030504040204" pitchFamily="34" charset="0"/>
                <a:cs typeface="Tahoma" panose="020B0604030504040204" pitchFamily="34" charset="0"/>
              </a:rPr>
              <a:t>research</a:t>
            </a:r>
          </a:p>
          <a:p>
            <a:pPr marL="457200" indent="-457200" eaLnBrk="1" hangingPunct="1">
              <a:spcBef>
                <a:spcPts val="0"/>
              </a:spcBef>
              <a:spcAft>
                <a:spcPts val="1200"/>
              </a:spcAft>
              <a:buFont typeface="Arial" panose="020B0604020202020204" pitchFamily="34" charset="0"/>
              <a:buChar char="•"/>
            </a:pPr>
            <a:r>
              <a:rPr lang="en-US" altLang="en-US" sz="3200" dirty="0">
                <a:latin typeface="Tahoma" panose="020B0604030504040204" pitchFamily="34" charset="0"/>
                <a:ea typeface="Tahoma" panose="020B0604030504040204" pitchFamily="34" charset="0"/>
                <a:cs typeface="Tahoma" panose="020B0604030504040204" pitchFamily="34" charset="0"/>
              </a:rPr>
              <a:t>Bachman et al.'s 2014 investigation found </a:t>
            </a:r>
            <a:r>
              <a:rPr lang="en-US" altLang="en-US" sz="3200" b="1" dirty="0">
                <a:latin typeface="Tahoma" panose="020B0604030504040204" pitchFamily="34" charset="0"/>
                <a:ea typeface="Tahoma" panose="020B0604030504040204" pitchFamily="34" charset="0"/>
                <a:cs typeface="Tahoma" panose="020B0604030504040204" pitchFamily="34" charset="0"/>
              </a:rPr>
              <a:t>serious problems</a:t>
            </a:r>
            <a:r>
              <a:rPr lang="en-US" altLang="en-US" sz="3200" dirty="0">
                <a:latin typeface="Tahoma" panose="020B0604030504040204" pitchFamily="34" charset="0"/>
                <a:ea typeface="Tahoma" panose="020B0604030504040204" pitchFamily="34" charset="0"/>
                <a:cs typeface="Tahoma" panose="020B0604030504040204" pitchFamily="34" charset="0"/>
              </a:rPr>
              <a:t> with implementations the then-existing enrollment flag for incomplete </a:t>
            </a:r>
            <a:r>
              <a:rPr lang="en-US" altLang="en-US" sz="3200" dirty="0" smtClean="0">
                <a:latin typeface="Tahoma" panose="020B0604030504040204" pitchFamily="34" charset="0"/>
                <a:ea typeface="Tahoma" panose="020B0604030504040204" pitchFamily="34" charset="0"/>
                <a:cs typeface="Tahoma" panose="020B0604030504040204" pitchFamily="34" charset="0"/>
              </a:rPr>
              <a:t>capture</a:t>
            </a:r>
            <a:endParaRPr lang="en-US" altLang="en-US" sz="3200" dirty="0">
              <a:latin typeface="Tahoma" panose="020B0604030504040204" pitchFamily="34" charset="0"/>
              <a:ea typeface="Tahoma" panose="020B0604030504040204" pitchFamily="34" charset="0"/>
              <a:cs typeface="Tahoma" panose="020B0604030504040204" pitchFamily="34" charset="0"/>
            </a:endParaRPr>
          </a:p>
          <a:p>
            <a:pPr marL="457200" indent="-457200" eaLnBrk="1" hangingPunct="1">
              <a:spcBef>
                <a:spcPts val="0"/>
              </a:spcBef>
              <a:spcAft>
                <a:spcPts val="1200"/>
              </a:spcAft>
              <a:buFont typeface="Arial" panose="020B0604020202020204" pitchFamily="34" charset="0"/>
              <a:buChar char="•"/>
            </a:pPr>
            <a:r>
              <a:rPr lang="en-US" altLang="en-US" sz="3200" dirty="0">
                <a:latin typeface="Tahoma" panose="020B0604030504040204" pitchFamily="34" charset="0"/>
                <a:ea typeface="Tahoma" panose="020B0604030504040204" pitchFamily="34" charset="0"/>
                <a:cs typeface="Tahoma" panose="020B0604030504040204" pitchFamily="34" charset="0"/>
              </a:rPr>
              <a:t>VDW Implementation Group quickly approved a </a:t>
            </a:r>
            <a:r>
              <a:rPr lang="en-US" altLang="en-US" sz="3200" b="1" dirty="0">
                <a:latin typeface="Tahoma" panose="020B0604030504040204" pitchFamily="34" charset="0"/>
                <a:ea typeface="Tahoma" panose="020B0604030504040204" pitchFamily="34" charset="0"/>
                <a:cs typeface="Tahoma" panose="020B0604030504040204" pitchFamily="34" charset="0"/>
              </a:rPr>
              <a:t>spec change</a:t>
            </a:r>
            <a:r>
              <a:rPr lang="en-US" altLang="en-US" sz="3200" dirty="0">
                <a:latin typeface="Tahoma" panose="020B0604030504040204" pitchFamily="34" charset="0"/>
                <a:ea typeface="Tahoma" panose="020B0604030504040204" pitchFamily="34" charset="0"/>
                <a:cs typeface="Tahoma" panose="020B0604030504040204" pitchFamily="34" charset="0"/>
              </a:rPr>
              <a:t> aimed at improving our description of data capture of VDW </a:t>
            </a:r>
            <a:r>
              <a:rPr lang="en-US" altLang="en-US" sz="3200" dirty="0" smtClean="0">
                <a:latin typeface="Tahoma" panose="020B0604030504040204" pitchFamily="34" charset="0"/>
                <a:ea typeface="Tahoma" panose="020B0604030504040204" pitchFamily="34" charset="0"/>
                <a:cs typeface="Tahoma" panose="020B0604030504040204" pitchFamily="34" charset="0"/>
              </a:rPr>
              <a:t>cohorts</a:t>
            </a:r>
            <a:endParaRPr lang="en-US" altLang="en-US" sz="3200" dirty="0">
              <a:latin typeface="Tahoma" panose="020B0604030504040204" pitchFamily="34" charset="0"/>
              <a:ea typeface="Tahoma" panose="020B0604030504040204" pitchFamily="34" charset="0"/>
              <a:cs typeface="Tahoma" panose="020B0604030504040204" pitchFamily="34" charset="0"/>
            </a:endParaRPr>
          </a:p>
          <a:p>
            <a:pPr marL="457200" indent="-457200" eaLnBrk="1" hangingPunct="1">
              <a:spcBef>
                <a:spcPts val="0"/>
              </a:spcBef>
              <a:spcAft>
                <a:spcPts val="1200"/>
              </a:spcAft>
              <a:buFont typeface="Arial" panose="020B0604020202020204" pitchFamily="34" charset="0"/>
              <a:buChar char="•"/>
            </a:pPr>
            <a:r>
              <a:rPr lang="en-US" altLang="en-US" sz="3200" dirty="0">
                <a:latin typeface="Tahoma" panose="020B0604030504040204" pitchFamily="34" charset="0"/>
                <a:ea typeface="Tahoma" panose="020B0604030504040204" pitchFamily="34" charset="0"/>
                <a:cs typeface="Tahoma" panose="020B0604030504040204" pitchFamily="34" charset="0"/>
              </a:rPr>
              <a:t>This poster describes </a:t>
            </a:r>
            <a:r>
              <a:rPr lang="en-US" altLang="en-US" sz="3200" b="1" dirty="0">
                <a:latin typeface="Tahoma" panose="020B0604030504040204" pitchFamily="34" charset="0"/>
                <a:ea typeface="Tahoma" panose="020B0604030504040204" pitchFamily="34" charset="0"/>
                <a:cs typeface="Tahoma" panose="020B0604030504040204" pitchFamily="34" charset="0"/>
              </a:rPr>
              <a:t>the new variables</a:t>
            </a:r>
            <a:r>
              <a:rPr lang="en-US" altLang="en-US" sz="3200" dirty="0">
                <a:latin typeface="Tahoma" panose="020B0604030504040204" pitchFamily="34" charset="0"/>
                <a:ea typeface="Tahoma" panose="020B0604030504040204" pitchFamily="34" charset="0"/>
                <a:cs typeface="Tahoma" panose="020B0604030504040204" pitchFamily="34" charset="0"/>
              </a:rPr>
              <a:t> and their early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implementations</a:t>
            </a: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40" name="Text Box 155"/>
          <p:cNvSpPr txBox="1">
            <a:spLocks noChangeArrowheads="1"/>
          </p:cNvSpPr>
          <p:nvPr/>
        </p:nvSpPr>
        <p:spPr bwMode="auto">
          <a:xfrm>
            <a:off x="17640618" y="7536546"/>
            <a:ext cx="48090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smtClean="0">
                <a:latin typeface="Tahoma" panose="020B0604030504040204" pitchFamily="34" charset="0"/>
                <a:ea typeface="Tahoma" panose="020B0604030504040204" pitchFamily="34" charset="0"/>
                <a:cs typeface="Tahoma" panose="020B0604030504040204" pitchFamily="34" charset="0"/>
              </a:rPr>
              <a:t>Outpatient pharmacy flag is the most consistently well-implemented flag of the six. Clear separation between SI and NSI rates..</a:t>
            </a: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28" name="Text Box 155"/>
          <p:cNvSpPr txBox="1">
            <a:spLocks noChangeArrowheads="1"/>
          </p:cNvSpPr>
          <p:nvPr/>
        </p:nvSpPr>
        <p:spPr bwMode="auto">
          <a:xfrm>
            <a:off x="9067798" y="4252912"/>
            <a:ext cx="7624763"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ct val="5000"/>
              </a:spcBef>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Implementation of the new flags is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optional.</a:t>
            </a:r>
            <a:endParaRPr lang="en-US" altLang="en-US" sz="3200" dirty="0" smtClean="0">
              <a:latin typeface="Tahoma" panose="020B0604030504040204" pitchFamily="34" charset="0"/>
              <a:ea typeface="Tahoma" panose="020B0604030504040204" pitchFamily="34" charset="0"/>
              <a:cs typeface="Tahoma" panose="020B0604030504040204" pitchFamily="34" charset="0"/>
            </a:endParaRPr>
          </a:p>
          <a:p>
            <a:pPr marL="796925" lvl="1" indent="-457200" defTabSz="274320" eaLnBrk="1" hangingPunct="1">
              <a:spcBef>
                <a:spcPct val="5000"/>
              </a:spcBef>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Thus far 8 sites have implemented (7 are shown here).</a:t>
            </a:r>
          </a:p>
          <a:p>
            <a:pPr marL="457200" indent="-457200" eaLnBrk="1" hangingPunct="1">
              <a:spcBef>
                <a:spcPct val="5000"/>
              </a:spcBef>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A value of ‘N’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is not an assertion that capture is complete</a:t>
            </a:r>
            <a:r>
              <a:rPr lang="en-US" altLang="en-US" sz="3200" dirty="0" smtClean="0">
                <a:latin typeface="Tahoma" panose="020B0604030504040204" pitchFamily="34" charset="0"/>
                <a:ea typeface="Tahoma" panose="020B0604030504040204" pitchFamily="34" charset="0"/>
                <a:cs typeface="Tahoma" panose="020B0604030504040204" pitchFamily="34" charset="0"/>
              </a:rPr>
              <a:t>.  </a:t>
            </a:r>
          </a:p>
          <a:p>
            <a:pPr marL="812800" indent="-457200" eaLnBrk="1" hangingPunct="1">
              <a:spcBef>
                <a:spcPct val="5000"/>
              </a:spcBef>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All ‘N’ means is that the implementing site </a:t>
            </a:r>
            <a:r>
              <a:rPr lang="en-US" altLang="en-US" sz="3200" i="1" dirty="0" smtClean="0">
                <a:latin typeface="Tahoma" panose="020B0604030504040204" pitchFamily="34" charset="0"/>
                <a:ea typeface="Tahoma" panose="020B0604030504040204" pitchFamily="34" charset="0"/>
                <a:cs typeface="Tahoma" panose="020B0604030504040204" pitchFamily="34" charset="0"/>
              </a:rPr>
              <a:t>does not know</a:t>
            </a:r>
            <a:r>
              <a:rPr lang="en-US" altLang="en-US" sz="3200" dirty="0" smtClean="0">
                <a:latin typeface="Tahoma" panose="020B0604030504040204" pitchFamily="34" charset="0"/>
                <a:ea typeface="Tahoma" panose="020B0604030504040204" pitchFamily="34" charset="0"/>
                <a:cs typeface="Tahoma" panose="020B0604030504040204" pitchFamily="34" charset="0"/>
              </a:rPr>
              <a:t> of a reason why capture should be incomplete.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0619" y="9025523"/>
            <a:ext cx="4572639" cy="2743583"/>
          </a:xfrm>
          <a:prstGeom prst="rect">
            <a:avLst/>
          </a:prstGeom>
        </p:spPr>
      </p:pic>
      <p:sp>
        <p:nvSpPr>
          <p:cNvPr id="41" name="Text Box 155"/>
          <p:cNvSpPr txBox="1">
            <a:spLocks noChangeArrowheads="1"/>
          </p:cNvSpPr>
          <p:nvPr/>
        </p:nvSpPr>
        <p:spPr bwMode="auto">
          <a:xfrm>
            <a:off x="17602200" y="11812587"/>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The lab results flag is similarly well implemented at the sites. Note that Marshfield clinic has no enrollees whose lab data capture is suspect.</a:t>
            </a:r>
          </a:p>
        </p:txBody>
      </p:sp>
      <p:sp>
        <p:nvSpPr>
          <p:cNvPr id="42" name="Text Box 155"/>
          <p:cNvSpPr txBox="1">
            <a:spLocks noChangeArrowheads="1"/>
          </p:cNvSpPr>
          <p:nvPr/>
        </p:nvSpPr>
        <p:spPr bwMode="auto">
          <a:xfrm>
            <a:off x="17602200" y="16613187"/>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The inpatient flag implementations are less uniformly high quality.  Of the four sites with SI values 2 show good separation overall, and a third starts to get good around 2010.</a:t>
            </a:r>
          </a:p>
        </p:txBody>
      </p:sp>
      <p:sp>
        <p:nvSpPr>
          <p:cNvPr id="43" name="Text Box 155"/>
          <p:cNvSpPr txBox="1">
            <a:spLocks noChangeArrowheads="1"/>
          </p:cNvSpPr>
          <p:nvPr/>
        </p:nvSpPr>
        <p:spPr bwMode="auto">
          <a:xfrm>
            <a:off x="22607649" y="7536546"/>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For tumor, two of the four sites with SI values show excellent separation overall.</a:t>
            </a:r>
          </a:p>
        </p:txBody>
      </p:sp>
      <p:sp>
        <p:nvSpPr>
          <p:cNvPr id="44" name="Text Box 155"/>
          <p:cNvSpPr txBox="1">
            <a:spLocks noChangeArrowheads="1"/>
          </p:cNvSpPr>
          <p:nvPr/>
        </p:nvSpPr>
        <p:spPr bwMode="auto">
          <a:xfrm>
            <a:off x="22607649" y="16613187"/>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Here we have four sites with SI values, two of which have good separation from the NSI rates.</a:t>
            </a:r>
          </a:p>
        </p:txBody>
      </p:sp>
      <p:sp>
        <p:nvSpPr>
          <p:cNvPr id="45" name="Text Box 155"/>
          <p:cNvSpPr txBox="1">
            <a:spLocks noChangeArrowheads="1"/>
          </p:cNvSpPr>
          <p:nvPr/>
        </p:nvSpPr>
        <p:spPr bwMode="auto">
          <a:xfrm>
            <a:off x="22607649" y="11812587"/>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sz="1800" dirty="0">
                <a:latin typeface="Tahoma" panose="020B0604030504040204" pitchFamily="34" charset="0"/>
                <a:ea typeface="Tahoma" panose="020B0604030504040204" pitchFamily="34" charset="0"/>
                <a:cs typeface="Tahoma" panose="020B0604030504040204" pitchFamily="34" charset="0"/>
              </a:rPr>
              <a:t>Six sites have SI values on EMR data (here signified by social history data).  Implementations are all good post-2010. KPCO and KPNC are excellent overall.</a:t>
            </a:r>
          </a:p>
        </p:txBody>
      </p:sp>
      <p:sp>
        <p:nvSpPr>
          <p:cNvPr id="51" name="Text Box 155"/>
          <p:cNvSpPr txBox="1">
            <a:spLocks noChangeArrowheads="1"/>
          </p:cNvSpPr>
          <p:nvPr/>
        </p:nvSpPr>
        <p:spPr bwMode="auto">
          <a:xfrm>
            <a:off x="28093987" y="4343400"/>
            <a:ext cx="7624763" cy="75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457200" indent="-457200" eaLnBrk="1" hangingPunct="1">
              <a:spcBef>
                <a:spcPct val="5000"/>
              </a:spcBef>
              <a:buFont typeface="Arial" panose="020B0604020202020204" pitchFamily="34" charset="0"/>
              <a:buChar char="•"/>
              <a:defRPr sz="3200">
                <a:latin typeface="Tahoma" panose="020B0604030504040204" pitchFamily="34" charset="0"/>
                <a:ea typeface="Tahoma" panose="020B0604030504040204" pitchFamily="34" charset="0"/>
                <a:cs typeface="Tahoma" panose="020B0604030504040204" pitchFamily="34" charset="0"/>
              </a:defRPr>
            </a:lvl1pPr>
            <a:lvl2pPr marL="796925" lvl="1" indent="-457200" defTabSz="274320" eaLnBrk="1" hangingPunct="1">
              <a:spcBef>
                <a:spcPct val="5000"/>
              </a:spcBef>
              <a:buFont typeface="Arial" panose="020B0604020202020204" pitchFamily="34" charset="0"/>
              <a:buChar char="•"/>
              <a:defRPr sz="3200">
                <a:latin typeface="Tahoma" panose="020B0604030504040204" pitchFamily="34" charset="0"/>
                <a:ea typeface="Tahoma" panose="020B0604030504040204" pitchFamily="34" charset="0"/>
                <a:cs typeface="Tahoma" panose="020B0604030504040204" pitchFamily="34" charset="0"/>
              </a:defRPr>
            </a:lvl2pPr>
            <a:lvl3pPr eaLnBrk="0" hangingPunct="0"/>
            <a:lvl4pPr eaLnBrk="0" hangingPunct="0"/>
            <a:lvl5pPr eaLnBrk="0" hangingPunct="0"/>
            <a:lvl6pPr marL="457200" eaLnBrk="0" fontAlgn="base" hangingPunct="0">
              <a:spcBef>
                <a:spcPct val="0"/>
              </a:spcBef>
              <a:spcAft>
                <a:spcPct val="0"/>
              </a:spcAft>
            </a:lvl6pPr>
            <a:lvl7pPr marL="914400" eaLnBrk="0" fontAlgn="base" hangingPunct="0">
              <a:spcBef>
                <a:spcPct val="0"/>
              </a:spcBef>
              <a:spcAft>
                <a:spcPct val="0"/>
              </a:spcAft>
            </a:lvl7pPr>
            <a:lvl8pPr marL="1371600" eaLnBrk="0" fontAlgn="base" hangingPunct="0">
              <a:spcBef>
                <a:spcPct val="0"/>
              </a:spcBef>
              <a:spcAft>
                <a:spcPct val="0"/>
              </a:spcAft>
            </a:lvl8pPr>
            <a:lvl9pPr marL="1828800" eaLnBrk="0" fontAlgn="base" hangingPunct="0">
              <a:spcBef>
                <a:spcPct val="0"/>
              </a:spcBef>
              <a:spcAft>
                <a:spcPct val="0"/>
              </a:spcAft>
            </a:lvl9pPr>
          </a:lstStyle>
          <a:p>
            <a:pPr marL="0" indent="0">
              <a:buNone/>
            </a:pPr>
            <a:r>
              <a:rPr lang="en-US" altLang="en-US" dirty="0"/>
              <a:t>Population-based research often requires drawing conclusions from </a:t>
            </a:r>
            <a:r>
              <a:rPr lang="en-US" altLang="en-US" b="1" dirty="0"/>
              <a:t>data that </a:t>
            </a:r>
            <a:r>
              <a:rPr lang="en-US" altLang="en-US" b="1" dirty="0" smtClean="0">
                <a:solidFill>
                  <a:srgbClr val="FF0000"/>
                </a:solidFill>
              </a:rPr>
              <a:t>aren’t</a:t>
            </a:r>
            <a:r>
              <a:rPr lang="en-US" altLang="en-US" b="1" dirty="0" smtClean="0"/>
              <a:t> </a:t>
            </a:r>
            <a:r>
              <a:rPr lang="en-US" altLang="en-US" b="1" dirty="0"/>
              <a:t>there</a:t>
            </a:r>
            <a:r>
              <a:rPr lang="en-US" altLang="en-US" dirty="0"/>
              <a:t>.  For example:</a:t>
            </a:r>
          </a:p>
          <a:p>
            <a:r>
              <a:rPr lang="en-US" altLang="en-US" dirty="0"/>
              <a:t>If this patient had ever had </a:t>
            </a:r>
            <a:r>
              <a:rPr lang="en-US" altLang="en-US" dirty="0" err="1"/>
              <a:t>phenothiazines</a:t>
            </a:r>
            <a:r>
              <a:rPr lang="en-US" altLang="en-US" dirty="0"/>
              <a:t>, we would have a record of it in our data.</a:t>
            </a:r>
          </a:p>
          <a:p>
            <a:r>
              <a:rPr lang="en-US" altLang="en-US" dirty="0"/>
              <a:t>She has no such record.</a:t>
            </a:r>
          </a:p>
          <a:p>
            <a:r>
              <a:rPr lang="en-US" altLang="en-US" dirty="0"/>
              <a:t>Therefore, she is a suitable control for our study of phenothiazine exposure.</a:t>
            </a:r>
          </a:p>
          <a:p>
            <a:pPr marL="0" indent="0">
              <a:buNone/>
            </a:pPr>
            <a:r>
              <a:rPr lang="en-US" altLang="en-US" dirty="0"/>
              <a:t>These inferences are </a:t>
            </a:r>
            <a:r>
              <a:rPr lang="en-US" altLang="en-US" b="1" dirty="0"/>
              <a:t>only valid if we </a:t>
            </a:r>
            <a:r>
              <a:rPr lang="en-US" altLang="en-US" b="1" dirty="0" smtClean="0"/>
              <a:t>have </a:t>
            </a:r>
            <a:r>
              <a:rPr lang="en-US" altLang="en-US" b="1" dirty="0"/>
              <a:t>complete data</a:t>
            </a:r>
            <a:r>
              <a:rPr lang="en-US" altLang="en-US" dirty="0" smtClean="0"/>
              <a:t>.</a:t>
            </a:r>
          </a:p>
          <a:p>
            <a:pPr marL="0" indent="0">
              <a:buNone/>
            </a:pPr>
            <a:r>
              <a:rPr lang="en-US" altLang="en-US" dirty="0" smtClean="0"/>
              <a:t>We can either </a:t>
            </a:r>
            <a:r>
              <a:rPr lang="en-US" altLang="en-US" b="1" dirty="0" smtClean="0"/>
              <a:t>eliminate all people</a:t>
            </a:r>
            <a:r>
              <a:rPr lang="en-US" altLang="en-US" dirty="0" smtClean="0"/>
              <a:t> with problematic capture of any sort from VDW, or give studies the ability to </a:t>
            </a:r>
            <a:r>
              <a:rPr lang="en-US" altLang="en-US" b="1" dirty="0" smtClean="0"/>
              <a:t>tailor their samples</a:t>
            </a:r>
            <a:r>
              <a:rPr lang="en-US" altLang="en-US" dirty="0" smtClean="0"/>
              <a:t> to their needs.</a:t>
            </a:r>
            <a:endParaRPr lang="en-US" altLang="en-US" dirty="0"/>
          </a:p>
        </p:txBody>
      </p:sp>
      <p:sp>
        <p:nvSpPr>
          <p:cNvPr id="52" name="Text Box 155"/>
          <p:cNvSpPr txBox="1">
            <a:spLocks noChangeArrowheads="1"/>
          </p:cNvSpPr>
          <p:nvPr/>
        </p:nvSpPr>
        <p:spPr bwMode="auto">
          <a:xfrm>
            <a:off x="28117800" y="13139739"/>
            <a:ext cx="7624763" cy="423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457200" indent="-457200" eaLnBrk="1" hangingPunct="1">
              <a:spcBef>
                <a:spcPct val="5000"/>
              </a:spcBef>
              <a:buFont typeface="Arial" panose="020B0604020202020204" pitchFamily="34" charset="0"/>
              <a:buChar char="•"/>
              <a:defRPr sz="3200">
                <a:latin typeface="Tahoma" panose="020B0604030504040204" pitchFamily="34" charset="0"/>
                <a:ea typeface="Tahoma" panose="020B0604030504040204" pitchFamily="34" charset="0"/>
                <a:cs typeface="Tahoma" panose="020B0604030504040204" pitchFamily="34" charset="0"/>
              </a:defRPr>
            </a:lvl1pPr>
            <a:lvl2pPr marL="796925" lvl="1" indent="-457200" defTabSz="274320" eaLnBrk="1" hangingPunct="1">
              <a:spcBef>
                <a:spcPct val="5000"/>
              </a:spcBef>
              <a:buFont typeface="Arial" panose="020B0604020202020204" pitchFamily="34" charset="0"/>
              <a:buChar char="•"/>
              <a:defRPr sz="3200">
                <a:latin typeface="Tahoma" panose="020B0604030504040204" pitchFamily="34" charset="0"/>
                <a:ea typeface="Tahoma" panose="020B0604030504040204" pitchFamily="34" charset="0"/>
                <a:cs typeface="Tahoma" panose="020B0604030504040204" pitchFamily="34" charset="0"/>
              </a:defRPr>
            </a:lvl2pPr>
            <a:lvl3pPr eaLnBrk="0" hangingPunct="0"/>
            <a:lvl4pPr eaLnBrk="0" hangingPunct="0"/>
            <a:lvl5pPr eaLnBrk="0" hangingPunct="0"/>
            <a:lvl6pPr marL="457200" eaLnBrk="0" fontAlgn="base" hangingPunct="0">
              <a:spcBef>
                <a:spcPct val="0"/>
              </a:spcBef>
              <a:spcAft>
                <a:spcPct val="0"/>
              </a:spcAft>
            </a:lvl6pPr>
            <a:lvl7pPr marL="914400" eaLnBrk="0" fontAlgn="base" hangingPunct="0">
              <a:spcBef>
                <a:spcPct val="0"/>
              </a:spcBef>
              <a:spcAft>
                <a:spcPct val="0"/>
              </a:spcAft>
            </a:lvl7pPr>
            <a:lvl8pPr marL="1371600" eaLnBrk="0" fontAlgn="base" hangingPunct="0">
              <a:spcBef>
                <a:spcPct val="0"/>
              </a:spcBef>
              <a:spcAft>
                <a:spcPct val="0"/>
              </a:spcAft>
            </a:lvl8pPr>
            <a:lvl9pPr marL="1828800" eaLnBrk="0" fontAlgn="base" hangingPunct="0">
              <a:spcBef>
                <a:spcPct val="0"/>
              </a:spcBef>
              <a:spcAft>
                <a:spcPct val="0"/>
              </a:spcAft>
            </a:lvl9pPr>
          </a:lstStyle>
          <a:p>
            <a:r>
              <a:rPr lang="en-US" altLang="en-US" dirty="0"/>
              <a:t>Just like our health systems</a:t>
            </a:r>
            <a:r>
              <a:rPr lang="en-US" altLang="en-US" b="1" dirty="0"/>
              <a:t>, VDW needs to be a "learning" system</a:t>
            </a:r>
            <a:r>
              <a:rPr lang="en-US" altLang="en-US" dirty="0"/>
              <a:t>, and adapt to negative findings.</a:t>
            </a:r>
          </a:p>
          <a:p>
            <a:r>
              <a:rPr lang="en-US" altLang="en-US" dirty="0"/>
              <a:t>In this case, we went from finding to new spec </a:t>
            </a:r>
            <a:r>
              <a:rPr lang="en-US" altLang="en-US" b="1" dirty="0"/>
              <a:t>in </a:t>
            </a:r>
            <a:r>
              <a:rPr lang="en-US" altLang="en-US" b="1" dirty="0" smtClean="0"/>
              <a:t>nine </a:t>
            </a:r>
            <a:r>
              <a:rPr lang="en-US" altLang="en-US" b="1" dirty="0"/>
              <a:t>months</a:t>
            </a:r>
            <a:r>
              <a:rPr lang="en-US" altLang="en-US" dirty="0"/>
              <a:t>, and </a:t>
            </a:r>
            <a:r>
              <a:rPr lang="en-US" altLang="en-US" dirty="0" smtClean="0"/>
              <a:t>implementations </a:t>
            </a:r>
            <a:r>
              <a:rPr lang="en-US" altLang="en-US" dirty="0"/>
              <a:t>in </a:t>
            </a:r>
            <a:r>
              <a:rPr lang="en-US" altLang="en-US" dirty="0" smtClean="0"/>
              <a:t>twelve.</a:t>
            </a:r>
          </a:p>
          <a:p>
            <a:r>
              <a:rPr lang="en-US" altLang="en-US" dirty="0" smtClean="0"/>
              <a:t>While there is considerable variation in implementation quality, the new variables are </a:t>
            </a:r>
            <a:r>
              <a:rPr lang="en-US" altLang="en-US" b="1" dirty="0" smtClean="0"/>
              <a:t>demonstrably better </a:t>
            </a:r>
            <a:r>
              <a:rPr lang="en-US" altLang="en-US" dirty="0" smtClean="0"/>
              <a:t>than the old single-flag approach.</a:t>
            </a:r>
            <a:endParaRPr lang="en-US" altLang="en-US" dirty="0"/>
          </a:p>
        </p:txBody>
      </p:sp>
      <p:pic>
        <p:nvPicPr>
          <p:cNvPr id="35" name="Picture 34"/>
          <p:cNvPicPr/>
          <p:nvPr/>
        </p:nvPicPr>
        <p:blipFill>
          <a:blip r:embed="rId5">
            <a:extLst>
              <a:ext uri="{28A0092B-C50C-407E-A947-70E740481C1C}">
                <a14:useLocalDpi xmlns:a14="http://schemas.microsoft.com/office/drawing/2010/main" val="0"/>
              </a:ext>
            </a:extLst>
          </a:blip>
          <a:srcRect/>
          <a:stretch>
            <a:fillRect/>
          </a:stretch>
        </p:blipFill>
        <p:spPr bwMode="auto">
          <a:xfrm>
            <a:off x="17621409" y="4742683"/>
            <a:ext cx="4534221" cy="2743583"/>
          </a:xfrm>
          <a:prstGeom prst="rect">
            <a:avLst/>
          </a:prstGeom>
          <a:noFill/>
          <a:ln>
            <a:noFill/>
          </a:ln>
        </p:spPr>
      </p:pic>
      <p:pic>
        <p:nvPicPr>
          <p:cNvPr id="36" name="Picture 35"/>
          <p:cNvPicPr/>
          <p:nvPr/>
        </p:nvPicPr>
        <p:blipFill>
          <a:blip r:embed="rId6">
            <a:extLst>
              <a:ext uri="{28A0092B-C50C-407E-A947-70E740481C1C}">
                <a14:useLocalDpi xmlns:a14="http://schemas.microsoft.com/office/drawing/2010/main" val="0"/>
              </a:ext>
            </a:extLst>
          </a:blip>
          <a:srcRect/>
          <a:stretch>
            <a:fillRect/>
          </a:stretch>
        </p:blipFill>
        <p:spPr bwMode="auto">
          <a:xfrm>
            <a:off x="17602519" y="9061563"/>
            <a:ext cx="4572000" cy="2696631"/>
          </a:xfrm>
          <a:prstGeom prst="rect">
            <a:avLst/>
          </a:prstGeom>
          <a:noFill/>
          <a:ln>
            <a:noFill/>
          </a:ln>
        </p:spPr>
      </p:pic>
      <p:pic>
        <p:nvPicPr>
          <p:cNvPr id="38" name="Picture 37"/>
          <p:cNvPicPr/>
          <p:nvPr/>
        </p:nvPicPr>
        <p:blipFill>
          <a:blip r:embed="rId7">
            <a:extLst>
              <a:ext uri="{28A0092B-C50C-407E-A947-70E740481C1C}">
                <a14:useLocalDpi xmlns:a14="http://schemas.microsoft.com/office/drawing/2010/main" val="0"/>
              </a:ext>
            </a:extLst>
          </a:blip>
          <a:srcRect/>
          <a:stretch>
            <a:fillRect/>
          </a:stretch>
        </p:blipFill>
        <p:spPr bwMode="auto">
          <a:xfrm>
            <a:off x="22626698" y="9040763"/>
            <a:ext cx="4534540" cy="2728343"/>
          </a:xfrm>
          <a:prstGeom prst="rect">
            <a:avLst/>
          </a:prstGeom>
          <a:noFill/>
          <a:ln>
            <a:noFill/>
          </a:ln>
        </p:spPr>
      </p:pic>
      <p:pic>
        <p:nvPicPr>
          <p:cNvPr id="46" name="Picture 45"/>
          <p:cNvPicPr/>
          <p:nvPr/>
        </p:nvPicPr>
        <p:blipFill>
          <a:blip r:embed="rId8">
            <a:extLst>
              <a:ext uri="{28A0092B-C50C-407E-A947-70E740481C1C}">
                <a14:useLocalDpi xmlns:a14="http://schemas.microsoft.com/office/drawing/2010/main" val="0"/>
              </a:ext>
            </a:extLst>
          </a:blip>
          <a:srcRect/>
          <a:stretch>
            <a:fillRect/>
          </a:stretch>
        </p:blipFill>
        <p:spPr bwMode="auto">
          <a:xfrm>
            <a:off x="22627018" y="4742683"/>
            <a:ext cx="4533901" cy="2735963"/>
          </a:xfrm>
          <a:prstGeom prst="rect">
            <a:avLst/>
          </a:prstGeom>
          <a:noFill/>
          <a:ln>
            <a:noFill/>
          </a:ln>
        </p:spPr>
      </p:pic>
      <p:pic>
        <p:nvPicPr>
          <p:cNvPr id="47" name="Picture 46"/>
          <p:cNvPicPr/>
          <p:nvPr/>
        </p:nvPicPr>
        <p:blipFill>
          <a:blip r:embed="rId9">
            <a:extLst>
              <a:ext uri="{28A0092B-C50C-407E-A947-70E740481C1C}">
                <a14:useLocalDpi xmlns:a14="http://schemas.microsoft.com/office/drawing/2010/main" val="0"/>
              </a:ext>
            </a:extLst>
          </a:blip>
          <a:srcRect/>
          <a:stretch>
            <a:fillRect/>
          </a:stretch>
        </p:blipFill>
        <p:spPr bwMode="auto">
          <a:xfrm>
            <a:off x="22627018" y="13675309"/>
            <a:ext cx="4533901" cy="2743583"/>
          </a:xfrm>
          <a:prstGeom prst="rect">
            <a:avLst/>
          </a:prstGeom>
          <a:noFill/>
          <a:ln>
            <a:noFill/>
          </a:ln>
        </p:spPr>
      </p:pic>
      <p:sp>
        <p:nvSpPr>
          <p:cNvPr id="49" name="Text Box 149"/>
          <p:cNvSpPr txBox="1">
            <a:spLocks noChangeArrowheads="1"/>
          </p:cNvSpPr>
          <p:nvPr/>
        </p:nvSpPr>
        <p:spPr bwMode="auto">
          <a:xfrm>
            <a:off x="9067801" y="93726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latin typeface="Tahoma" panose="020B0604030504040204" pitchFamily="34" charset="0"/>
                <a:ea typeface="Tahoma" panose="020B0604030504040204" pitchFamily="34" charset="0"/>
                <a:cs typeface="Tahoma" panose="020B0604030504040204" pitchFamily="34" charset="0"/>
              </a:rPr>
              <a:t>Evaluation Method</a:t>
            </a:r>
            <a:endParaRPr lang="en-US" altLang="en-US" sz="4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48" name="Picture 47"/>
          <p:cNvPicPr/>
          <p:nvPr/>
        </p:nvPicPr>
        <p:blipFill>
          <a:blip r:embed="rId10">
            <a:extLst>
              <a:ext uri="{28A0092B-C50C-407E-A947-70E740481C1C}">
                <a14:useLocalDpi xmlns:a14="http://schemas.microsoft.com/office/drawing/2010/main" val="0"/>
              </a:ext>
            </a:extLst>
          </a:blip>
          <a:srcRect/>
          <a:stretch>
            <a:fillRect/>
          </a:stretch>
        </p:blipFill>
        <p:spPr bwMode="auto">
          <a:xfrm>
            <a:off x="17602519" y="13675309"/>
            <a:ext cx="4572000" cy="2743583"/>
          </a:xfrm>
          <a:prstGeom prst="rect">
            <a:avLst/>
          </a:prstGeom>
          <a:noFill/>
          <a:ln>
            <a:noFill/>
          </a:ln>
        </p:spPr>
      </p:pic>
      <p:sp>
        <p:nvSpPr>
          <p:cNvPr id="50" name="Text Box 155"/>
          <p:cNvSpPr txBox="1">
            <a:spLocks noChangeArrowheads="1"/>
          </p:cNvSpPr>
          <p:nvPr/>
        </p:nvSpPr>
        <p:spPr bwMode="auto">
          <a:xfrm>
            <a:off x="9067800" y="10285412"/>
            <a:ext cx="7624763" cy="160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ts val="0"/>
              </a:spcBef>
              <a:spcAft>
                <a:spcPts val="1200"/>
              </a:spcAft>
              <a:buFont typeface="Arial" panose="020B0604020202020204" pitchFamily="34" charset="0"/>
              <a:buChar char="•"/>
            </a:pPr>
            <a:r>
              <a:rPr lang="en-US" altLang="en-US" sz="3200" dirty="0">
                <a:latin typeface="Tahoma" panose="020B0604030504040204" pitchFamily="34" charset="0"/>
                <a:ea typeface="Tahoma" panose="020B0604030504040204" pitchFamily="34" charset="0"/>
                <a:cs typeface="Tahoma" panose="020B0604030504040204" pitchFamily="34" charset="0"/>
              </a:rPr>
              <a:t>Calculate </a:t>
            </a:r>
            <a:r>
              <a:rPr lang="en-US" altLang="en-US" sz="3200" b="1" dirty="0">
                <a:latin typeface="Tahoma" panose="020B0604030504040204" pitchFamily="34" charset="0"/>
                <a:ea typeface="Tahoma" panose="020B0604030504040204" pitchFamily="34" charset="0"/>
                <a:cs typeface="Tahoma" panose="020B0604030504040204" pitchFamily="34" charset="0"/>
              </a:rPr>
              <a:t>monthly</a:t>
            </a:r>
            <a:r>
              <a:rPr lang="en-US" altLang="en-US" sz="3200" dirty="0">
                <a:latin typeface="Tahoma" panose="020B0604030504040204" pitchFamily="34" charset="0"/>
                <a:ea typeface="Tahoma" panose="020B0604030504040204" pitchFamily="34" charset="0"/>
                <a:cs typeface="Tahoma" panose="020B0604030504040204" pitchFamily="34" charset="0"/>
              </a:rPr>
              <a:t> per-person </a:t>
            </a:r>
            <a:r>
              <a:rPr lang="en-US" altLang="en-US" sz="3200" b="1" dirty="0">
                <a:latin typeface="Tahoma" panose="020B0604030504040204" pitchFamily="34" charset="0"/>
                <a:ea typeface="Tahoma" panose="020B0604030504040204" pitchFamily="34" charset="0"/>
                <a:cs typeface="Tahoma" panose="020B0604030504040204" pitchFamily="34" charset="0"/>
              </a:rPr>
              <a:t>rates</a:t>
            </a:r>
            <a:r>
              <a:rPr lang="en-US" altLang="en-US" sz="3200" dirty="0">
                <a:latin typeface="Tahoma" panose="020B0604030504040204" pitchFamily="34" charset="0"/>
                <a:ea typeface="Tahoma" panose="020B0604030504040204" pitchFamily="34" charset="0"/>
                <a:cs typeface="Tahoma" panose="020B0604030504040204" pitchFamily="34" charset="0"/>
              </a:rPr>
              <a:t> of relevant data records, broken out by the </a:t>
            </a:r>
            <a:r>
              <a:rPr lang="en-US" altLang="en-US" sz="3200" dirty="0" smtClean="0">
                <a:latin typeface="Tahoma" panose="020B0604030504040204" pitchFamily="34" charset="0"/>
                <a:ea typeface="Tahoma" panose="020B0604030504040204" pitchFamily="34" charset="0"/>
                <a:cs typeface="Tahoma" panose="020B0604030504040204" pitchFamily="34" charset="0"/>
              </a:rPr>
              <a:t>whether capture is</a:t>
            </a:r>
            <a:r>
              <a:rPr lang="en-US" altLang="en-US" sz="3200" b="1" dirty="0" smtClean="0">
                <a:latin typeface="Tahoma" panose="020B0604030504040204" pitchFamily="34" charset="0"/>
                <a:ea typeface="Tahoma" panose="020B0604030504040204" pitchFamily="34" charset="0"/>
                <a:cs typeface="Tahoma" panose="020B0604030504040204" pitchFamily="34" charset="0"/>
              </a:rPr>
              <a:t> suspected incomplete</a:t>
            </a:r>
            <a:r>
              <a:rPr lang="en-US" altLang="en-US" sz="3200" dirty="0" smtClean="0">
                <a:latin typeface="Tahoma" panose="020B0604030504040204" pitchFamily="34" charset="0"/>
                <a:ea typeface="Tahoma" panose="020B0604030504040204" pitchFamily="34" charset="0"/>
                <a:cs typeface="Tahoma" panose="020B0604030504040204" pitchFamily="34" charset="0"/>
              </a:rPr>
              <a:t> (SI) or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not suspected incomplete</a:t>
            </a:r>
            <a:r>
              <a:rPr lang="en-US" altLang="en-US" sz="3200" dirty="0" smtClean="0">
                <a:latin typeface="Tahoma" panose="020B0604030504040204" pitchFamily="34" charset="0"/>
                <a:ea typeface="Tahoma" panose="020B0604030504040204" pitchFamily="34" charset="0"/>
                <a:cs typeface="Tahoma" panose="020B0604030504040204" pitchFamily="34" charset="0"/>
              </a:rPr>
              <a:t> (NSI).  For example:</a:t>
            </a:r>
          </a:p>
        </p:txBody>
      </p:sp>
      <p:sp>
        <p:nvSpPr>
          <p:cNvPr id="3" name="TextBox 2"/>
          <p:cNvSpPr txBox="1"/>
          <p:nvPr/>
        </p:nvSpPr>
        <p:spPr>
          <a:xfrm>
            <a:off x="18936977" y="4114800"/>
            <a:ext cx="1973617"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Pharmacy</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39" name="TextBox 38"/>
          <p:cNvSpPr txBox="1"/>
          <p:nvPr/>
        </p:nvSpPr>
        <p:spPr>
          <a:xfrm>
            <a:off x="24256325" y="4114800"/>
            <a:ext cx="1353256"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Tumor</a:t>
            </a:r>
          </a:p>
        </p:txBody>
      </p:sp>
      <p:sp>
        <p:nvSpPr>
          <p:cNvPr id="53" name="TextBox 52"/>
          <p:cNvSpPr txBox="1"/>
          <p:nvPr/>
        </p:nvSpPr>
        <p:spPr>
          <a:xfrm>
            <a:off x="22863605" y="13168235"/>
            <a:ext cx="4256293"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Outpatient Encounters</a:t>
            </a:r>
          </a:p>
        </p:txBody>
      </p:sp>
      <p:sp>
        <p:nvSpPr>
          <p:cNvPr id="54" name="TextBox 53"/>
          <p:cNvSpPr txBox="1"/>
          <p:nvPr/>
        </p:nvSpPr>
        <p:spPr>
          <a:xfrm>
            <a:off x="18516990" y="13152089"/>
            <a:ext cx="2965877"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Inpatient Stays</a:t>
            </a:r>
          </a:p>
        </p:txBody>
      </p:sp>
      <p:sp>
        <p:nvSpPr>
          <p:cNvPr id="55" name="TextBox 54"/>
          <p:cNvSpPr txBox="1"/>
          <p:nvPr/>
        </p:nvSpPr>
        <p:spPr>
          <a:xfrm>
            <a:off x="18776676" y="8502303"/>
            <a:ext cx="2268570"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Lab Results</a:t>
            </a:r>
          </a:p>
        </p:txBody>
      </p:sp>
      <p:sp>
        <p:nvSpPr>
          <p:cNvPr id="56" name="TextBox 55"/>
          <p:cNvSpPr txBox="1"/>
          <p:nvPr/>
        </p:nvSpPr>
        <p:spPr>
          <a:xfrm>
            <a:off x="23962463" y="8502303"/>
            <a:ext cx="1944763" cy="523220"/>
          </a:xfrm>
          <a:prstGeom prst="rect">
            <a:avLst/>
          </a:prstGeom>
          <a:noFill/>
        </p:spPr>
        <p:txBody>
          <a:bodyPr wrap="non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EMR Data</a:t>
            </a:r>
          </a:p>
        </p:txBody>
      </p:sp>
      <p:graphicFrame>
        <p:nvGraphicFramePr>
          <p:cNvPr id="57" name="Table 56"/>
          <p:cNvGraphicFramePr>
            <a:graphicFrameLocks noGrp="1"/>
          </p:cNvGraphicFramePr>
          <p:nvPr>
            <p:extLst>
              <p:ext uri="{D42A27DB-BD31-4B8C-83A1-F6EECF244321}">
                <p14:modId xmlns:p14="http://schemas.microsoft.com/office/powerpoint/2010/main" val="436756177"/>
              </p:ext>
            </p:extLst>
          </p:nvPr>
        </p:nvGraphicFramePr>
        <p:xfrm>
          <a:off x="9167814" y="12954000"/>
          <a:ext cx="7748586" cy="2895600"/>
        </p:xfrm>
        <a:graphic>
          <a:graphicData uri="http://schemas.openxmlformats.org/drawingml/2006/table">
            <a:tbl>
              <a:tblPr firstRow="1" bandRow="1">
                <a:tableStyleId>{5C22544A-7EE6-4342-B048-85BDC9FD1C3A}</a:tableStyleId>
              </a:tblPr>
              <a:tblGrid>
                <a:gridCol w="1576386"/>
                <a:gridCol w="1676400"/>
                <a:gridCol w="1571805"/>
                <a:gridCol w="1535097"/>
                <a:gridCol w="1388898"/>
              </a:tblGrid>
              <a:tr h="579120">
                <a:tc>
                  <a:txBody>
                    <a:bodyPr/>
                    <a:lstStyle/>
                    <a:p>
                      <a:r>
                        <a:rPr lang="en-US" sz="2400" dirty="0" smtClean="0">
                          <a:latin typeface="Arial" panose="020B0604020202020204" pitchFamily="34" charset="0"/>
                          <a:cs typeface="Arial" panose="020B0604020202020204" pitchFamily="34" charset="0"/>
                        </a:rPr>
                        <a:t>Month</a:t>
                      </a:r>
                      <a:endParaRPr lang="en-US" sz="2400" dirty="0">
                        <a:latin typeface="Arial" panose="020B0604020202020204" pitchFamily="34" charset="0"/>
                        <a:cs typeface="Arial" panose="020B0604020202020204" pitchFamily="34" charset="0"/>
                      </a:endParaRPr>
                    </a:p>
                  </a:txBody>
                  <a:tcPr/>
                </a:tc>
                <a:tc>
                  <a:txBody>
                    <a:bodyPr/>
                    <a:lstStyle/>
                    <a:p>
                      <a:r>
                        <a:rPr lang="en-US" sz="2400" dirty="0" smtClean="0">
                          <a:latin typeface="Arial" panose="020B0604020202020204" pitchFamily="34" charset="0"/>
                          <a:cs typeface="Arial" panose="020B0604020202020204" pitchFamily="34" charset="0"/>
                        </a:rPr>
                        <a:t>Rx Flag</a:t>
                      </a:r>
                      <a:endParaRPr lang="en-US" sz="2400" dirty="0">
                        <a:latin typeface="Arial" panose="020B0604020202020204" pitchFamily="34" charset="0"/>
                        <a:cs typeface="Arial" panose="020B0604020202020204" pitchFamily="34" charset="0"/>
                      </a:endParaRPr>
                    </a:p>
                  </a:txBody>
                  <a:tcPr/>
                </a:tc>
                <a:tc>
                  <a:txBody>
                    <a:bodyPr/>
                    <a:lstStyle/>
                    <a:p>
                      <a:r>
                        <a:rPr lang="en-US" sz="2400" dirty="0" smtClean="0">
                          <a:latin typeface="Arial" panose="020B0604020202020204" pitchFamily="34" charset="0"/>
                          <a:cs typeface="Arial" panose="020B0604020202020204" pitchFamily="34" charset="0"/>
                        </a:rPr>
                        <a:t>N People</a:t>
                      </a:r>
                      <a:endParaRPr lang="en-US" sz="2400" dirty="0">
                        <a:latin typeface="Arial" panose="020B0604020202020204" pitchFamily="34" charset="0"/>
                        <a:cs typeface="Arial" panose="020B0604020202020204" pitchFamily="34" charset="0"/>
                      </a:endParaRPr>
                    </a:p>
                  </a:txBody>
                  <a:tcPr/>
                </a:tc>
                <a:tc>
                  <a:txBody>
                    <a:bodyPr/>
                    <a:lstStyle/>
                    <a:p>
                      <a:r>
                        <a:rPr lang="en-US" sz="2400" dirty="0" smtClean="0">
                          <a:latin typeface="Arial" panose="020B0604020202020204" pitchFamily="34" charset="0"/>
                          <a:cs typeface="Arial" panose="020B0604020202020204" pitchFamily="34" charset="0"/>
                        </a:rPr>
                        <a:t>N Fills</a:t>
                      </a:r>
                      <a:endParaRPr lang="en-US" sz="2400" dirty="0">
                        <a:latin typeface="Arial" panose="020B0604020202020204" pitchFamily="34" charset="0"/>
                        <a:cs typeface="Arial" panose="020B0604020202020204" pitchFamily="34" charset="0"/>
                      </a:endParaRPr>
                    </a:p>
                  </a:txBody>
                  <a:tcPr/>
                </a:tc>
                <a:tc>
                  <a:txBody>
                    <a:bodyPr/>
                    <a:lstStyle/>
                    <a:p>
                      <a:r>
                        <a:rPr lang="en-US" sz="2400" dirty="0" smtClean="0">
                          <a:latin typeface="Arial" panose="020B0604020202020204" pitchFamily="34" charset="0"/>
                          <a:cs typeface="Arial" panose="020B0604020202020204" pitchFamily="34" charset="0"/>
                        </a:rPr>
                        <a:t>Rate</a:t>
                      </a:r>
                      <a:endParaRPr lang="en-US" sz="2400" dirty="0">
                        <a:latin typeface="Arial" panose="020B0604020202020204" pitchFamily="34" charset="0"/>
                        <a:cs typeface="Arial" panose="020B0604020202020204" pitchFamily="34" charset="0"/>
                      </a:endParaRPr>
                    </a:p>
                  </a:txBody>
                  <a:tcPr/>
                </a:tc>
              </a:tr>
              <a:tr h="579120">
                <a:tc>
                  <a:txBody>
                    <a:bodyPr/>
                    <a:lstStyle/>
                    <a:p>
                      <a:r>
                        <a:rPr lang="en-US" sz="2200" dirty="0" smtClean="0">
                          <a:latin typeface="Arial" panose="020B0604020202020204" pitchFamily="34" charset="0"/>
                          <a:cs typeface="Arial" panose="020B0604020202020204" pitchFamily="34" charset="0"/>
                        </a:rPr>
                        <a:t>April 2013</a:t>
                      </a:r>
                      <a:endParaRPr lang="en-US" sz="2200" dirty="0">
                        <a:latin typeface="Arial" panose="020B0604020202020204" pitchFamily="34" charset="0"/>
                        <a:cs typeface="Arial" panose="020B0604020202020204" pitchFamily="34" charset="0"/>
                      </a:endParaRPr>
                    </a:p>
                  </a:txBody>
                  <a:tcPr/>
                </a:tc>
                <a:tc>
                  <a:txBody>
                    <a:bodyPr/>
                    <a:lstStyle/>
                    <a:p>
                      <a:r>
                        <a:rPr lang="en-US" sz="2200" dirty="0" smtClean="0">
                          <a:latin typeface="Arial" panose="020B0604020202020204" pitchFamily="34" charset="0"/>
                          <a:cs typeface="Arial" panose="020B0604020202020204" pitchFamily="34" charset="0"/>
                        </a:rPr>
                        <a:t>SI</a:t>
                      </a:r>
                      <a:endParaRPr lang="en-US" sz="2200" dirty="0">
                        <a:latin typeface="Arial" panose="020B0604020202020204" pitchFamily="34" charset="0"/>
                        <a:cs typeface="Arial" panose="020B0604020202020204" pitchFamily="34"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44,556</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8,860</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0.20</a:t>
                      </a:r>
                      <a:endParaRPr lang="en-US" sz="2200" dirty="0">
                        <a:latin typeface="Consolas" panose="020B0609020204030204" pitchFamily="49" charset="0"/>
                        <a:cs typeface="Consolas" panose="020B0609020204030204" pitchFamily="49" charset="0"/>
                      </a:endParaRPr>
                    </a:p>
                  </a:txBody>
                  <a:tcPr/>
                </a:tc>
              </a:tr>
              <a:tr h="579120">
                <a:tc>
                  <a:txBody>
                    <a:bodyPr/>
                    <a:lstStyle/>
                    <a:p>
                      <a:r>
                        <a:rPr lang="en-US" sz="2200" dirty="0" smtClean="0">
                          <a:latin typeface="Arial" panose="020B0604020202020204" pitchFamily="34" charset="0"/>
                          <a:cs typeface="Arial" panose="020B0604020202020204" pitchFamily="34" charset="0"/>
                        </a:rPr>
                        <a:t>April</a:t>
                      </a:r>
                      <a:r>
                        <a:rPr lang="en-US" sz="2200" baseline="0" dirty="0" smtClean="0">
                          <a:latin typeface="Arial" panose="020B0604020202020204" pitchFamily="34" charset="0"/>
                          <a:cs typeface="Arial" panose="020B0604020202020204" pitchFamily="34" charset="0"/>
                        </a:rPr>
                        <a:t> 2013</a:t>
                      </a:r>
                      <a:endParaRPr lang="en-US" sz="2200" dirty="0">
                        <a:latin typeface="Arial" panose="020B0604020202020204" pitchFamily="34" charset="0"/>
                        <a:cs typeface="Arial" panose="020B0604020202020204" pitchFamily="34" charset="0"/>
                      </a:endParaRPr>
                    </a:p>
                  </a:txBody>
                  <a:tcPr/>
                </a:tc>
                <a:tc>
                  <a:txBody>
                    <a:bodyPr/>
                    <a:lstStyle/>
                    <a:p>
                      <a:r>
                        <a:rPr lang="en-US" sz="2200" dirty="0" smtClean="0">
                          <a:latin typeface="Arial" panose="020B0604020202020204" pitchFamily="34" charset="0"/>
                          <a:cs typeface="Arial" panose="020B0604020202020204" pitchFamily="34" charset="0"/>
                        </a:rPr>
                        <a:t>NSI</a:t>
                      </a:r>
                      <a:endParaRPr lang="en-US" sz="2200" dirty="0">
                        <a:latin typeface="Arial" panose="020B0604020202020204" pitchFamily="34" charset="0"/>
                        <a:cs typeface="Arial" panose="020B0604020202020204" pitchFamily="34"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537,247</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547,339</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1.02</a:t>
                      </a:r>
                      <a:endParaRPr lang="en-US" sz="2200" dirty="0">
                        <a:latin typeface="Consolas" panose="020B0609020204030204" pitchFamily="49" charset="0"/>
                        <a:cs typeface="Consolas" panose="020B0609020204030204" pitchFamily="49" charset="0"/>
                      </a:endParaRPr>
                    </a:p>
                  </a:txBody>
                  <a:tcPr/>
                </a:tc>
              </a:tr>
              <a:tr h="579120">
                <a:tc>
                  <a:txBody>
                    <a:bodyPr/>
                    <a:lstStyle/>
                    <a:p>
                      <a:r>
                        <a:rPr lang="en-US" sz="2200" dirty="0" smtClean="0">
                          <a:latin typeface="Arial" panose="020B0604020202020204" pitchFamily="34" charset="0"/>
                          <a:cs typeface="Arial" panose="020B0604020202020204" pitchFamily="34" charset="0"/>
                        </a:rPr>
                        <a:t>May 2013</a:t>
                      </a:r>
                      <a:endParaRPr lang="en-US" sz="2200" dirty="0">
                        <a:latin typeface="Arial" panose="020B0604020202020204" pitchFamily="34" charset="0"/>
                        <a:cs typeface="Arial" panose="020B0604020202020204" pitchFamily="34" charset="0"/>
                      </a:endParaRPr>
                    </a:p>
                  </a:txBody>
                  <a:tcPr/>
                </a:tc>
                <a:tc>
                  <a:txBody>
                    <a:bodyPr/>
                    <a:lstStyle/>
                    <a:p>
                      <a:r>
                        <a:rPr lang="en-US" sz="2200" dirty="0" smtClean="0">
                          <a:latin typeface="Arial" panose="020B0604020202020204" pitchFamily="34" charset="0"/>
                          <a:cs typeface="Arial" panose="020B0604020202020204" pitchFamily="34" charset="0"/>
                        </a:rPr>
                        <a:t>SI</a:t>
                      </a:r>
                      <a:endParaRPr lang="en-US" sz="2200" dirty="0">
                        <a:latin typeface="Arial" panose="020B0604020202020204" pitchFamily="34" charset="0"/>
                        <a:cs typeface="Arial" panose="020B0604020202020204" pitchFamily="34"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45,413</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9,332</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0.21</a:t>
                      </a:r>
                      <a:endParaRPr lang="en-US" sz="2200" dirty="0">
                        <a:latin typeface="Consolas" panose="020B0609020204030204" pitchFamily="49" charset="0"/>
                        <a:cs typeface="Consolas" panose="020B0609020204030204" pitchFamily="49" charset="0"/>
                      </a:endParaRPr>
                    </a:p>
                  </a:txBody>
                  <a:tcPr/>
                </a:tc>
              </a:tr>
              <a:tr h="579120">
                <a:tc>
                  <a:txBody>
                    <a:bodyPr/>
                    <a:lstStyle/>
                    <a:p>
                      <a:r>
                        <a:rPr lang="en-US" sz="2200" dirty="0" smtClean="0">
                          <a:latin typeface="Arial" panose="020B0604020202020204" pitchFamily="34" charset="0"/>
                          <a:cs typeface="Arial" panose="020B0604020202020204" pitchFamily="34" charset="0"/>
                        </a:rPr>
                        <a:t>May 2013</a:t>
                      </a:r>
                      <a:endParaRPr lang="en-US" sz="2200" dirty="0">
                        <a:latin typeface="Arial" panose="020B0604020202020204" pitchFamily="34" charset="0"/>
                        <a:cs typeface="Arial" panose="020B0604020202020204" pitchFamily="34" charset="0"/>
                      </a:endParaRPr>
                    </a:p>
                  </a:txBody>
                  <a:tcPr/>
                </a:tc>
                <a:tc>
                  <a:txBody>
                    <a:bodyPr/>
                    <a:lstStyle/>
                    <a:p>
                      <a:r>
                        <a:rPr lang="en-US" sz="2200" dirty="0" smtClean="0">
                          <a:latin typeface="Arial" panose="020B0604020202020204" pitchFamily="34" charset="0"/>
                          <a:cs typeface="Arial" panose="020B0604020202020204" pitchFamily="34" charset="0"/>
                        </a:rPr>
                        <a:t>NSI</a:t>
                      </a:r>
                      <a:endParaRPr lang="en-US" sz="2200" dirty="0">
                        <a:latin typeface="Arial" panose="020B0604020202020204" pitchFamily="34" charset="0"/>
                        <a:cs typeface="Arial" panose="020B0604020202020204" pitchFamily="34"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536,633</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546,005</a:t>
                      </a:r>
                      <a:endParaRPr lang="en-US" sz="2200" dirty="0">
                        <a:latin typeface="Consolas" panose="020B0609020204030204" pitchFamily="49" charset="0"/>
                        <a:cs typeface="Consolas" panose="020B0609020204030204" pitchFamily="49" charset="0"/>
                      </a:endParaRPr>
                    </a:p>
                  </a:txBody>
                  <a:tcPr/>
                </a:tc>
                <a:tc>
                  <a:txBody>
                    <a:bodyPr/>
                    <a:lstStyle/>
                    <a:p>
                      <a:pPr algn="r"/>
                      <a:r>
                        <a:rPr lang="en-US" sz="2200" dirty="0" smtClean="0">
                          <a:latin typeface="Consolas" panose="020B0609020204030204" pitchFamily="49" charset="0"/>
                          <a:cs typeface="Consolas" panose="020B0609020204030204" pitchFamily="49" charset="0"/>
                        </a:rPr>
                        <a:t>1.02</a:t>
                      </a:r>
                      <a:endParaRPr lang="en-US" sz="2200" dirty="0">
                        <a:latin typeface="Consolas" panose="020B0609020204030204" pitchFamily="49" charset="0"/>
                        <a:cs typeface="Consolas" panose="020B0609020204030204" pitchFamily="49" charset="0"/>
                      </a:endParaRPr>
                    </a:p>
                  </a:txBody>
                  <a:tcPr/>
                </a:tc>
              </a:tr>
            </a:tbl>
          </a:graphicData>
        </a:graphic>
      </p:graphicFrame>
      <p:sp>
        <p:nvSpPr>
          <p:cNvPr id="58" name="Text Box 155"/>
          <p:cNvSpPr txBox="1">
            <a:spLocks noChangeArrowheads="1"/>
          </p:cNvSpPr>
          <p:nvPr/>
        </p:nvSpPr>
        <p:spPr bwMode="auto">
          <a:xfrm>
            <a:off x="9067800" y="15998063"/>
            <a:ext cx="7624763" cy="160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ts val="0"/>
              </a:spcBef>
              <a:spcAft>
                <a:spcPts val="1200"/>
              </a:spcAft>
              <a:buFont typeface="Arial" panose="020B0604020202020204" pitchFamily="34" charset="0"/>
              <a:buChar char="•"/>
            </a:pPr>
            <a:r>
              <a:rPr lang="en-US" altLang="en-US" sz="3200" b="1" dirty="0" smtClean="0">
                <a:latin typeface="Tahoma" panose="020B0604030504040204" pitchFamily="34" charset="0"/>
                <a:ea typeface="Tahoma" panose="020B0604030504040204" pitchFamily="34" charset="0"/>
                <a:cs typeface="Tahoma" panose="020B0604030504040204" pitchFamily="34" charset="0"/>
              </a:rPr>
              <a:t>Plot</a:t>
            </a:r>
            <a:r>
              <a:rPr lang="en-US" altLang="en-US" sz="3200" dirty="0" smtClean="0">
                <a:latin typeface="Tahoma" panose="020B0604030504040204" pitchFamily="34" charset="0"/>
                <a:ea typeface="Tahoma" panose="020B0604030504040204" pitchFamily="34" charset="0"/>
                <a:cs typeface="Tahoma" panose="020B0604030504040204" pitchFamily="34" charset="0"/>
              </a:rPr>
              <a:t> rates over time by site.</a:t>
            </a:r>
          </a:p>
          <a:p>
            <a:pPr marL="457200" indent="-457200" eaLnBrk="1" hangingPunct="1">
              <a:spcBef>
                <a:spcPts val="0"/>
              </a:spcBef>
              <a:spcAft>
                <a:spcPts val="1200"/>
              </a:spcAft>
              <a:buFont typeface="Arial" panose="020B0604020202020204" pitchFamily="34" charset="0"/>
              <a:buChar char="•"/>
            </a:pPr>
            <a:r>
              <a:rPr lang="en-US" altLang="en-US" sz="3200" dirty="0" smtClean="0">
                <a:latin typeface="Tahoma" panose="020B0604030504040204" pitchFamily="34" charset="0"/>
                <a:ea typeface="Tahoma" panose="020B0604030504040204" pitchFamily="34" charset="0"/>
                <a:cs typeface="Tahoma" panose="020B0604030504040204" pitchFamily="34" charset="0"/>
              </a:rPr>
              <a:t>Best implementations show </a:t>
            </a:r>
            <a:r>
              <a:rPr lang="en-US" altLang="en-US" sz="3200" b="1" dirty="0" smtClean="0">
                <a:latin typeface="Tahoma" panose="020B0604030504040204" pitchFamily="34" charset="0"/>
                <a:ea typeface="Tahoma" panose="020B0604030504040204" pitchFamily="34" charset="0"/>
                <a:cs typeface="Tahoma" panose="020B0604030504040204" pitchFamily="34" charset="0"/>
              </a:rPr>
              <a:t>discernible differences</a:t>
            </a:r>
            <a:r>
              <a:rPr lang="en-US" altLang="en-US" sz="3200" dirty="0" smtClean="0">
                <a:latin typeface="Tahoma" panose="020B0604030504040204" pitchFamily="34" charset="0"/>
                <a:ea typeface="Tahoma" panose="020B0604030504040204" pitchFamily="34" charset="0"/>
                <a:cs typeface="Tahoma" panose="020B0604030504040204" pitchFamily="34" charset="0"/>
              </a:rPr>
              <a:t> in rates.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131"/>
          <p:cNvSpPr>
            <a:spLocks noChangeArrowheads="1"/>
          </p:cNvSpPr>
          <p:nvPr/>
        </p:nvSpPr>
        <p:spPr bwMode="auto">
          <a:xfrm>
            <a:off x="28098750" y="762000"/>
            <a:ext cx="7620000" cy="2362200"/>
          </a:xfrm>
          <a:prstGeom prst="rect">
            <a:avLst/>
          </a:prstGeom>
          <a:solidFill>
            <a:srgbClr val="15678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p>
        </p:txBody>
      </p:sp>
      <p:pic>
        <p:nvPicPr>
          <p:cNvPr id="5128" name="Picture 30" descr="ghri_logo_h_rev.pos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14750" y="1289050"/>
            <a:ext cx="5192713"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9"/>
          <p:cNvGrpSpPr/>
          <p:nvPr/>
        </p:nvGrpSpPr>
        <p:grpSpPr>
          <a:xfrm>
            <a:off x="609362" y="762000"/>
            <a:ext cx="26687701" cy="2362200"/>
            <a:chOff x="914400" y="762000"/>
            <a:chExt cx="26382663" cy="2362200"/>
          </a:xfrm>
        </p:grpSpPr>
        <p:sp>
          <p:nvSpPr>
            <p:cNvPr id="5125" name="Rectangle 130"/>
            <p:cNvSpPr>
              <a:spLocks noChangeArrowheads="1"/>
            </p:cNvSpPr>
            <p:nvPr/>
          </p:nvSpPr>
          <p:spPr bwMode="auto">
            <a:xfrm>
              <a:off x="914400" y="762000"/>
              <a:ext cx="26382663" cy="2362200"/>
            </a:xfrm>
            <a:prstGeom prst="rect">
              <a:avLst/>
            </a:prstGeom>
            <a:solidFill>
              <a:srgbClr val="4B3B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eaLnBrk="1" hangingPunct="1"/>
              <a:endParaRPr lang="en-US" altLang="en-US"/>
            </a:p>
          </p:txBody>
        </p:sp>
        <p:sp>
          <p:nvSpPr>
            <p:cNvPr id="5127" name="Text Box 10"/>
            <p:cNvSpPr txBox="1">
              <a:spLocks noChangeArrowheads="1"/>
            </p:cNvSpPr>
            <p:nvPr/>
          </p:nvSpPr>
          <p:spPr bwMode="auto">
            <a:xfrm>
              <a:off x="1295400" y="838200"/>
              <a:ext cx="2560320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5150"/>
                </a:spcBef>
              </a:pPr>
              <a:r>
                <a:rPr lang="en-US" altLang="en-US" sz="5800" dirty="0" smtClean="0">
                  <a:solidFill>
                    <a:schemeClr val="bg1"/>
                  </a:solidFill>
                </a:rPr>
                <a:t>The Learning Healthcare (Data) System</a:t>
              </a:r>
              <a:r>
                <a:rPr lang="en-US" altLang="en-US" sz="5800" dirty="0">
                  <a:solidFill>
                    <a:schemeClr val="bg1"/>
                  </a:solidFill>
                </a:rPr>
                <a:t>: VDW Data Capture Revisited</a:t>
              </a:r>
            </a:p>
          </p:txBody>
        </p:sp>
        <p:sp>
          <p:nvSpPr>
            <p:cNvPr id="5129" name="TextBox 39"/>
            <p:cNvSpPr txBox="1">
              <a:spLocks noChangeArrowheads="1"/>
            </p:cNvSpPr>
            <p:nvPr/>
          </p:nvSpPr>
          <p:spPr bwMode="auto">
            <a:xfrm>
              <a:off x="1392238" y="1828800"/>
              <a:ext cx="25506362"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spcBef>
                  <a:spcPts val="600"/>
                </a:spcBef>
              </a:pPr>
              <a:r>
                <a:rPr lang="en-US" altLang="en-US" dirty="0" smtClean="0">
                  <a:solidFill>
                    <a:schemeClr val="bg1"/>
                  </a:solidFill>
                </a:rPr>
                <a:t>Roy Pardee, JD MA</a:t>
              </a:r>
              <a:r>
                <a:rPr lang="en-US" altLang="en-US" baseline="30000" dirty="0" smtClean="0">
                  <a:solidFill>
                    <a:schemeClr val="bg1"/>
                  </a:solidFill>
                </a:rPr>
                <a:t>1</a:t>
              </a:r>
              <a:r>
                <a:rPr lang="en-US" altLang="en-US" dirty="0" smtClean="0">
                  <a:solidFill>
                    <a:schemeClr val="bg1"/>
                  </a:solidFill>
                </a:rPr>
                <a:t>; Don Bachman, MS</a:t>
              </a:r>
              <a:r>
                <a:rPr lang="en-US" altLang="en-US" baseline="30000" dirty="0" smtClean="0">
                  <a:solidFill>
                    <a:schemeClr val="bg1"/>
                  </a:solidFill>
                </a:rPr>
                <a:t>2</a:t>
              </a:r>
              <a:r>
                <a:rPr lang="en-US" altLang="en-US" dirty="0" smtClean="0">
                  <a:solidFill>
                    <a:schemeClr val="bg1"/>
                  </a:solidFill>
                </a:rPr>
                <a:t>; Mark </a:t>
              </a:r>
              <a:r>
                <a:rPr lang="en-US" altLang="en-US" dirty="0" err="1" smtClean="0">
                  <a:solidFill>
                    <a:schemeClr val="bg1"/>
                  </a:solidFill>
                </a:rPr>
                <a:t>Hornbrook</a:t>
              </a:r>
              <a:r>
                <a:rPr lang="en-US" altLang="en-US" dirty="0" smtClean="0">
                  <a:solidFill>
                    <a:schemeClr val="bg1"/>
                  </a:solidFill>
                </a:rPr>
                <a:t>, PhD</a:t>
              </a:r>
              <a:r>
                <a:rPr lang="en-US" altLang="en-US" baseline="30000" dirty="0" smtClean="0">
                  <a:solidFill>
                    <a:schemeClr val="bg1"/>
                  </a:solidFill>
                </a:rPr>
                <a:t>2</a:t>
              </a:r>
              <a:r>
                <a:rPr lang="en-US" altLang="en-US" dirty="0" smtClean="0">
                  <a:solidFill>
                    <a:schemeClr val="bg1"/>
                  </a:solidFill>
                </a:rPr>
                <a:t>; Catherine Cleveland</a:t>
              </a:r>
              <a:r>
                <a:rPr lang="en-US" altLang="en-US" baseline="30000" dirty="0" smtClean="0">
                  <a:solidFill>
                    <a:schemeClr val="bg1"/>
                  </a:solidFill>
                </a:rPr>
                <a:t>2</a:t>
              </a:r>
              <a:r>
                <a:rPr lang="en-US" altLang="en-US" dirty="0" smtClean="0">
                  <a:solidFill>
                    <a:schemeClr val="bg1"/>
                  </a:solidFill>
                </a:rPr>
                <a:t>; </a:t>
              </a:r>
              <a:r>
                <a:rPr lang="en-US" altLang="en-US" dirty="0" err="1" smtClean="0">
                  <a:solidFill>
                    <a:schemeClr val="bg1"/>
                  </a:solidFill>
                </a:rPr>
                <a:t>Priyam</a:t>
              </a:r>
              <a:r>
                <a:rPr lang="en-US" altLang="en-US" dirty="0" smtClean="0">
                  <a:solidFill>
                    <a:schemeClr val="bg1"/>
                  </a:solidFill>
                </a:rPr>
                <a:t> </a:t>
              </a:r>
              <a:r>
                <a:rPr lang="en-US" altLang="en-US" dirty="0" err="1" smtClean="0">
                  <a:solidFill>
                    <a:schemeClr val="bg1"/>
                  </a:solidFill>
                </a:rPr>
                <a:t>Mathur</a:t>
              </a:r>
              <a:r>
                <a:rPr lang="en-US" altLang="en-US" dirty="0" smtClean="0">
                  <a:solidFill>
                    <a:schemeClr val="bg1"/>
                  </a:solidFill>
                </a:rPr>
                <a:t>, MS</a:t>
              </a:r>
              <a:r>
                <a:rPr lang="en-US" altLang="en-US" baseline="30000" dirty="0" smtClean="0">
                  <a:solidFill>
                    <a:schemeClr val="bg1"/>
                  </a:solidFill>
                </a:rPr>
                <a:t>3</a:t>
              </a:r>
              <a:r>
                <a:rPr lang="en-US" altLang="en-US" dirty="0" smtClean="0">
                  <a:solidFill>
                    <a:schemeClr val="bg1"/>
                  </a:solidFill>
                </a:rPr>
                <a:t>; Dan Ng, MBA</a:t>
              </a:r>
              <a:r>
                <a:rPr lang="en-US" altLang="en-US" baseline="30000" dirty="0" smtClean="0">
                  <a:solidFill>
                    <a:schemeClr val="bg1"/>
                  </a:solidFill>
                </a:rPr>
                <a:t>4</a:t>
              </a:r>
              <a:r>
                <a:rPr lang="en-US" altLang="en-US" dirty="0" smtClean="0">
                  <a:solidFill>
                    <a:schemeClr val="bg1"/>
                  </a:solidFill>
                </a:rPr>
                <a:t>; Susan </a:t>
              </a:r>
              <a:r>
                <a:rPr lang="en-US" altLang="en-US" dirty="0" err="1" smtClean="0">
                  <a:solidFill>
                    <a:schemeClr val="bg1"/>
                  </a:solidFill>
                </a:rPr>
                <a:t>Aumer</a:t>
              </a:r>
              <a:r>
                <a:rPr lang="en-US" altLang="en-US" dirty="0" smtClean="0">
                  <a:solidFill>
                    <a:schemeClr val="bg1"/>
                  </a:solidFill>
                </a:rPr>
                <a:t>, PhD PMP</a:t>
              </a:r>
              <a:r>
                <a:rPr lang="en-US" altLang="en-US" baseline="30000" dirty="0" smtClean="0">
                  <a:solidFill>
                    <a:schemeClr val="bg1"/>
                  </a:solidFill>
                </a:rPr>
                <a:t>5</a:t>
              </a:r>
              <a:r>
                <a:rPr lang="en-US" altLang="en-US" dirty="0" smtClean="0">
                  <a:solidFill>
                    <a:schemeClr val="bg1"/>
                  </a:solidFill>
                </a:rPr>
                <a:t>; William Harding, BS</a:t>
              </a:r>
              <a:r>
                <a:rPr lang="en-US" altLang="en-US" baseline="30000" dirty="0" smtClean="0">
                  <a:solidFill>
                    <a:schemeClr val="bg1"/>
                  </a:solidFill>
                </a:rPr>
                <a:t>6</a:t>
              </a:r>
              <a:r>
                <a:rPr lang="en-US" altLang="en-US" dirty="0" smtClean="0">
                  <a:solidFill>
                    <a:schemeClr val="bg1"/>
                  </a:solidFill>
                </a:rPr>
                <a:t>; Celia Jordan, BS BA</a:t>
              </a:r>
              <a:r>
                <a:rPr lang="en-US" altLang="en-US" baseline="30000" dirty="0" smtClean="0">
                  <a:solidFill>
                    <a:schemeClr val="bg1"/>
                  </a:solidFill>
                </a:rPr>
                <a:t>7</a:t>
              </a:r>
              <a:r>
                <a:rPr lang="en-US" altLang="en-US" dirty="0" smtClean="0">
                  <a:solidFill>
                    <a:schemeClr val="bg1"/>
                  </a:solidFill>
                </a:rPr>
                <a:t>; Jeremey Meier, BS</a:t>
              </a:r>
              <a:r>
                <a:rPr lang="en-US" altLang="en-US" baseline="30000" dirty="0" smtClean="0">
                  <a:solidFill>
                    <a:schemeClr val="bg1"/>
                  </a:solidFill>
                </a:rPr>
                <a:t>8</a:t>
              </a:r>
              <a:r>
                <a:rPr lang="en-US" altLang="en-US" dirty="0" smtClean="0">
                  <a:solidFill>
                    <a:schemeClr val="bg1"/>
                  </a:solidFill>
                </a:rPr>
                <a:t>; Carmen Wong, MBA</a:t>
              </a:r>
              <a:r>
                <a:rPr lang="en-US" altLang="en-US" baseline="30000" dirty="0" smtClean="0">
                  <a:solidFill>
                    <a:schemeClr val="bg1"/>
                  </a:solidFill>
                </a:rPr>
                <a:t>9</a:t>
              </a:r>
              <a:r>
                <a:rPr lang="en-US" altLang="en-US" dirty="0" smtClean="0">
                  <a:solidFill>
                    <a:schemeClr val="bg1"/>
                  </a:solidFill>
                </a:rPr>
                <a:t>; Brian Hoch, BS</a:t>
              </a:r>
              <a:r>
                <a:rPr lang="en-US" altLang="en-US" baseline="30000" dirty="0" smtClean="0">
                  <a:solidFill>
                    <a:schemeClr val="bg1"/>
                  </a:solidFill>
                </a:rPr>
                <a:t>10</a:t>
              </a:r>
              <a:endParaRPr lang="en-US" altLang="en-US" baseline="30000" dirty="0">
                <a:solidFill>
                  <a:schemeClr val="bg1"/>
                </a:solidFill>
              </a:endParaRPr>
            </a:p>
            <a:p>
              <a:pPr>
                <a:spcBef>
                  <a:spcPts val="600"/>
                </a:spcBef>
              </a:pPr>
              <a:r>
                <a:rPr lang="en-US" altLang="en-US" sz="1600" baseline="30000" dirty="0" smtClean="0">
                  <a:solidFill>
                    <a:schemeClr val="bg1"/>
                  </a:solidFill>
                </a:rPr>
                <a:t>1</a:t>
              </a:r>
              <a:r>
                <a:rPr lang="en-US" altLang="en-US" sz="1600" dirty="0" smtClean="0">
                  <a:solidFill>
                    <a:schemeClr val="bg1"/>
                  </a:solidFill>
                </a:rPr>
                <a:t>Group Health Research Institute </a:t>
              </a:r>
              <a:r>
                <a:rPr lang="en-US" altLang="en-US" sz="1600" baseline="30000" dirty="0" smtClean="0">
                  <a:solidFill>
                    <a:srgbClr val="FF0000"/>
                  </a:solidFill>
                </a:rPr>
                <a:t>2</a:t>
              </a:r>
              <a:r>
                <a:rPr lang="en-US" altLang="en-US" sz="1600" dirty="0" smtClean="0">
                  <a:solidFill>
                    <a:srgbClr val="FF0000"/>
                  </a:solidFill>
                </a:rPr>
                <a:t>Kaiser </a:t>
              </a:r>
              <a:r>
                <a:rPr lang="en-US" altLang="en-US" sz="1600" dirty="0">
                  <a:solidFill>
                    <a:srgbClr val="FF0000"/>
                  </a:solidFill>
                </a:rPr>
                <a:t>Permanente Center </a:t>
              </a:r>
              <a:r>
                <a:rPr lang="en-US" altLang="en-US" sz="1600" dirty="0" smtClean="0">
                  <a:solidFill>
                    <a:srgbClr val="FF0000"/>
                  </a:solidFill>
                </a:rPr>
                <a:t>for Health Research </a:t>
              </a:r>
              <a:r>
                <a:rPr lang="en-US" altLang="en-US" sz="1600" baseline="30000" dirty="0" smtClean="0">
                  <a:solidFill>
                    <a:schemeClr val="bg1"/>
                  </a:solidFill>
                </a:rPr>
                <a:t>3</a:t>
              </a:r>
              <a:r>
                <a:rPr lang="en-US" altLang="en-US" sz="1600" dirty="0" smtClean="0">
                  <a:solidFill>
                    <a:schemeClr val="bg1"/>
                  </a:solidFill>
                </a:rPr>
                <a:t>Meyers Primary Care Institute </a:t>
              </a:r>
              <a:r>
                <a:rPr lang="en-US" altLang="en-US" sz="1600" baseline="30000" dirty="0" smtClean="0">
                  <a:solidFill>
                    <a:srgbClr val="FF0000"/>
                  </a:solidFill>
                </a:rPr>
                <a:t>4</a:t>
              </a:r>
              <a:r>
                <a:rPr lang="en-US" altLang="en-US" sz="1600" dirty="0">
                  <a:solidFill>
                    <a:srgbClr val="FF0000"/>
                  </a:solidFill>
                </a:rPr>
                <a:t>Kaiser Permanente Division </a:t>
              </a:r>
              <a:r>
                <a:rPr lang="en-US" altLang="en-US" sz="1600" dirty="0" smtClean="0">
                  <a:solidFill>
                    <a:srgbClr val="FF0000"/>
                  </a:solidFill>
                </a:rPr>
                <a:t>Of Research </a:t>
              </a:r>
              <a:r>
                <a:rPr lang="en-US" altLang="en-US" sz="1600" baseline="30000" dirty="0" smtClean="0">
                  <a:solidFill>
                    <a:schemeClr val="bg1"/>
                  </a:solidFill>
                </a:rPr>
                <a:t>5</a:t>
              </a:r>
              <a:r>
                <a:rPr lang="en-US" altLang="en-US" sz="1600" dirty="0" smtClean="0">
                  <a:solidFill>
                    <a:schemeClr val="bg1"/>
                  </a:solidFill>
                </a:rPr>
                <a:t>HealthPartners Institute for Education </a:t>
              </a:r>
              <a:r>
                <a:rPr lang="en-US" altLang="en-US" sz="1600" baseline="30000" dirty="0" smtClean="0">
                  <a:solidFill>
                    <a:srgbClr val="FF0000"/>
                  </a:solidFill>
                </a:rPr>
                <a:t>6</a:t>
              </a:r>
              <a:r>
                <a:rPr lang="en-US" altLang="en-US" sz="1600" dirty="0" smtClean="0">
                  <a:solidFill>
                    <a:srgbClr val="FF0000"/>
                  </a:solidFill>
                </a:rPr>
                <a:t>Kaiser </a:t>
              </a:r>
              <a:r>
                <a:rPr lang="en-US" altLang="en-US" sz="1600" dirty="0">
                  <a:solidFill>
                    <a:srgbClr val="FF0000"/>
                  </a:solidFill>
                </a:rPr>
                <a:t>Permanente </a:t>
              </a:r>
              <a:r>
                <a:rPr lang="en-US" altLang="en-US" sz="1600" dirty="0" smtClean="0">
                  <a:solidFill>
                    <a:srgbClr val="FF0000"/>
                  </a:solidFill>
                </a:rPr>
                <a:t>Institute for Health Research </a:t>
              </a:r>
              <a:r>
                <a:rPr lang="en-US" altLang="en-US" sz="1600" baseline="30000" dirty="0" smtClean="0">
                  <a:solidFill>
                    <a:schemeClr val="bg1"/>
                  </a:solidFill>
                </a:rPr>
                <a:t>7</a:t>
              </a:r>
              <a:r>
                <a:rPr lang="en-US" altLang="en-US" sz="1600" dirty="0" smtClean="0">
                  <a:solidFill>
                    <a:schemeClr val="bg1"/>
                  </a:solidFill>
                </a:rPr>
                <a:t>MidAtlantic Permanente Research Institute </a:t>
              </a:r>
              <a:r>
                <a:rPr lang="en-US" altLang="en-US" sz="1600" baseline="30000" dirty="0" smtClean="0">
                  <a:solidFill>
                    <a:schemeClr val="bg1"/>
                  </a:solidFill>
                </a:rPr>
                <a:t>8</a:t>
              </a:r>
              <a:r>
                <a:rPr lang="en-US" altLang="en-US" sz="1600" dirty="0" smtClean="0">
                  <a:solidFill>
                    <a:schemeClr val="bg1"/>
                  </a:solidFill>
                </a:rPr>
                <a:t>Essentia Institute of Rural Health </a:t>
              </a:r>
              <a:r>
                <a:rPr lang="en-US" altLang="en-US" sz="1600" baseline="30000" dirty="0" smtClean="0">
                  <a:solidFill>
                    <a:srgbClr val="FF0000"/>
                  </a:solidFill>
                </a:rPr>
                <a:t>9</a:t>
              </a:r>
              <a:r>
                <a:rPr lang="en-US" altLang="en-US" sz="1600" dirty="0" smtClean="0">
                  <a:solidFill>
                    <a:srgbClr val="FF0000"/>
                  </a:solidFill>
                </a:rPr>
                <a:t>Kaiser </a:t>
              </a:r>
              <a:r>
                <a:rPr lang="en-US" altLang="en-US" sz="1600" dirty="0">
                  <a:solidFill>
                    <a:srgbClr val="FF0000"/>
                  </a:solidFill>
                </a:rPr>
                <a:t>Permanente Center </a:t>
              </a:r>
              <a:r>
                <a:rPr lang="en-US" altLang="en-US" sz="1600" dirty="0" smtClean="0">
                  <a:solidFill>
                    <a:srgbClr val="FF0000"/>
                  </a:solidFill>
                </a:rPr>
                <a:t>for Health Research, Hawaii </a:t>
              </a:r>
              <a:r>
                <a:rPr lang="en-US" altLang="en-US" sz="1600" baseline="30000" dirty="0">
                  <a:solidFill>
                    <a:schemeClr val="bg1"/>
                  </a:solidFill>
                </a:rPr>
                <a:t>10</a:t>
              </a:r>
              <a:r>
                <a:rPr lang="en-US" altLang="en-US" sz="1600" dirty="0">
                  <a:solidFill>
                    <a:schemeClr val="bg1"/>
                  </a:solidFill>
                </a:rPr>
                <a:t>Marshfield Clinic Research </a:t>
              </a:r>
              <a:r>
                <a:rPr lang="en-US" altLang="en-US" sz="1600" dirty="0" smtClean="0">
                  <a:solidFill>
                    <a:schemeClr val="bg1"/>
                  </a:solidFill>
                </a:rPr>
                <a:t>Foundation</a:t>
              </a:r>
            </a:p>
          </p:txBody>
        </p:sp>
      </p:grpSp>
      <p:sp>
        <p:nvSpPr>
          <p:cNvPr id="5130" name="Text Box 148"/>
          <p:cNvSpPr txBox="1">
            <a:spLocks noChangeArrowheads="1"/>
          </p:cNvSpPr>
          <p:nvPr/>
        </p:nvSpPr>
        <p:spPr bwMode="auto">
          <a:xfrm>
            <a:off x="17602200" y="3352800"/>
            <a:ext cx="9694863"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spcAft>
                <a:spcPct val="5000"/>
              </a:spcAft>
            </a:pPr>
            <a:r>
              <a:rPr lang="en-US" altLang="en-US" sz="4400" dirty="0" smtClean="0">
                <a:solidFill>
                  <a:schemeClr val="bg1"/>
                </a:solidFill>
              </a:rPr>
              <a:t>Implementation &amp; Results</a:t>
            </a:r>
            <a:endParaRPr lang="en-US" altLang="en-US" sz="4400" dirty="0">
              <a:solidFill>
                <a:schemeClr val="bg1"/>
              </a:solidFill>
            </a:endParaRPr>
          </a:p>
        </p:txBody>
      </p:sp>
      <p:sp>
        <p:nvSpPr>
          <p:cNvPr id="5131" name="Text Box 149"/>
          <p:cNvSpPr txBox="1">
            <a:spLocks noChangeArrowheads="1"/>
          </p:cNvSpPr>
          <p:nvPr/>
        </p:nvSpPr>
        <p:spPr bwMode="auto">
          <a:xfrm>
            <a:off x="28073205"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Discussion</a:t>
            </a:r>
            <a:endParaRPr lang="en-US" altLang="en-US" sz="4400" dirty="0">
              <a:solidFill>
                <a:schemeClr val="bg1"/>
              </a:solidFill>
            </a:endParaRPr>
          </a:p>
        </p:txBody>
      </p:sp>
      <p:sp>
        <p:nvSpPr>
          <p:cNvPr id="5169" name="Text Box 149"/>
          <p:cNvSpPr txBox="1">
            <a:spLocks noChangeArrowheads="1"/>
          </p:cNvSpPr>
          <p:nvPr/>
        </p:nvSpPr>
        <p:spPr bwMode="auto">
          <a:xfrm>
            <a:off x="28046624" y="10028878"/>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a:solidFill>
                  <a:schemeClr val="bg1"/>
                </a:solidFill>
              </a:rPr>
              <a:t>Conclusion</a:t>
            </a:r>
          </a:p>
        </p:txBody>
      </p:sp>
      <p:sp>
        <p:nvSpPr>
          <p:cNvPr id="5172" name="Text Box 149"/>
          <p:cNvSpPr txBox="1">
            <a:spLocks noChangeArrowheads="1"/>
          </p:cNvSpPr>
          <p:nvPr/>
        </p:nvSpPr>
        <p:spPr bwMode="auto">
          <a:xfrm>
            <a:off x="609362" y="33528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a:solidFill>
                  <a:schemeClr val="bg1"/>
                </a:solidFill>
              </a:rPr>
              <a:t>Introduction</a:t>
            </a:r>
          </a:p>
        </p:txBody>
      </p:sp>
      <p:sp>
        <p:nvSpPr>
          <p:cNvPr id="5173" name="Text Box 149"/>
          <p:cNvSpPr txBox="1">
            <a:spLocks noChangeArrowheads="1"/>
          </p:cNvSpPr>
          <p:nvPr/>
        </p:nvSpPr>
        <p:spPr bwMode="auto">
          <a:xfrm>
            <a:off x="609363" y="11658600"/>
            <a:ext cx="805385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The New Variables</a:t>
            </a:r>
            <a:endParaRPr lang="en-US" altLang="en-US" sz="44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466999153"/>
              </p:ext>
            </p:extLst>
          </p:nvPr>
        </p:nvGraphicFramePr>
        <p:xfrm>
          <a:off x="586014" y="12496800"/>
          <a:ext cx="8077200" cy="5675376"/>
        </p:xfrm>
        <a:graphic>
          <a:graphicData uri="http://schemas.openxmlformats.org/drawingml/2006/table">
            <a:tbl>
              <a:tblPr firstRow="1" firstCol="1" bandRow="1">
                <a:tableStyleId>{5C22544A-7EE6-4342-B048-85BDC9FD1C3A}</a:tableStyleId>
              </a:tblPr>
              <a:tblGrid>
                <a:gridCol w="2362200"/>
                <a:gridCol w="3352800"/>
                <a:gridCol w="2362200"/>
              </a:tblGrid>
              <a:tr h="627888">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Variable Name</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Definition</a:t>
                      </a:r>
                      <a:endParaRPr lang="en-US" sz="24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2400" dirty="0">
                          <a:effectLst/>
                          <a:latin typeface="Arial" panose="020B0604020202020204" pitchFamily="34" charset="0"/>
                          <a:cs typeface="Arial" panose="020B0604020202020204" pitchFamily="34" charset="0"/>
                        </a:rPr>
                        <a:t>Valid Values</a:t>
                      </a:r>
                      <a:endParaRPr lang="en-US" sz="24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incomplete_outpt_rx</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smtClean="0">
                          <a:solidFill>
                            <a:srgbClr val="FF0000"/>
                          </a:solidFill>
                          <a:effectLst/>
                          <a:latin typeface="Arial" panose="020B0604020202020204" pitchFamily="34" charset="0"/>
                          <a:cs typeface="Arial" panose="020B0604020202020204" pitchFamily="34" charset="0"/>
                        </a:rPr>
                        <a:t>Are</a:t>
                      </a:r>
                      <a:r>
                        <a:rPr lang="en-US" sz="1600" dirty="0" smtClean="0">
                          <a:effectLst/>
                          <a:latin typeface="Arial" panose="020B0604020202020204" pitchFamily="34" charset="0"/>
                          <a:cs typeface="Arial" panose="020B0604020202020204" pitchFamily="34" charset="0"/>
                        </a:rPr>
                        <a:t> </a:t>
                      </a:r>
                      <a:r>
                        <a:rPr lang="en-US" sz="1600" b="1" dirty="0">
                          <a:effectLst/>
                          <a:latin typeface="Arial" panose="020B0604020202020204" pitchFamily="34" charset="0"/>
                          <a:cs typeface="Arial" panose="020B0604020202020204" pitchFamily="34" charset="0"/>
                        </a:rPr>
                        <a:t>outpatient pharmacy</a:t>
                      </a:r>
                      <a:r>
                        <a:rPr lang="en-US" sz="1600" dirty="0">
                          <a:effectLst/>
                          <a:latin typeface="Arial" panose="020B0604020202020204" pitchFamily="34" charset="0"/>
                          <a:cs typeface="Arial" panose="020B0604020202020204" pitchFamily="34" charset="0"/>
                        </a:rPr>
                        <a:t> fill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rowSpan="6">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 </a:t>
                      </a:r>
                    </a:p>
                    <a:p>
                      <a:pPr marL="290513" marR="0" indent="-29051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K: </a:t>
                      </a:r>
                      <a:r>
                        <a:rPr lang="en-US" sz="1600" kern="1200" dirty="0">
                          <a:solidFill>
                            <a:schemeClr val="dk1"/>
                          </a:solidFill>
                          <a:effectLst/>
                          <a:latin typeface="Arial" panose="020B0604020202020204" pitchFamily="34" charset="0"/>
                          <a:ea typeface="+mn-ea"/>
                          <a:cs typeface="Arial" panose="020B0604020202020204" pitchFamily="34" charset="0"/>
                        </a:rPr>
                        <a:t>There are known reasons </a:t>
                      </a:r>
                      <a:r>
                        <a:rPr lang="en-US" sz="1600" dirty="0">
                          <a:effectLst/>
                          <a:latin typeface="Arial" panose="020B0604020202020204" pitchFamily="34" charset="0"/>
                          <a:cs typeface="Arial" panose="020B0604020202020204" pitchFamily="34" charset="0"/>
                        </a:rPr>
                        <a:t>to </a:t>
                      </a:r>
                      <a:r>
                        <a:rPr lang="en-US" sz="1600" kern="1200" dirty="0">
                          <a:solidFill>
                            <a:schemeClr val="dk1"/>
                          </a:solidFill>
                          <a:effectLst/>
                          <a:latin typeface="Arial" panose="020B0604020202020204" pitchFamily="34" charset="0"/>
                          <a:ea typeface="+mn-ea"/>
                          <a:cs typeface="Arial" panose="020B0604020202020204" pitchFamily="34" charset="0"/>
                        </a:rPr>
                        <a:t>suspect</a:t>
                      </a:r>
                      <a:r>
                        <a:rPr lang="en-US" sz="1600" dirty="0">
                          <a:effectLst/>
                          <a:latin typeface="Arial" panose="020B0604020202020204" pitchFamily="34" charset="0"/>
                          <a:cs typeface="Arial" panose="020B0604020202020204" pitchFamily="34" charset="0"/>
                        </a:rPr>
                        <a:t> capture is incomplete.</a:t>
                      </a:r>
                    </a:p>
                    <a:p>
                      <a:pPr marL="285750" marR="0" indent="-28575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N: No—there is no known </a:t>
                      </a:r>
                      <a:r>
                        <a:rPr lang="en-US" sz="1600" kern="1200" dirty="0">
                          <a:solidFill>
                            <a:schemeClr val="dk1"/>
                          </a:solidFill>
                          <a:effectLst/>
                          <a:latin typeface="Arial" panose="020B0604020202020204" pitchFamily="34" charset="0"/>
                          <a:ea typeface="+mn-ea"/>
                          <a:cs typeface="Arial" panose="020B0604020202020204" pitchFamily="34" charset="0"/>
                        </a:rPr>
                        <a:t>reason</a:t>
                      </a:r>
                      <a:r>
                        <a:rPr lang="en-US" sz="1600" dirty="0">
                          <a:effectLst/>
                          <a:latin typeface="Arial" panose="020B0604020202020204" pitchFamily="34" charset="0"/>
                          <a:cs typeface="Arial" panose="020B0604020202020204" pitchFamily="34" charset="0"/>
                        </a:rPr>
                        <a:t> to suspect capture is incomplete.</a:t>
                      </a:r>
                    </a:p>
                    <a:p>
                      <a:pPr marL="347663" marR="0" indent="-347663">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X: </a:t>
                      </a:r>
                      <a:r>
                        <a:rPr lang="en-US" sz="1600" kern="1200" dirty="0">
                          <a:solidFill>
                            <a:schemeClr val="dk1"/>
                          </a:solidFill>
                          <a:effectLst/>
                          <a:latin typeface="Arial" panose="020B0604020202020204" pitchFamily="34" charset="0"/>
                          <a:ea typeface="+mn-ea"/>
                          <a:cs typeface="Arial" panose="020B0604020202020204" pitchFamily="34" charset="0"/>
                        </a:rPr>
                        <a:t>This Variable Not implemented</a:t>
                      </a:r>
                      <a:r>
                        <a:rPr lang="en-US"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a:cs typeface="Arial" panose="020B0604020202020204" pitchFamily="34" charset="0"/>
                      </a:endParaRPr>
                    </a:p>
                  </a:txBody>
                  <a:tcPr marL="68580" marR="68580" marT="0" marB="0"/>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incomplete_outpt_enc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smtClean="0">
                          <a:solidFill>
                            <a:srgbClr val="FF0000"/>
                          </a:solidFill>
                          <a:effectLst/>
                          <a:latin typeface="Arial" panose="020B0604020202020204" pitchFamily="34" charset="0"/>
                          <a:cs typeface="Arial" panose="020B0604020202020204" pitchFamily="34" charset="0"/>
                        </a:rPr>
                        <a:t>Are</a:t>
                      </a:r>
                      <a:r>
                        <a:rPr lang="en-US" sz="1600" dirty="0">
                          <a:effectLst/>
                          <a:latin typeface="Arial" panose="020B0604020202020204" pitchFamily="34" charset="0"/>
                          <a:cs typeface="Arial" panose="020B0604020202020204" pitchFamily="34" charset="0"/>
                        </a:rPr>
                        <a:t> </a:t>
                      </a:r>
                      <a:r>
                        <a:rPr lang="en-US" sz="1600" b="1" dirty="0" smtClean="0">
                          <a:effectLst/>
                          <a:latin typeface="Arial" panose="020B0604020202020204" pitchFamily="34" charset="0"/>
                          <a:cs typeface="Arial" panose="020B0604020202020204" pitchFamily="34" charset="0"/>
                        </a:rPr>
                        <a:t>outpatient</a:t>
                      </a:r>
                      <a:r>
                        <a:rPr lang="en-US" sz="1600" b="1" baseline="0" dirty="0" smtClean="0">
                          <a:effectLst/>
                          <a:latin typeface="Arial" panose="020B0604020202020204" pitchFamily="34" charset="0"/>
                          <a:cs typeface="Arial" panose="020B0604020202020204" pitchFamily="34" charset="0"/>
                        </a:rPr>
                        <a:t> </a:t>
                      </a:r>
                      <a:r>
                        <a:rPr lang="en-US" sz="1600" b="1" dirty="0" smtClean="0">
                          <a:effectLst/>
                          <a:latin typeface="Arial" panose="020B0604020202020204" pitchFamily="34" charset="0"/>
                          <a:cs typeface="Arial" panose="020B0604020202020204" pitchFamily="34" charset="0"/>
                        </a:rPr>
                        <a:t>encounter</a:t>
                      </a:r>
                      <a:r>
                        <a:rPr lang="en-US" sz="1600" b="1" baseline="0" dirty="0" smtClean="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data suspected</a:t>
                      </a:r>
                      <a:r>
                        <a:rPr lang="en-US" sz="1600" dirty="0">
                          <a:effectLst/>
                          <a:latin typeface="Arial" panose="020B0604020202020204" pitchFamily="34" charset="0"/>
                          <a:cs typeface="Arial" panose="020B0604020202020204" pitchFamily="34" charset="0"/>
                        </a:rPr>
                        <a:t>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incomplete_inpt_enc</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smtClean="0">
                          <a:solidFill>
                            <a:srgbClr val="FF0000"/>
                          </a:solidFill>
                          <a:effectLst/>
                          <a:latin typeface="Arial" panose="020B0604020202020204" pitchFamily="34" charset="0"/>
                          <a:cs typeface="Arial" panose="020B0604020202020204" pitchFamily="34" charset="0"/>
                        </a:rPr>
                        <a:t>Are</a:t>
                      </a:r>
                      <a:r>
                        <a:rPr lang="en-US" sz="1600" dirty="0">
                          <a:effectLst/>
                          <a:latin typeface="Arial" panose="020B0604020202020204" pitchFamily="34" charset="0"/>
                          <a:cs typeface="Arial" panose="020B0604020202020204" pitchFamily="34" charset="0"/>
                        </a:rPr>
                        <a:t> </a:t>
                      </a:r>
                      <a:r>
                        <a:rPr lang="en-US" sz="1600" b="1" dirty="0" smtClean="0">
                          <a:effectLst/>
                          <a:latin typeface="Arial" panose="020B0604020202020204" pitchFamily="34" charset="0"/>
                          <a:cs typeface="Arial" panose="020B0604020202020204" pitchFamily="34" charset="0"/>
                        </a:rPr>
                        <a:t>inpatient encounter</a:t>
                      </a:r>
                      <a:r>
                        <a:rPr lang="en-US" sz="1600" b="1" baseline="0" dirty="0" smtClean="0">
                          <a:effectLst/>
                          <a:latin typeface="Arial" panose="020B0604020202020204" pitchFamily="34" charset="0"/>
                          <a:cs typeface="Arial" panose="020B0604020202020204" pitchFamily="34" charset="0"/>
                        </a:rPr>
                        <a:t> </a:t>
                      </a:r>
                      <a:r>
                        <a:rPr lang="en-US" sz="1600" dirty="0" smtClean="0">
                          <a:effectLst/>
                          <a:latin typeface="Arial" panose="020B0604020202020204" pitchFamily="34" charset="0"/>
                          <a:cs typeface="Arial" panose="020B0604020202020204" pitchFamily="34" charset="0"/>
                        </a:rPr>
                        <a:t>data</a:t>
                      </a:r>
                      <a:r>
                        <a:rPr lang="en-US" sz="1600" dirty="0">
                          <a:effectLst/>
                          <a:latin typeface="Arial" panose="020B0604020202020204" pitchFamily="34" charset="0"/>
                          <a:cs typeface="Arial" panose="020B0604020202020204" pitchFamily="34" charset="0"/>
                        </a:rPr>
                        <a:t>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822892">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incomplete_emr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smtClean="0">
                          <a:solidFill>
                            <a:srgbClr val="FF0000"/>
                          </a:solidFill>
                          <a:effectLst/>
                          <a:latin typeface="Arial" panose="020B0604020202020204" pitchFamily="34" charset="0"/>
                          <a:cs typeface="Arial" panose="020B0604020202020204" pitchFamily="34" charset="0"/>
                        </a:rPr>
                        <a:t>Are</a:t>
                      </a:r>
                      <a:r>
                        <a:rPr lang="en-US" sz="1600" dirty="0">
                          <a:effectLst/>
                          <a:latin typeface="Arial" panose="020B0604020202020204" pitchFamily="34" charset="0"/>
                          <a:cs typeface="Arial" panose="020B0604020202020204" pitchFamily="34" charset="0"/>
                        </a:rPr>
                        <a:t> </a:t>
                      </a:r>
                      <a:r>
                        <a:rPr lang="en-US" sz="1600" b="1" dirty="0">
                          <a:effectLst/>
                          <a:latin typeface="Arial" panose="020B0604020202020204" pitchFamily="34" charset="0"/>
                          <a:cs typeface="Arial" panose="020B0604020202020204" pitchFamily="34" charset="0"/>
                        </a:rPr>
                        <a:t>electronic </a:t>
                      </a:r>
                      <a:r>
                        <a:rPr lang="en-US" sz="1600" b="1" dirty="0" smtClean="0">
                          <a:effectLst/>
                          <a:latin typeface="Arial" panose="020B0604020202020204" pitchFamily="34" charset="0"/>
                          <a:cs typeface="Arial" panose="020B0604020202020204" pitchFamily="34" charset="0"/>
                        </a:rPr>
                        <a:t>medical</a:t>
                      </a:r>
                      <a:r>
                        <a:rPr lang="en-US" sz="1600" b="1" baseline="0" dirty="0" smtClean="0">
                          <a:effectLst/>
                          <a:latin typeface="Arial" panose="020B0604020202020204" pitchFamily="34" charset="0"/>
                          <a:cs typeface="Arial" panose="020B0604020202020204" pitchFamily="34" charset="0"/>
                        </a:rPr>
                        <a:t> </a:t>
                      </a:r>
                      <a:r>
                        <a:rPr lang="en-US" sz="1600" b="1" dirty="0" smtClean="0">
                          <a:effectLst/>
                          <a:latin typeface="Arial" panose="020B0604020202020204" pitchFamily="34" charset="0"/>
                          <a:cs typeface="Arial" panose="020B0604020202020204" pitchFamily="34" charset="0"/>
                        </a:rPr>
                        <a:t>record</a:t>
                      </a:r>
                      <a:r>
                        <a:rPr lang="en-US" sz="1600" b="0" baseline="0" dirty="0">
                          <a:effectLst/>
                          <a:latin typeface="Arial" panose="020B0604020202020204" pitchFamily="34" charset="0"/>
                          <a:cs typeface="Arial" panose="020B0604020202020204" pitchFamily="34" charset="0"/>
                        </a:rPr>
                        <a:t> </a:t>
                      </a:r>
                      <a:r>
                        <a:rPr lang="en-US" sz="1600" b="0" baseline="0" dirty="0" smtClean="0">
                          <a:effectLst/>
                          <a:latin typeface="Arial" panose="020B0604020202020204" pitchFamily="34" charset="0"/>
                          <a:cs typeface="Arial" panose="020B0604020202020204" pitchFamily="34" charset="0"/>
                        </a:rPr>
                        <a:t>d</a:t>
                      </a:r>
                      <a:r>
                        <a:rPr lang="en-US" sz="1600" dirty="0" smtClean="0">
                          <a:effectLst/>
                          <a:latin typeface="Arial" panose="020B0604020202020204" pitchFamily="34" charset="0"/>
                          <a:cs typeface="Arial" panose="020B0604020202020204" pitchFamily="34" charset="0"/>
                        </a:rPr>
                        <a:t>ata </a:t>
                      </a:r>
                      <a:r>
                        <a:rPr lang="en-US" sz="1600" dirty="0">
                          <a:effectLst/>
                          <a:latin typeface="Arial" panose="020B0604020202020204" pitchFamily="34" charset="0"/>
                          <a:cs typeface="Arial" panose="020B0604020202020204" pitchFamily="34" charset="0"/>
                        </a:rPr>
                        <a:t>(e.g., social history, vital signs, etc.)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incomplete_tumor</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smtClean="0">
                          <a:solidFill>
                            <a:srgbClr val="FF0000"/>
                          </a:solidFill>
                          <a:effectLst/>
                          <a:latin typeface="Arial" panose="020B0604020202020204" pitchFamily="34" charset="0"/>
                          <a:cs typeface="Arial" panose="020B0604020202020204" pitchFamily="34" charset="0"/>
                        </a:rPr>
                        <a:t>Are</a:t>
                      </a:r>
                      <a:r>
                        <a:rPr lang="en-US" sz="1600" dirty="0">
                          <a:effectLst/>
                          <a:latin typeface="Arial" panose="020B0604020202020204" pitchFamily="34" charset="0"/>
                          <a:cs typeface="Arial" panose="020B0604020202020204" pitchFamily="34" charset="0"/>
                        </a:rPr>
                        <a:t> </a:t>
                      </a:r>
                      <a:r>
                        <a:rPr lang="en-US" sz="1600" b="1" dirty="0">
                          <a:effectLst/>
                          <a:latin typeface="Arial" panose="020B0604020202020204" pitchFamily="34" charset="0"/>
                          <a:cs typeface="Arial" panose="020B0604020202020204" pitchFamily="34" charset="0"/>
                        </a:rPr>
                        <a:t>tumor</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r h="548595">
                <a:tc>
                  <a:txBody>
                    <a:bodyPr/>
                    <a:lstStyle/>
                    <a:p>
                      <a:pPr marL="0" marR="0">
                        <a:lnSpc>
                          <a:spcPct val="115000"/>
                        </a:lnSpc>
                        <a:spcBef>
                          <a:spcPts val="0"/>
                        </a:spcBef>
                        <a:spcAft>
                          <a:spcPts val="0"/>
                        </a:spcAft>
                      </a:pPr>
                      <a:r>
                        <a:rPr lang="en-US" sz="1600" dirty="0" err="1">
                          <a:effectLst/>
                          <a:latin typeface="Arial" panose="020B0604020202020204" pitchFamily="34" charset="0"/>
                          <a:cs typeface="Arial" panose="020B0604020202020204" pitchFamily="34" charset="0"/>
                        </a:rPr>
                        <a:t>incomplete_lab</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smtClean="0">
                          <a:solidFill>
                            <a:srgbClr val="FF0000"/>
                          </a:solidFill>
                          <a:effectLst/>
                          <a:latin typeface="Arial" panose="020B0604020202020204" pitchFamily="34" charset="0"/>
                          <a:cs typeface="Arial" panose="020B0604020202020204" pitchFamily="34" charset="0"/>
                        </a:rPr>
                        <a:t>Are</a:t>
                      </a:r>
                      <a:r>
                        <a:rPr lang="en-US" sz="1600" dirty="0">
                          <a:effectLst/>
                          <a:latin typeface="Arial" panose="020B0604020202020204" pitchFamily="34" charset="0"/>
                          <a:cs typeface="Arial" panose="020B0604020202020204" pitchFamily="34" charset="0"/>
                        </a:rPr>
                        <a:t> </a:t>
                      </a:r>
                      <a:r>
                        <a:rPr lang="en-US" sz="1600" b="1" dirty="0">
                          <a:effectLst/>
                          <a:latin typeface="Arial" panose="020B0604020202020204" pitchFamily="34" charset="0"/>
                          <a:cs typeface="Arial" panose="020B0604020202020204" pitchFamily="34" charset="0"/>
                        </a:rPr>
                        <a:t>lab results</a:t>
                      </a:r>
                      <a:r>
                        <a:rPr lang="en-US" sz="1600" dirty="0">
                          <a:effectLst/>
                          <a:latin typeface="Arial" panose="020B0604020202020204" pitchFamily="34" charset="0"/>
                          <a:cs typeface="Arial" panose="020B0604020202020204" pitchFamily="34" charset="0"/>
                        </a:rPr>
                        <a:t> data suspected to be incomplete for this person/period?</a:t>
                      </a:r>
                      <a:endParaRPr lang="en-US" sz="1600" dirty="0">
                        <a:effectLst/>
                        <a:latin typeface="Arial" panose="020B0604020202020204" pitchFamily="34" charset="0"/>
                        <a:ea typeface="Calibri"/>
                        <a:cs typeface="Arial" panose="020B0604020202020204" pitchFamily="34" charset="0"/>
                      </a:endParaRPr>
                    </a:p>
                  </a:txBody>
                  <a:tcPr marL="68580" marR="68580" marT="0" marB="0"/>
                </a:tc>
                <a:tc vMerge="1">
                  <a:txBody>
                    <a:bodyPr/>
                    <a:lstStyle/>
                    <a:p>
                      <a:endParaRPr lang="en-US"/>
                    </a:p>
                  </a:txBody>
                  <a:tcPr/>
                </a:tc>
              </a:tr>
            </a:tbl>
          </a:graphicData>
        </a:graphic>
      </p:graphicFrame>
      <p:sp>
        <p:nvSpPr>
          <p:cNvPr id="27" name="Text Box 149"/>
          <p:cNvSpPr txBox="1">
            <a:spLocks noChangeArrowheads="1"/>
          </p:cNvSpPr>
          <p:nvPr/>
        </p:nvSpPr>
        <p:spPr bwMode="auto">
          <a:xfrm>
            <a:off x="9067800" y="3352800"/>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The New Variables (</a:t>
            </a:r>
            <a:r>
              <a:rPr lang="en-US" altLang="en-US" sz="4400" dirty="0" err="1" smtClean="0">
                <a:solidFill>
                  <a:schemeClr val="bg1"/>
                </a:solidFill>
              </a:rPr>
              <a:t>cont</a:t>
            </a:r>
            <a:r>
              <a:rPr lang="en-US" altLang="en-US" sz="4400" dirty="0" smtClean="0">
                <a:solidFill>
                  <a:schemeClr val="bg1"/>
                </a:solidFill>
              </a:rPr>
              <a:t>)</a:t>
            </a:r>
            <a:endParaRPr lang="en-US" altLang="en-US" sz="4400" dirty="0">
              <a:solidFill>
                <a:schemeClr val="bg1"/>
              </a:solidFill>
            </a:endParaRPr>
          </a:p>
        </p:txBody>
      </p:sp>
      <p:sp>
        <p:nvSpPr>
          <p:cNvPr id="37" name="Text Box 155"/>
          <p:cNvSpPr txBox="1">
            <a:spLocks noChangeArrowheads="1"/>
          </p:cNvSpPr>
          <p:nvPr/>
        </p:nvSpPr>
        <p:spPr bwMode="auto">
          <a:xfrm>
            <a:off x="609363" y="4265612"/>
            <a:ext cx="8053851" cy="734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ts val="0"/>
              </a:spcBef>
              <a:spcAft>
                <a:spcPts val="1200"/>
              </a:spcAft>
            </a:pPr>
            <a:r>
              <a:rPr lang="en-US" altLang="en-US" sz="2800" dirty="0"/>
              <a:t>At the 2014 Annual Meeting, Bachman </a:t>
            </a:r>
            <a:r>
              <a:rPr lang="en-US" altLang="en-US" sz="2800" dirty="0" smtClean="0"/>
              <a:t>et al. presented </a:t>
            </a:r>
            <a:r>
              <a:rPr lang="en-US" altLang="en-US" sz="2800" dirty="0"/>
              <a:t>an excellent investigation into </a:t>
            </a:r>
            <a:r>
              <a:rPr lang="en-US" altLang="en-US" sz="2800" dirty="0" smtClean="0"/>
              <a:t>VDW enrollment’s </a:t>
            </a:r>
            <a:r>
              <a:rPr lang="en-US" altLang="en-US" sz="2800" dirty="0"/>
              <a:t>OUTSIDE_UTILIZATION field, which purported to flag </a:t>
            </a:r>
            <a:r>
              <a:rPr lang="en-US" altLang="en-US" sz="2800" dirty="0" smtClean="0"/>
              <a:t>periods of suspect capture of either </a:t>
            </a:r>
            <a:r>
              <a:rPr lang="en-US" altLang="en-US" sz="2800" dirty="0"/>
              <a:t>pharmacy or encounter </a:t>
            </a:r>
            <a:r>
              <a:rPr lang="en-US" altLang="en-US" sz="2800" dirty="0" smtClean="0"/>
              <a:t>data. </a:t>
            </a:r>
            <a:endParaRPr lang="en-US" altLang="en-US" sz="2800" dirty="0"/>
          </a:p>
          <a:p>
            <a:pPr marL="0" indent="0" eaLnBrk="1" hangingPunct="1">
              <a:spcBef>
                <a:spcPct val="5000"/>
              </a:spcBef>
              <a:spcAft>
                <a:spcPts val="1200"/>
              </a:spcAft>
            </a:pPr>
            <a:r>
              <a:rPr lang="en-US" altLang="en-US" sz="2800" dirty="0" smtClean="0"/>
              <a:t>That </a:t>
            </a:r>
            <a:r>
              <a:rPr lang="en-US" altLang="en-US" sz="2800" dirty="0"/>
              <a:t>investigation revealed </a:t>
            </a:r>
            <a:r>
              <a:rPr lang="en-US" altLang="en-US" sz="2800" b="1" dirty="0"/>
              <a:t>serious problems</a:t>
            </a:r>
            <a:r>
              <a:rPr lang="en-US" altLang="en-US" sz="2800" dirty="0"/>
              <a:t> with the flag, calling its usefulness into question. </a:t>
            </a:r>
          </a:p>
          <a:p>
            <a:pPr marL="0" indent="0" eaLnBrk="1" hangingPunct="1">
              <a:spcBef>
                <a:spcPct val="5000"/>
              </a:spcBef>
              <a:spcAft>
                <a:spcPts val="1200"/>
              </a:spcAft>
            </a:pPr>
            <a:r>
              <a:rPr lang="en-US" altLang="en-US" sz="2800" dirty="0" smtClean="0">
                <a:solidFill>
                  <a:srgbClr val="FF0000"/>
                </a:solidFill>
              </a:rPr>
              <a:t>Accordingly, </a:t>
            </a:r>
            <a:r>
              <a:rPr lang="en-US" altLang="en-US" sz="2800" dirty="0"/>
              <a:t>the </a:t>
            </a:r>
            <a:r>
              <a:rPr lang="en-US" altLang="en-US" sz="2800" dirty="0" smtClean="0"/>
              <a:t>VDW Implementation Group approved spec changes removing </a:t>
            </a:r>
            <a:r>
              <a:rPr lang="en-US" altLang="en-US" sz="2800" dirty="0"/>
              <a:t>this field, and adding a suite of </a:t>
            </a:r>
            <a:r>
              <a:rPr lang="en-US" altLang="en-US" sz="2800" b="1" dirty="0"/>
              <a:t>six new </a:t>
            </a:r>
            <a:r>
              <a:rPr lang="en-US" altLang="en-US" sz="2800" b="1" dirty="0" smtClean="0"/>
              <a:t>flags</a:t>
            </a:r>
            <a:r>
              <a:rPr lang="en-US" altLang="en-US" sz="2800" dirty="0" smtClean="0"/>
              <a:t> </a:t>
            </a:r>
            <a:r>
              <a:rPr lang="en-US" altLang="en-US" sz="2800" dirty="0" smtClean="0">
                <a:solidFill>
                  <a:srgbClr val="FF0000"/>
                </a:solidFill>
              </a:rPr>
              <a:t>to</a:t>
            </a:r>
            <a:r>
              <a:rPr lang="en-US" altLang="en-US" sz="2800" dirty="0" smtClean="0"/>
              <a:t> </a:t>
            </a:r>
            <a:r>
              <a:rPr lang="en-US" altLang="en-US" sz="2800" dirty="0" smtClean="0">
                <a:solidFill>
                  <a:srgbClr val="FF0000"/>
                </a:solidFill>
              </a:rPr>
              <a:t>enable</a:t>
            </a:r>
            <a:r>
              <a:rPr lang="en-US" altLang="en-US" sz="2800" dirty="0" smtClean="0"/>
              <a:t> sites to express any cautions they may have about capture of specific types of data.</a:t>
            </a:r>
          </a:p>
          <a:p>
            <a:pPr marL="0" indent="0" eaLnBrk="1" hangingPunct="1">
              <a:spcBef>
                <a:spcPct val="5000"/>
              </a:spcBef>
            </a:pPr>
            <a:r>
              <a:rPr lang="en-US" altLang="en-US" sz="2800" dirty="0" smtClean="0"/>
              <a:t>These </a:t>
            </a:r>
            <a:r>
              <a:rPr lang="en-US" altLang="en-US" sz="2800" dirty="0"/>
              <a:t>flags are assigned by local VDW analysts on the basis of their knowledge of data capture limitations at their site for identifiable subgroups of patients. </a:t>
            </a:r>
          </a:p>
        </p:txBody>
      </p:sp>
      <p:sp>
        <p:nvSpPr>
          <p:cNvPr id="40" name="Text Box 155"/>
          <p:cNvSpPr txBox="1">
            <a:spLocks noChangeArrowheads="1"/>
          </p:cNvSpPr>
          <p:nvPr/>
        </p:nvSpPr>
        <p:spPr bwMode="auto">
          <a:xfrm>
            <a:off x="17602199" y="7463179"/>
            <a:ext cx="4572639" cy="130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outpatient pharmacy flag is the most consistently implemented flag of the six.  Very clear separation between the SI and NSI values.</a:t>
            </a:r>
            <a:endParaRPr lang="en-US" altLang="en-US" dirty="0"/>
          </a:p>
        </p:txBody>
      </p:sp>
      <p:sp>
        <p:nvSpPr>
          <p:cNvPr id="28" name="Text Box 155"/>
          <p:cNvSpPr txBox="1">
            <a:spLocks noChangeArrowheads="1"/>
          </p:cNvSpPr>
          <p:nvPr/>
        </p:nvSpPr>
        <p:spPr bwMode="auto">
          <a:xfrm>
            <a:off x="9067799" y="4265613"/>
            <a:ext cx="7624763" cy="564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457200" indent="-457200" eaLnBrk="1" hangingPunct="1">
              <a:spcBef>
                <a:spcPct val="5000"/>
              </a:spcBef>
              <a:buFont typeface="Arial" panose="020B0604020202020204" pitchFamily="34" charset="0"/>
              <a:buChar char="•"/>
            </a:pPr>
            <a:r>
              <a:rPr lang="en-US" altLang="en-US" sz="2800" dirty="0" smtClean="0"/>
              <a:t>Implementation of the new flags is highly desired, but </a:t>
            </a:r>
            <a:r>
              <a:rPr lang="en-US" altLang="en-US" sz="2800" b="1" dirty="0" smtClean="0"/>
              <a:t>optional</a:t>
            </a:r>
            <a:r>
              <a:rPr lang="en-US" altLang="en-US" sz="2800" dirty="0" smtClean="0"/>
              <a:t>—sites must have the fields in the table, but can opt to use the ‘X’ value to signify no substantive implementation</a:t>
            </a:r>
          </a:p>
          <a:p>
            <a:pPr marL="796925" lvl="1" indent="-457200" defTabSz="274320" eaLnBrk="1" hangingPunct="1">
              <a:spcBef>
                <a:spcPct val="5000"/>
              </a:spcBef>
              <a:buFont typeface="Arial" panose="020B0604020202020204" pitchFamily="34" charset="0"/>
              <a:buChar char="•"/>
            </a:pPr>
            <a:r>
              <a:rPr lang="en-US" altLang="en-US" sz="2800" dirty="0" smtClean="0"/>
              <a:t>In practical terms, we recommend interpreting </a:t>
            </a:r>
            <a:r>
              <a:rPr lang="en-US" altLang="en-US" sz="2800" dirty="0" err="1" smtClean="0"/>
              <a:t>Xs</a:t>
            </a:r>
            <a:r>
              <a:rPr lang="en-US" altLang="en-US" sz="2800" dirty="0" smtClean="0"/>
              <a:t> the same as Ns</a:t>
            </a:r>
          </a:p>
          <a:p>
            <a:pPr marL="796925" lvl="1" indent="-457200" defTabSz="274320" eaLnBrk="1" hangingPunct="1">
              <a:spcBef>
                <a:spcPct val="5000"/>
              </a:spcBef>
              <a:buFont typeface="Arial" panose="020B0604020202020204" pitchFamily="34" charset="0"/>
              <a:buChar char="•"/>
            </a:pPr>
            <a:r>
              <a:rPr lang="en-US" altLang="en-US" sz="2800" dirty="0" smtClean="0"/>
              <a:t>Thus far 8 sites have implemented (7 are shown here)</a:t>
            </a:r>
          </a:p>
          <a:p>
            <a:pPr marL="457200" indent="-457200" eaLnBrk="1" hangingPunct="1">
              <a:spcBef>
                <a:spcPct val="5000"/>
              </a:spcBef>
              <a:buFont typeface="Arial" panose="020B0604020202020204" pitchFamily="34" charset="0"/>
              <a:buChar char="•"/>
            </a:pPr>
            <a:r>
              <a:rPr lang="en-US" altLang="en-US" sz="2800" dirty="0" smtClean="0"/>
              <a:t>A value of ‘N’ </a:t>
            </a:r>
            <a:r>
              <a:rPr lang="en-US" altLang="en-US" sz="2800" b="1" dirty="0" smtClean="0"/>
              <a:t>is not an assertion that capture is complete</a:t>
            </a:r>
            <a:r>
              <a:rPr lang="en-US" altLang="en-US" sz="2800" dirty="0" smtClean="0"/>
              <a:t>.  All ‘N’ means is that the implementing site </a:t>
            </a:r>
            <a:r>
              <a:rPr lang="en-US" altLang="en-US" sz="2800" i="1" dirty="0" smtClean="0"/>
              <a:t>does not know</a:t>
            </a:r>
            <a:r>
              <a:rPr lang="en-US" altLang="en-US" sz="2800" dirty="0" smtClean="0"/>
              <a:t> of a reason why capture should be incomplete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0619" y="9025523"/>
            <a:ext cx="4572639" cy="2743583"/>
          </a:xfrm>
          <a:prstGeom prst="rect">
            <a:avLst/>
          </a:prstGeom>
        </p:spPr>
      </p:pic>
      <p:sp>
        <p:nvSpPr>
          <p:cNvPr id="41" name="Text Box 155"/>
          <p:cNvSpPr txBox="1">
            <a:spLocks noChangeArrowheads="1"/>
          </p:cNvSpPr>
          <p:nvPr/>
        </p:nvSpPr>
        <p:spPr bwMode="auto">
          <a:xfrm>
            <a:off x="17602200" y="11963401"/>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lab results flag is similarly well implemented at the sites. Note that Marshfield clinic has no enrollees whose lab data capture is suspect.</a:t>
            </a:r>
            <a:endParaRPr lang="en-US" altLang="en-US" dirty="0"/>
          </a:p>
        </p:txBody>
      </p:sp>
      <p:sp>
        <p:nvSpPr>
          <p:cNvPr id="42" name="Text Box 155"/>
          <p:cNvSpPr txBox="1">
            <a:spLocks noChangeArrowheads="1"/>
          </p:cNvSpPr>
          <p:nvPr/>
        </p:nvSpPr>
        <p:spPr bwMode="auto">
          <a:xfrm>
            <a:off x="17602200" y="16380444"/>
            <a:ext cx="4572639" cy="167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The inpatient flag implementations are less uniformly high quality.  Of the four sites with SI values, 2 show good separation overall, and a third starts to get good around 2010.</a:t>
            </a:r>
            <a:endParaRPr lang="en-US" altLang="en-US" dirty="0"/>
          </a:p>
        </p:txBody>
      </p:sp>
      <p:sp>
        <p:nvSpPr>
          <p:cNvPr id="43" name="Text Box 155"/>
          <p:cNvSpPr txBox="1">
            <a:spLocks noChangeArrowheads="1"/>
          </p:cNvSpPr>
          <p:nvPr/>
        </p:nvSpPr>
        <p:spPr bwMode="auto">
          <a:xfrm>
            <a:off x="22588599" y="7445858"/>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For tumor, two of the four sites with SI values show excellent separation overall.</a:t>
            </a:r>
            <a:endParaRPr lang="en-US" altLang="en-US" dirty="0"/>
          </a:p>
        </p:txBody>
      </p:sp>
      <p:sp>
        <p:nvSpPr>
          <p:cNvPr id="44" name="Text Box 155"/>
          <p:cNvSpPr txBox="1">
            <a:spLocks noChangeArrowheads="1"/>
          </p:cNvSpPr>
          <p:nvPr/>
        </p:nvSpPr>
        <p:spPr bwMode="auto">
          <a:xfrm>
            <a:off x="22626698" y="16380444"/>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Here we have four sites with SI values, two of which have good separation from the NSI rates.</a:t>
            </a:r>
            <a:endParaRPr lang="en-US" altLang="en-US" dirty="0"/>
          </a:p>
        </p:txBody>
      </p:sp>
      <p:sp>
        <p:nvSpPr>
          <p:cNvPr id="45" name="Text Box 155"/>
          <p:cNvSpPr txBox="1">
            <a:spLocks noChangeArrowheads="1"/>
          </p:cNvSpPr>
          <p:nvPr/>
        </p:nvSpPr>
        <p:spPr bwMode="auto">
          <a:xfrm>
            <a:off x="22626698" y="11734800"/>
            <a:ext cx="4572639"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pPr>
            <a:r>
              <a:rPr lang="en-US" altLang="en-US" dirty="0" smtClean="0"/>
              <a:t>Six sites have SI values on EMR data (here signified by social history data).  Implementations are all good post-2010. KPCO and KPNC are excellent overall.</a:t>
            </a:r>
            <a:endParaRPr lang="en-US" altLang="en-US" dirty="0"/>
          </a:p>
        </p:txBody>
      </p:sp>
      <p:sp>
        <p:nvSpPr>
          <p:cNvPr id="51" name="Text Box 155"/>
          <p:cNvSpPr txBox="1">
            <a:spLocks noChangeArrowheads="1"/>
          </p:cNvSpPr>
          <p:nvPr/>
        </p:nvSpPr>
        <p:spPr bwMode="auto">
          <a:xfrm>
            <a:off x="28093987" y="4571999"/>
            <a:ext cx="7624763" cy="599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spcAft>
                <a:spcPts val="1200"/>
              </a:spcAft>
            </a:pPr>
            <a:r>
              <a:rPr lang="en-US" altLang="en-US" sz="2800" dirty="0" smtClean="0"/>
              <a:t>As the VDW and its processes mature and we turn to more sophisticated quality assurance investigations, it is crucial that we respond effectively to negative findings.  Just like our health care systems, we need to learn from our data.</a:t>
            </a:r>
          </a:p>
          <a:p>
            <a:pPr marL="0" indent="0" eaLnBrk="1" hangingPunct="1">
              <a:spcBef>
                <a:spcPct val="5000"/>
              </a:spcBef>
            </a:pPr>
            <a:r>
              <a:rPr lang="en-US" altLang="en-US" sz="2800" dirty="0" smtClean="0"/>
              <a:t>The VDW Operations Committee was able to go from negative finding to new spec in </a:t>
            </a:r>
            <a:r>
              <a:rPr lang="en-US" altLang="en-US" sz="2800" dirty="0" smtClean="0">
                <a:solidFill>
                  <a:srgbClr val="FF0000"/>
                </a:solidFill>
              </a:rPr>
              <a:t>about</a:t>
            </a:r>
            <a:r>
              <a:rPr lang="en-US" altLang="en-US" sz="2800" dirty="0" smtClean="0"/>
              <a:t> six months, and </a:t>
            </a:r>
            <a:r>
              <a:rPr lang="en-US" altLang="en-US" sz="2800" smtClean="0"/>
              <a:t>actual implementation </a:t>
            </a:r>
            <a:r>
              <a:rPr lang="en-US" altLang="en-US" sz="2800" dirty="0" smtClean="0"/>
              <a:t>in less than a year.  For a large, increasingly diverse and largely unfunded group, this is an excellent pace.</a:t>
            </a:r>
          </a:p>
        </p:txBody>
      </p:sp>
      <p:sp>
        <p:nvSpPr>
          <p:cNvPr id="52" name="Text Box 155"/>
          <p:cNvSpPr txBox="1">
            <a:spLocks noChangeArrowheads="1"/>
          </p:cNvSpPr>
          <p:nvPr/>
        </p:nvSpPr>
        <p:spPr bwMode="auto">
          <a:xfrm>
            <a:off x="28117800" y="10952163"/>
            <a:ext cx="7624763" cy="680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ct val="5000"/>
              </a:spcBef>
              <a:spcAft>
                <a:spcPts val="1200"/>
              </a:spcAft>
            </a:pPr>
            <a:r>
              <a:rPr lang="en-US" altLang="en-US" sz="2800" dirty="0"/>
              <a:t>On balance, the new flags stand to improve the quality of data-based research in the </a:t>
            </a:r>
            <a:r>
              <a:rPr lang="en-US" altLang="en-US" sz="2800" dirty="0" smtClean="0"/>
              <a:t>HCSRN.  Projects </a:t>
            </a:r>
            <a:r>
              <a:rPr lang="en-US" altLang="en-US" sz="2800" dirty="0"/>
              <a:t>needing to define populations-at-risk of exposure to particular pharmacy fills, tumors, or lab result values, for example, would do well to use the new flags to screen out people </a:t>
            </a:r>
            <a:r>
              <a:rPr lang="en-US" altLang="en-US" sz="2800" dirty="0" smtClean="0"/>
              <a:t>whose exposures may </a:t>
            </a:r>
            <a:r>
              <a:rPr lang="en-US" altLang="en-US" sz="2800" dirty="0"/>
              <a:t>not be completely </a:t>
            </a:r>
            <a:r>
              <a:rPr lang="en-US" altLang="en-US" sz="2800" dirty="0" smtClean="0"/>
              <a:t>captured, </a:t>
            </a:r>
            <a:r>
              <a:rPr lang="en-US" altLang="en-US" sz="2800" dirty="0" smtClean="0">
                <a:solidFill>
                  <a:srgbClr val="0070C0"/>
                </a:solidFill>
              </a:rPr>
              <a:t>or</a:t>
            </a:r>
            <a:r>
              <a:rPr lang="en-US" sz="2800" dirty="0" smtClean="0">
                <a:solidFill>
                  <a:srgbClr val="0070C0"/>
                </a:solidFill>
              </a:rPr>
              <a:t> </a:t>
            </a:r>
            <a:r>
              <a:rPr lang="en-US" sz="2800" dirty="0">
                <a:solidFill>
                  <a:srgbClr val="0070C0"/>
                </a:solidFill>
              </a:rPr>
              <a:t>consider removing those patients from their numerators and denominators or </a:t>
            </a:r>
            <a:r>
              <a:rPr lang="en-US" sz="2800" dirty="0" smtClean="0">
                <a:solidFill>
                  <a:srgbClr val="0070C0"/>
                </a:solidFill>
              </a:rPr>
              <a:t>use these flags </a:t>
            </a:r>
            <a:r>
              <a:rPr lang="en-US" sz="2800" dirty="0">
                <a:solidFill>
                  <a:srgbClr val="0070C0"/>
                </a:solidFill>
              </a:rPr>
              <a:t>as a co-variates in their analysis models</a:t>
            </a:r>
            <a:r>
              <a:rPr lang="en-US" sz="2800" dirty="0" smtClean="0">
                <a:solidFill>
                  <a:srgbClr val="0070C0"/>
                </a:solidFill>
              </a:rPr>
              <a:t>.</a:t>
            </a:r>
            <a:endParaRPr lang="en-US" altLang="en-US" sz="2800" dirty="0" smtClean="0">
              <a:solidFill>
                <a:srgbClr val="0070C0"/>
              </a:solidFill>
            </a:endParaRPr>
          </a:p>
          <a:p>
            <a:pPr marL="0" indent="0" eaLnBrk="1" hangingPunct="1">
              <a:spcBef>
                <a:spcPct val="5000"/>
              </a:spcBef>
            </a:pPr>
            <a:r>
              <a:rPr lang="en-US" altLang="en-US" sz="2800" dirty="0" smtClean="0"/>
              <a:t>The Enrollment/Demographics workgroup will fold this work into our standard QA package (generally run annually) to monitor implementation quality on these new variables.</a:t>
            </a:r>
            <a:endParaRPr lang="en-US" altLang="en-US" sz="2800" dirty="0"/>
          </a:p>
        </p:txBody>
      </p:sp>
      <p:pic>
        <p:nvPicPr>
          <p:cNvPr id="35" name="Picture 34"/>
          <p:cNvPicPr/>
          <p:nvPr/>
        </p:nvPicPr>
        <p:blipFill>
          <a:blip r:embed="rId5">
            <a:extLst>
              <a:ext uri="{28A0092B-C50C-407E-A947-70E740481C1C}">
                <a14:useLocalDpi xmlns:a14="http://schemas.microsoft.com/office/drawing/2010/main" val="0"/>
              </a:ext>
            </a:extLst>
          </a:blip>
          <a:srcRect/>
          <a:stretch>
            <a:fillRect/>
          </a:stretch>
        </p:blipFill>
        <p:spPr bwMode="auto">
          <a:xfrm>
            <a:off x="17602200" y="4571999"/>
            <a:ext cx="4534221" cy="2743583"/>
          </a:xfrm>
          <a:prstGeom prst="rect">
            <a:avLst/>
          </a:prstGeom>
          <a:noFill/>
          <a:ln>
            <a:noFill/>
          </a:ln>
        </p:spPr>
      </p:pic>
      <p:pic>
        <p:nvPicPr>
          <p:cNvPr id="36" name="Picture 35"/>
          <p:cNvPicPr/>
          <p:nvPr/>
        </p:nvPicPr>
        <p:blipFill>
          <a:blip r:embed="rId6">
            <a:extLst>
              <a:ext uri="{28A0092B-C50C-407E-A947-70E740481C1C}">
                <a14:useLocalDpi xmlns:a14="http://schemas.microsoft.com/office/drawing/2010/main" val="0"/>
              </a:ext>
            </a:extLst>
          </a:blip>
          <a:srcRect/>
          <a:stretch>
            <a:fillRect/>
          </a:stretch>
        </p:blipFill>
        <p:spPr bwMode="auto">
          <a:xfrm>
            <a:off x="17602200" y="9061563"/>
            <a:ext cx="4572000" cy="2696631"/>
          </a:xfrm>
          <a:prstGeom prst="rect">
            <a:avLst/>
          </a:prstGeom>
          <a:noFill/>
          <a:ln>
            <a:noFill/>
          </a:ln>
        </p:spPr>
      </p:pic>
      <p:pic>
        <p:nvPicPr>
          <p:cNvPr id="38" name="Picture 37"/>
          <p:cNvPicPr/>
          <p:nvPr/>
        </p:nvPicPr>
        <p:blipFill>
          <a:blip r:embed="rId7">
            <a:extLst>
              <a:ext uri="{28A0092B-C50C-407E-A947-70E740481C1C}">
                <a14:useLocalDpi xmlns:a14="http://schemas.microsoft.com/office/drawing/2010/main" val="0"/>
              </a:ext>
            </a:extLst>
          </a:blip>
          <a:srcRect/>
          <a:stretch>
            <a:fillRect/>
          </a:stretch>
        </p:blipFill>
        <p:spPr bwMode="auto">
          <a:xfrm>
            <a:off x="22626698" y="9040763"/>
            <a:ext cx="4534540" cy="2728343"/>
          </a:xfrm>
          <a:prstGeom prst="rect">
            <a:avLst/>
          </a:prstGeom>
          <a:noFill/>
          <a:ln>
            <a:noFill/>
          </a:ln>
        </p:spPr>
      </p:pic>
      <p:pic>
        <p:nvPicPr>
          <p:cNvPr id="46" name="Picture 45"/>
          <p:cNvPicPr/>
          <p:nvPr/>
        </p:nvPicPr>
        <p:blipFill>
          <a:blip r:embed="rId8">
            <a:extLst>
              <a:ext uri="{28A0092B-C50C-407E-A947-70E740481C1C}">
                <a14:useLocalDpi xmlns:a14="http://schemas.microsoft.com/office/drawing/2010/main" val="0"/>
              </a:ext>
            </a:extLst>
          </a:blip>
          <a:srcRect/>
          <a:stretch>
            <a:fillRect/>
          </a:stretch>
        </p:blipFill>
        <p:spPr bwMode="auto">
          <a:xfrm>
            <a:off x="22588599" y="4579619"/>
            <a:ext cx="4533901" cy="2735963"/>
          </a:xfrm>
          <a:prstGeom prst="rect">
            <a:avLst/>
          </a:prstGeom>
          <a:noFill/>
          <a:ln>
            <a:noFill/>
          </a:ln>
        </p:spPr>
      </p:pic>
      <p:pic>
        <p:nvPicPr>
          <p:cNvPr id="47" name="Picture 46"/>
          <p:cNvPicPr/>
          <p:nvPr/>
        </p:nvPicPr>
        <p:blipFill>
          <a:blip r:embed="rId9">
            <a:extLst>
              <a:ext uri="{28A0092B-C50C-407E-A947-70E740481C1C}">
                <a14:useLocalDpi xmlns:a14="http://schemas.microsoft.com/office/drawing/2010/main" val="0"/>
              </a:ext>
            </a:extLst>
          </a:blip>
          <a:srcRect/>
          <a:stretch>
            <a:fillRect/>
          </a:stretch>
        </p:blipFill>
        <p:spPr bwMode="auto">
          <a:xfrm>
            <a:off x="22627336" y="13442566"/>
            <a:ext cx="4533901" cy="2743583"/>
          </a:xfrm>
          <a:prstGeom prst="rect">
            <a:avLst/>
          </a:prstGeom>
          <a:noFill/>
          <a:ln>
            <a:noFill/>
          </a:ln>
        </p:spPr>
      </p:pic>
      <p:sp>
        <p:nvSpPr>
          <p:cNvPr id="49" name="Text Box 149"/>
          <p:cNvSpPr txBox="1">
            <a:spLocks noChangeArrowheads="1"/>
          </p:cNvSpPr>
          <p:nvPr/>
        </p:nvSpPr>
        <p:spPr bwMode="auto">
          <a:xfrm>
            <a:off x="9067801" y="10190163"/>
            <a:ext cx="7624762" cy="762000"/>
          </a:xfrm>
          <a:prstGeom prst="rect">
            <a:avLst/>
          </a:prstGeom>
          <a:solidFill>
            <a:srgbClr val="9CA8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algn="ctr" eaLnBrk="1" hangingPunct="1"/>
            <a:r>
              <a:rPr lang="en-US" altLang="en-US" sz="4400" dirty="0" smtClean="0">
                <a:solidFill>
                  <a:schemeClr val="bg1"/>
                </a:solidFill>
              </a:rPr>
              <a:t>Evaluation Method</a:t>
            </a:r>
            <a:endParaRPr lang="en-US" altLang="en-US" sz="4400" dirty="0">
              <a:solidFill>
                <a:schemeClr val="bg1"/>
              </a:solidFill>
            </a:endParaRPr>
          </a:p>
        </p:txBody>
      </p:sp>
      <p:pic>
        <p:nvPicPr>
          <p:cNvPr id="48" name="Picture 47"/>
          <p:cNvPicPr/>
          <p:nvPr/>
        </p:nvPicPr>
        <p:blipFill>
          <a:blip r:embed="rId10">
            <a:extLst>
              <a:ext uri="{28A0092B-C50C-407E-A947-70E740481C1C}">
                <a14:useLocalDpi xmlns:a14="http://schemas.microsoft.com/office/drawing/2010/main" val="0"/>
              </a:ext>
            </a:extLst>
          </a:blip>
          <a:srcRect/>
          <a:stretch>
            <a:fillRect/>
          </a:stretch>
        </p:blipFill>
        <p:spPr bwMode="auto">
          <a:xfrm>
            <a:off x="17602200" y="13442566"/>
            <a:ext cx="4572000" cy="2743583"/>
          </a:xfrm>
          <a:prstGeom prst="rect">
            <a:avLst/>
          </a:prstGeom>
          <a:noFill/>
          <a:ln>
            <a:noFill/>
          </a:ln>
        </p:spPr>
      </p:pic>
      <p:sp>
        <p:nvSpPr>
          <p:cNvPr id="50" name="Text Box 155"/>
          <p:cNvSpPr txBox="1">
            <a:spLocks noChangeArrowheads="1"/>
          </p:cNvSpPr>
          <p:nvPr/>
        </p:nvSpPr>
        <p:spPr bwMode="auto">
          <a:xfrm>
            <a:off x="9067800" y="11102975"/>
            <a:ext cx="7624763" cy="695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2000">
                <a:solidFill>
                  <a:schemeClr val="tx1"/>
                </a:solidFill>
                <a:latin typeface="Arial" charset="0"/>
                <a:ea typeface="ＭＳ Ｐゴシック" pitchFamily="-112" charset="-128"/>
              </a:defRPr>
            </a:lvl1pPr>
            <a:lvl2pPr marL="37931725" indent="-37474525" eaLnBrk="0" hangingPunct="0">
              <a:defRPr sz="2000">
                <a:solidFill>
                  <a:schemeClr val="tx1"/>
                </a:solidFill>
                <a:latin typeface="Arial" charset="0"/>
                <a:ea typeface="ＭＳ Ｐゴシック" pitchFamily="-112" charset="-128"/>
              </a:defRPr>
            </a:lvl2pPr>
            <a:lvl3pPr eaLnBrk="0" hangingPunct="0">
              <a:defRPr sz="2000">
                <a:solidFill>
                  <a:schemeClr val="tx1"/>
                </a:solidFill>
                <a:latin typeface="Arial" charset="0"/>
                <a:ea typeface="ＭＳ Ｐゴシック" pitchFamily="-112" charset="-128"/>
              </a:defRPr>
            </a:lvl3pPr>
            <a:lvl4pPr eaLnBrk="0" hangingPunct="0">
              <a:defRPr sz="2000">
                <a:solidFill>
                  <a:schemeClr val="tx1"/>
                </a:solidFill>
                <a:latin typeface="Arial" charset="0"/>
                <a:ea typeface="ＭＳ Ｐゴシック" pitchFamily="-112" charset="-128"/>
              </a:defRPr>
            </a:lvl4pPr>
            <a:lvl5pPr eaLnBrk="0" hangingPunct="0">
              <a:defRPr sz="2000">
                <a:solidFill>
                  <a:schemeClr val="tx1"/>
                </a:solidFill>
                <a:latin typeface="Arial" charset="0"/>
                <a:ea typeface="ＭＳ Ｐゴシック" pitchFamily="-112" charset="-128"/>
              </a:defRPr>
            </a:lvl5pPr>
            <a:lvl6pPr marL="457200" eaLnBrk="0" fontAlgn="base" hangingPunct="0">
              <a:spcBef>
                <a:spcPct val="0"/>
              </a:spcBef>
              <a:spcAft>
                <a:spcPct val="0"/>
              </a:spcAft>
              <a:defRPr sz="2000">
                <a:solidFill>
                  <a:schemeClr val="tx1"/>
                </a:solidFill>
                <a:latin typeface="Arial" charset="0"/>
                <a:ea typeface="ＭＳ Ｐゴシック" pitchFamily="-112" charset="-128"/>
              </a:defRPr>
            </a:lvl6pPr>
            <a:lvl7pPr marL="914400" eaLnBrk="0" fontAlgn="base" hangingPunct="0">
              <a:spcBef>
                <a:spcPct val="0"/>
              </a:spcBef>
              <a:spcAft>
                <a:spcPct val="0"/>
              </a:spcAft>
              <a:defRPr sz="2000">
                <a:solidFill>
                  <a:schemeClr val="tx1"/>
                </a:solidFill>
                <a:latin typeface="Arial" charset="0"/>
                <a:ea typeface="ＭＳ Ｐゴシック" pitchFamily="-112" charset="-128"/>
              </a:defRPr>
            </a:lvl7pPr>
            <a:lvl8pPr marL="1371600" eaLnBrk="0" fontAlgn="base" hangingPunct="0">
              <a:spcBef>
                <a:spcPct val="0"/>
              </a:spcBef>
              <a:spcAft>
                <a:spcPct val="0"/>
              </a:spcAft>
              <a:defRPr sz="2000">
                <a:solidFill>
                  <a:schemeClr val="tx1"/>
                </a:solidFill>
                <a:latin typeface="Arial" charset="0"/>
                <a:ea typeface="ＭＳ Ｐゴシック" pitchFamily="-112" charset="-128"/>
              </a:defRPr>
            </a:lvl8pPr>
            <a:lvl9pPr marL="1828800" eaLnBrk="0" fontAlgn="base" hangingPunct="0">
              <a:spcBef>
                <a:spcPct val="0"/>
              </a:spcBef>
              <a:spcAft>
                <a:spcPct val="0"/>
              </a:spcAft>
              <a:defRPr sz="2000">
                <a:solidFill>
                  <a:schemeClr val="tx1"/>
                </a:solidFill>
                <a:latin typeface="Arial" charset="0"/>
                <a:ea typeface="ＭＳ Ｐゴシック" pitchFamily="-112" charset="-128"/>
              </a:defRPr>
            </a:lvl9pPr>
          </a:lstStyle>
          <a:p>
            <a:pPr marL="0" indent="0" eaLnBrk="1" hangingPunct="1">
              <a:spcBef>
                <a:spcPts val="0"/>
              </a:spcBef>
              <a:spcAft>
                <a:spcPts val="1200"/>
              </a:spcAft>
            </a:pPr>
            <a:r>
              <a:rPr lang="en-US" altLang="en-US" sz="2800" dirty="0" smtClean="0"/>
              <a:t>After numerous HCSRN sites implemented these flags, the Enrollment workgroup put out an evaluation program which calculated </a:t>
            </a:r>
            <a:r>
              <a:rPr lang="en-US" altLang="en-US" sz="2800" b="1" dirty="0" smtClean="0"/>
              <a:t>monthly per-member rates</a:t>
            </a:r>
            <a:r>
              <a:rPr lang="en-US" altLang="en-US" sz="2800" dirty="0" smtClean="0"/>
              <a:t> of the number of relevant records (e.g., lab results for </a:t>
            </a:r>
            <a:r>
              <a:rPr lang="en-US" altLang="en-US" sz="2800" dirty="0" err="1" smtClean="0"/>
              <a:t>incomplete_lab</a:t>
            </a:r>
            <a:r>
              <a:rPr lang="en-US" altLang="en-US" sz="2800" dirty="0" smtClean="0"/>
              <a:t>) for each value of each flag.</a:t>
            </a:r>
          </a:p>
          <a:p>
            <a:pPr marL="0" indent="0" eaLnBrk="1" hangingPunct="1">
              <a:spcBef>
                <a:spcPts val="0"/>
              </a:spcBef>
              <a:spcAft>
                <a:spcPts val="1200"/>
              </a:spcAft>
            </a:pPr>
            <a:r>
              <a:rPr lang="en-US" altLang="en-US" sz="2800" dirty="0" smtClean="0"/>
              <a:t>We then produced by-site plots of these rates over time, to allow for quick evaluation and cross-site comparisons.</a:t>
            </a:r>
            <a:endParaRPr lang="en-US" altLang="en-US" sz="2800" dirty="0"/>
          </a:p>
          <a:p>
            <a:pPr marL="0" indent="0" eaLnBrk="1" hangingPunct="1">
              <a:spcBef>
                <a:spcPct val="5000"/>
              </a:spcBef>
              <a:spcAft>
                <a:spcPts val="1200"/>
              </a:spcAft>
            </a:pPr>
            <a:r>
              <a:rPr lang="en-US" altLang="en-US" sz="2800" dirty="0" smtClean="0"/>
              <a:t>In general, we should expect to see higher rates of records for enrollees for whom the relevant flag is set to N than those with Y values.</a:t>
            </a:r>
          </a:p>
          <a:p>
            <a:pPr marL="0" indent="0" eaLnBrk="1" hangingPunct="1">
              <a:spcBef>
                <a:spcPct val="5000"/>
              </a:spcBef>
            </a:pPr>
            <a:r>
              <a:rPr lang="en-US" altLang="en-US" sz="2800" dirty="0" smtClean="0"/>
              <a:t>Non-implementing sites’ rates are illustrative for comparison.</a:t>
            </a:r>
          </a:p>
        </p:txBody>
      </p:sp>
    </p:spTree>
    <p:extLst>
      <p:ext uri="{BB962C8B-B14F-4D97-AF65-F5344CB8AC3E}">
        <p14:creationId xmlns:p14="http://schemas.microsoft.com/office/powerpoint/2010/main" val="2477408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000000"/>
      </a:dk1>
      <a:lt1>
        <a:srgbClr val="FFFFFF"/>
      </a:lt1>
      <a:dk2>
        <a:srgbClr val="4E917B"/>
      </a:dk2>
      <a:lt2>
        <a:srgbClr val="E6ECE6"/>
      </a:lt2>
      <a:accent1>
        <a:srgbClr val="4E9EB8"/>
      </a:accent1>
      <a:accent2>
        <a:srgbClr val="AEAA75"/>
      </a:accent2>
      <a:accent3>
        <a:srgbClr val="9AB599"/>
      </a:accent3>
      <a:accent4>
        <a:srgbClr val="A74E15"/>
      </a:accent4>
      <a:accent5>
        <a:srgbClr val="EFF3F6"/>
      </a:accent5>
      <a:accent6>
        <a:srgbClr val="5D87A1"/>
      </a:accent6>
      <a:hlink>
        <a:srgbClr val="0000FF"/>
      </a:hlink>
      <a:folHlink>
        <a:srgbClr val="800080"/>
      </a:folHlink>
    </a:clrScheme>
    <a:fontScheme name="Focus">
      <a:majorFont>
        <a:latin typeface="Corbel"/>
        <a:ea typeface=""/>
        <a:cs typeface=""/>
        <a:font script="Jpan" typeface="ＭＳ ゴシック"/>
      </a:majorFont>
      <a:minorFont>
        <a:latin typeface="Corbel"/>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10980</TotalTime>
  <Words>1462</Words>
  <Application>Microsoft Office PowerPoint</Application>
  <PresentationFormat>Custom</PresentationFormat>
  <Paragraphs>137</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GHRI Poster Template 20x40 browns</dc:title>
  <dc:subject>Powerpoint Poster Templates</dc:subject>
  <dc:creator>Pardee, Roy</dc:creator>
  <cp:lastModifiedBy>image_acct</cp:lastModifiedBy>
  <cp:revision>222</cp:revision>
  <cp:lastPrinted>2009-09-08T19:58:15Z</cp:lastPrinted>
  <dcterms:created xsi:type="dcterms:W3CDTF">2009-09-08T17:48:07Z</dcterms:created>
  <dcterms:modified xsi:type="dcterms:W3CDTF">2016-03-22T00:16:27Z</dcterms:modified>
</cp:coreProperties>
</file>