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18288000"/>
  <p:notesSz cx="6858000" cy="9144000"/>
  <p:defaultTextStyle>
    <a:defPPr>
      <a:defRPr lang="en-US"/>
    </a:defPPr>
    <a:lvl1pPr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1514475" indent="-1057275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3028950" indent="-2114550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4545013" indent="-3173413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6059488" indent="-4230688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47840"/>
    <a:srgbClr val="2E5592"/>
    <a:srgbClr val="156786"/>
    <a:srgbClr val="2B7F88"/>
    <a:srgbClr val="9CA877"/>
    <a:srgbClr val="4B3B32"/>
    <a:srgbClr val="3A0116"/>
    <a:srgbClr val="4F0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72" y="-72"/>
      </p:cViewPr>
      <p:guideLst>
        <p:guide orient="horz" pos="556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ED08DE81-0E56-40CD-BF21-E80724925E1D}" type="datetime1">
              <a:rPr lang="en-US" altLang="en-US"/>
              <a:pPr/>
              <a:t>3/9/2016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90254447-301D-4A62-AFCF-0E77553E5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19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D20E2334-564C-49F4-AAAC-87199CFF6DF7}" type="datetime1">
              <a:rPr lang="en-US" altLang="en-US"/>
              <a:pPr/>
              <a:t>3/9/2016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2C9BD352-FBED-43BE-90FF-03C6F5B1C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418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1514475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3028950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4545013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6059488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7576261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9091513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10606766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12122018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1514475" rtl="0" eaLnBrk="0" fontAlgn="base" hangingPunct="0">
        <a:spcBef>
          <a:spcPct val="0"/>
        </a:spcBef>
        <a:spcAft>
          <a:spcPct val="0"/>
        </a:spcAft>
        <a:defRPr sz="14600" kern="1200">
          <a:solidFill>
            <a:schemeClr val="tx1"/>
          </a:solidFill>
          <a:latin typeface="+mj-lt"/>
          <a:ea typeface="ＭＳ Ｐゴシック" pitchFamily="-28" charset="-128"/>
          <a:cs typeface="ＭＳ Ｐゴシック" pitchFamily="-28" charset="-128"/>
        </a:defRPr>
      </a:lvl1pPr>
      <a:lvl2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2pPr>
      <a:lvl3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3pPr>
      <a:lvl4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4pPr>
      <a:lvl5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5pPr>
      <a:lvl6pPr marL="4572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6pPr>
      <a:lvl7pPr marL="9144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7pPr>
      <a:lvl8pPr marL="13716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8pPr>
      <a:lvl9pPr marL="18288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1135063" indent="-1135063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600" kern="1200">
          <a:solidFill>
            <a:schemeClr val="tx1"/>
          </a:solidFill>
          <a:latin typeface="+mn-lt"/>
          <a:ea typeface="ＭＳ Ｐゴシック" pitchFamily="-28" charset="-128"/>
          <a:cs typeface="ＭＳ Ｐゴシック" pitchFamily="-28" charset="-128"/>
        </a:defRPr>
      </a:lvl1pPr>
      <a:lvl2pPr marL="2462213" indent="-946150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3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2pPr>
      <a:lvl3pPr marL="3787775" indent="-757238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0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3pPr>
      <a:lvl4pPr marL="5302250" indent="-757238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6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4pPr>
      <a:lvl5pPr marL="6818313" indent="-757238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6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5pPr>
      <a:lvl6pPr marL="8333887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9849140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364392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79644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5252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04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45757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61009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76261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091513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06766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22018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0"/>
          <p:cNvSpPr>
            <a:spLocks noChangeArrowheads="1"/>
          </p:cNvSpPr>
          <p:nvPr/>
        </p:nvSpPr>
        <p:spPr bwMode="auto">
          <a:xfrm>
            <a:off x="914400" y="762000"/>
            <a:ext cx="26382663" cy="2362200"/>
          </a:xfrm>
          <a:prstGeom prst="rect">
            <a:avLst/>
          </a:prstGeom>
          <a:solidFill>
            <a:srgbClr val="4B3B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31"/>
          <p:cNvSpPr>
            <a:spLocks noChangeArrowheads="1"/>
          </p:cNvSpPr>
          <p:nvPr/>
        </p:nvSpPr>
        <p:spPr bwMode="auto">
          <a:xfrm>
            <a:off x="28098750" y="762000"/>
            <a:ext cx="7620000" cy="2362200"/>
          </a:xfrm>
          <a:prstGeom prst="rect">
            <a:avLst/>
          </a:prstGeom>
          <a:solidFill>
            <a:srgbClr val="1567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1295400" y="914400"/>
            <a:ext cx="256032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ts val="5150"/>
              </a:spcBef>
            </a:pPr>
            <a:r>
              <a:rPr lang="en-US" altLang="en-US" sz="5800" dirty="0" smtClean="0">
                <a:solidFill>
                  <a:schemeClr val="bg1"/>
                </a:solidFill>
              </a:rPr>
              <a:t>Known Unknowns: Flagging Incomplete Data Capture in VDW Enrollment</a:t>
            </a:r>
            <a:endParaRPr lang="en-US" altLang="en-US" sz="5800" dirty="0">
              <a:solidFill>
                <a:schemeClr val="bg1"/>
              </a:solidFill>
            </a:endParaRPr>
          </a:p>
        </p:txBody>
      </p:sp>
      <p:pic>
        <p:nvPicPr>
          <p:cNvPr id="5128" name="Picture 30" descr="ghri_logo_h_rev.po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0" y="1289050"/>
            <a:ext cx="519271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Box 39"/>
          <p:cNvSpPr txBox="1">
            <a:spLocks noChangeArrowheads="1"/>
          </p:cNvSpPr>
          <p:nvPr/>
        </p:nvSpPr>
        <p:spPr bwMode="auto">
          <a:xfrm>
            <a:off x="1392238" y="1905000"/>
            <a:ext cx="233045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3200" dirty="0" smtClean="0">
                <a:solidFill>
                  <a:schemeClr val="bg1"/>
                </a:solidFill>
              </a:rPr>
              <a:t>Author: Roy Pardee, JD MA</a:t>
            </a:r>
            <a:endParaRPr lang="en-US" altLang="en-US" sz="3200" baseline="30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solidFill>
                  <a:schemeClr val="bg1"/>
                </a:solidFill>
              </a:rPr>
              <a:t>Group </a:t>
            </a:r>
            <a:r>
              <a:rPr lang="en-US" altLang="en-US" sz="2400" dirty="0">
                <a:solidFill>
                  <a:schemeClr val="bg1"/>
                </a:solidFill>
              </a:rPr>
              <a:t>Health Research </a:t>
            </a:r>
            <a:r>
              <a:rPr lang="en-US" altLang="en-US" sz="2400" dirty="0" smtClean="0">
                <a:solidFill>
                  <a:schemeClr val="bg1"/>
                </a:solidFill>
              </a:rPr>
              <a:t>Institute</a:t>
            </a:r>
            <a:endParaRPr lang="en-US" altLang="en-US" sz="6000" dirty="0">
              <a:solidFill>
                <a:schemeClr val="bg1"/>
              </a:solidFill>
            </a:endParaRPr>
          </a:p>
        </p:txBody>
      </p:sp>
      <p:sp>
        <p:nvSpPr>
          <p:cNvPr id="5130" name="Text Box 148"/>
          <p:cNvSpPr txBox="1">
            <a:spLocks noChangeArrowheads="1"/>
          </p:cNvSpPr>
          <p:nvPr/>
        </p:nvSpPr>
        <p:spPr bwMode="auto">
          <a:xfrm>
            <a:off x="17602200" y="3506788"/>
            <a:ext cx="9694863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spcAft>
                <a:spcPct val="5000"/>
              </a:spcAft>
            </a:pPr>
            <a:r>
              <a:rPr lang="en-US" altLang="en-US" sz="4400" dirty="0" smtClean="0">
                <a:solidFill>
                  <a:schemeClr val="bg1"/>
                </a:solidFill>
              </a:rPr>
              <a:t>Implementation &amp; Results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5131" name="Text Box 149"/>
          <p:cNvSpPr txBox="1">
            <a:spLocks noChangeArrowheads="1"/>
          </p:cNvSpPr>
          <p:nvPr/>
        </p:nvSpPr>
        <p:spPr bwMode="auto">
          <a:xfrm>
            <a:off x="28093988" y="3506788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132" name="Text Box 155"/>
          <p:cNvSpPr txBox="1">
            <a:spLocks noChangeArrowheads="1"/>
          </p:cNvSpPr>
          <p:nvPr/>
        </p:nvSpPr>
        <p:spPr bwMode="auto">
          <a:xfrm>
            <a:off x="9144000" y="11547475"/>
            <a:ext cx="76247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2400" b="1" dirty="0" smtClean="0"/>
              <a:t>Table 2: Excerpt of Pharmacy Evaluation Data</a:t>
            </a:r>
            <a:endParaRPr lang="en-US" altLang="en-US" sz="2400" b="1" dirty="0"/>
          </a:p>
        </p:txBody>
      </p:sp>
      <p:sp>
        <p:nvSpPr>
          <p:cNvPr id="5169" name="Text Box 149"/>
          <p:cNvSpPr txBox="1">
            <a:spLocks noChangeArrowheads="1"/>
          </p:cNvSpPr>
          <p:nvPr/>
        </p:nvSpPr>
        <p:spPr bwMode="auto">
          <a:xfrm>
            <a:off x="28093988" y="10896600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172" name="Text Box 149"/>
          <p:cNvSpPr txBox="1">
            <a:spLocks noChangeArrowheads="1"/>
          </p:cNvSpPr>
          <p:nvPr/>
        </p:nvSpPr>
        <p:spPr bwMode="auto">
          <a:xfrm>
            <a:off x="973138" y="3506788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173" name="Text Box 149"/>
          <p:cNvSpPr txBox="1">
            <a:spLocks noChangeArrowheads="1"/>
          </p:cNvSpPr>
          <p:nvPr/>
        </p:nvSpPr>
        <p:spPr bwMode="auto">
          <a:xfrm>
            <a:off x="973138" y="10515600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 smtClean="0">
                <a:solidFill>
                  <a:schemeClr val="bg1"/>
                </a:solidFill>
              </a:rPr>
              <a:t>The Variables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08305"/>
              </p:ext>
            </p:extLst>
          </p:nvPr>
        </p:nvGraphicFramePr>
        <p:xfrm>
          <a:off x="762000" y="12097512"/>
          <a:ext cx="8077200" cy="53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/>
                <a:gridCol w="3352800"/>
                <a:gridCol w="2362200"/>
              </a:tblGrid>
              <a:tr h="627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 Values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incomplete_outpt_rx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outpatient pharmacy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fill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2286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K: There are known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reasons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suspect capture is incomplete.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N: No—there is no known reason to suspect capture is incomplete.</a:t>
                      </a:r>
                    </a:p>
                    <a:p>
                      <a:pPr marL="2286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Variable Not implemented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incomplete_outpt_enc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outpatient </a:t>
                      </a: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encounter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incomplete_inpt_enc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inpatient encounter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incomplete_emr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medical record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 (e.g., social history, vital signs, etc.)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incomplete_tumor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tumor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incomplete_lab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results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Box 149"/>
          <p:cNvSpPr txBox="1">
            <a:spLocks noChangeArrowheads="1"/>
          </p:cNvSpPr>
          <p:nvPr/>
        </p:nvSpPr>
        <p:spPr bwMode="auto">
          <a:xfrm>
            <a:off x="9067800" y="3506788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 smtClean="0">
                <a:solidFill>
                  <a:schemeClr val="bg1"/>
                </a:solidFill>
              </a:rPr>
              <a:t>Evaluation Method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 Box 155"/>
          <p:cNvSpPr txBox="1">
            <a:spLocks noChangeArrowheads="1"/>
          </p:cNvSpPr>
          <p:nvPr/>
        </p:nvSpPr>
        <p:spPr bwMode="auto">
          <a:xfrm>
            <a:off x="9067800" y="4572000"/>
            <a:ext cx="7624763" cy="695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After implementing these flags at Group Health, we looked to see how well our results tracked actual data capture.</a:t>
            </a:r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For each month and flag variable: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Enumerate the set of people enrolled in that month, in both the suspected-incomplete (SI) and not-suspected-incomplete (NSI) groups.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Count the number of records in the relevant file (e.g., rx fills for incomplete_outpt_rx) for each enrolled person.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Compute rates by dividing the second number by the first number.</a:t>
            </a:r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If implementation is good, rates for the SI group will be discernibly lower than those for NSI.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34689"/>
              </p:ext>
            </p:extLst>
          </p:nvPr>
        </p:nvGraphicFramePr>
        <p:xfrm>
          <a:off x="9167814" y="12097512"/>
          <a:ext cx="774858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86"/>
                <a:gridCol w="1676400"/>
                <a:gridCol w="1571805"/>
                <a:gridCol w="1535097"/>
                <a:gridCol w="1388898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Enrollees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Rx Recs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44,556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8,860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0.20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537,247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547,339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1.02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45,413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9,332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536,633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546,005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1.02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45,800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8,654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0.19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536,619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510,137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0.95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 Box 155"/>
          <p:cNvSpPr txBox="1">
            <a:spLocks noChangeArrowheads="1"/>
          </p:cNvSpPr>
          <p:nvPr/>
        </p:nvSpPr>
        <p:spPr bwMode="auto">
          <a:xfrm>
            <a:off x="1066800" y="4572000"/>
            <a:ext cx="7624763" cy="58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HMO-based research generally gets us the best of two data worlds.  We have:</a:t>
            </a:r>
          </a:p>
          <a:p>
            <a:pPr marL="342900" indent="-3429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depth-of-detail of a healthcare provider, and</a:t>
            </a:r>
          </a:p>
          <a:p>
            <a:pPr marL="342900" indent="-3429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completeness-of-information of a health insurer.</a:t>
            </a:r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Nevertheless, we do have some data “blind spots”—conditions under which we know our capture of particular types of data are incomplete.</a:t>
            </a:r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In December of 2014 the VDW Implementation Group adopted a set of 6 enrollment variables for flagging these periods.</a:t>
            </a:r>
          </a:p>
          <a:p>
            <a:pPr marL="1079500" indent="-3429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39" name="Text Box 155"/>
          <p:cNvSpPr txBox="1">
            <a:spLocks noChangeArrowheads="1"/>
          </p:cNvSpPr>
          <p:nvPr/>
        </p:nvSpPr>
        <p:spPr bwMode="auto">
          <a:xfrm>
            <a:off x="762000" y="11547475"/>
            <a:ext cx="76247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2400" b="1" dirty="0" smtClean="0"/>
              <a:t>Table 1: The New Flag Variables</a:t>
            </a:r>
            <a:endParaRPr lang="en-US" alt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640618" y="4742684"/>
            <a:ext cx="4572640" cy="3942529"/>
            <a:chOff x="17640618" y="4742684"/>
            <a:chExt cx="4572640" cy="39425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0619" y="4742684"/>
              <a:ext cx="4572639" cy="2743583"/>
            </a:xfrm>
            <a:prstGeom prst="rect">
              <a:avLst/>
            </a:prstGeom>
          </p:spPr>
        </p:pic>
        <p:sp>
          <p:nvSpPr>
            <p:cNvPr id="40" name="Text Box 155"/>
            <p:cNvSpPr txBox="1">
              <a:spLocks noChangeArrowheads="1"/>
            </p:cNvSpPr>
            <p:nvPr/>
          </p:nvSpPr>
          <p:spPr bwMode="auto">
            <a:xfrm>
              <a:off x="17640618" y="7696200"/>
              <a:ext cx="4572639" cy="98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286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marL="0" indent="0" eaLnBrk="1" hangingPunct="1">
                <a:spcBef>
                  <a:spcPct val="5000"/>
                </a:spcBef>
              </a:pPr>
              <a:r>
                <a:rPr lang="en-US" altLang="en-US" dirty="0" smtClean="0"/>
                <a:t>Pharmacy implementation is based on drug benefits and (prior to 2004) Medicare status.</a:t>
              </a:r>
              <a:endParaRPr lang="en-US" alt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619" y="9025523"/>
            <a:ext cx="4572639" cy="2743583"/>
          </a:xfrm>
          <a:prstGeom prst="rect">
            <a:avLst/>
          </a:prstGeom>
        </p:spPr>
      </p:pic>
      <p:sp>
        <p:nvSpPr>
          <p:cNvPr id="41" name="Text Box 155"/>
          <p:cNvSpPr txBox="1">
            <a:spLocks noChangeArrowheads="1"/>
          </p:cNvSpPr>
          <p:nvPr/>
        </p:nvSpPr>
        <p:spPr bwMode="auto">
          <a:xfrm>
            <a:off x="17602200" y="11963401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dirty="0" smtClean="0"/>
              <a:t>Lab implementation is based on Group Practice Division and EWA vs. WWA.  Most of the SI result data comes from EWA.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619" y="13442567"/>
            <a:ext cx="4572639" cy="2743583"/>
          </a:xfrm>
          <a:prstGeom prst="rect">
            <a:avLst/>
          </a:prstGeom>
        </p:spPr>
      </p:pic>
      <p:sp>
        <p:nvSpPr>
          <p:cNvPr id="42" name="Text Box 155"/>
          <p:cNvSpPr txBox="1">
            <a:spLocks noChangeArrowheads="1"/>
          </p:cNvSpPr>
          <p:nvPr/>
        </p:nvSpPr>
        <p:spPr bwMode="auto">
          <a:xfrm>
            <a:off x="17602200" y="16380444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dirty="0" smtClean="0"/>
              <a:t>Inpatient Encounters is based on MainNet and date.</a:t>
            </a:r>
            <a:endParaRPr lang="en-US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588599" y="4742684"/>
            <a:ext cx="4572639" cy="3942529"/>
            <a:chOff x="22588599" y="4742684"/>
            <a:chExt cx="4572639" cy="39425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8599" y="4742684"/>
              <a:ext cx="4572639" cy="2743583"/>
            </a:xfrm>
            <a:prstGeom prst="rect">
              <a:avLst/>
            </a:prstGeom>
          </p:spPr>
        </p:pic>
        <p:sp>
          <p:nvSpPr>
            <p:cNvPr id="43" name="Text Box 155"/>
            <p:cNvSpPr txBox="1">
              <a:spLocks noChangeArrowheads="1"/>
            </p:cNvSpPr>
            <p:nvPr/>
          </p:nvSpPr>
          <p:spPr bwMode="auto">
            <a:xfrm>
              <a:off x="22588599" y="7696200"/>
              <a:ext cx="4572639" cy="98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286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marL="0" indent="0" eaLnBrk="1" hangingPunct="1">
                <a:spcBef>
                  <a:spcPct val="5000"/>
                </a:spcBef>
              </a:pPr>
              <a:r>
                <a:rPr lang="en-US" altLang="en-US" dirty="0" smtClean="0"/>
                <a:t>Tumor implementation is based on county of residence.</a:t>
              </a:r>
              <a:endParaRPr lang="en-US" alt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98" y="13442567"/>
            <a:ext cx="4572639" cy="2743583"/>
          </a:xfrm>
          <a:prstGeom prst="rect">
            <a:avLst/>
          </a:prstGeom>
        </p:spPr>
      </p:pic>
      <p:sp>
        <p:nvSpPr>
          <p:cNvPr id="44" name="Text Box 155"/>
          <p:cNvSpPr txBox="1">
            <a:spLocks noChangeArrowheads="1"/>
          </p:cNvSpPr>
          <p:nvPr/>
        </p:nvSpPr>
        <p:spPr bwMode="auto">
          <a:xfrm>
            <a:off x="22626698" y="16380444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dirty="0" smtClean="0"/>
              <a:t>Like Inpatient, Outpatient encounters are based on MainNet and date.</a:t>
            </a:r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98" y="9014611"/>
            <a:ext cx="4572639" cy="2743583"/>
          </a:xfrm>
          <a:prstGeom prst="rect">
            <a:avLst/>
          </a:prstGeom>
        </p:spPr>
      </p:pic>
      <p:sp>
        <p:nvSpPr>
          <p:cNvPr id="45" name="Text Box 155"/>
          <p:cNvSpPr txBox="1">
            <a:spLocks noChangeArrowheads="1"/>
          </p:cNvSpPr>
          <p:nvPr/>
        </p:nvSpPr>
        <p:spPr bwMode="auto">
          <a:xfrm>
            <a:off x="22626698" y="11963401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dirty="0" smtClean="0"/>
              <a:t>EMR (here indicated by Social History records) implementation is based on Group Practice Division Status.</a:t>
            </a:r>
            <a:endParaRPr lang="en-US" altLang="en-US" dirty="0"/>
          </a:p>
        </p:txBody>
      </p:sp>
      <p:sp>
        <p:nvSpPr>
          <p:cNvPr id="51" name="Text Box 155"/>
          <p:cNvSpPr txBox="1">
            <a:spLocks noChangeArrowheads="1"/>
          </p:cNvSpPr>
          <p:nvPr/>
        </p:nvSpPr>
        <p:spPr bwMode="auto">
          <a:xfrm>
            <a:off x="28093987" y="4572000"/>
            <a:ext cx="76247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The logic of population-based research often relies on being able to draw conclusions from the data that </a:t>
            </a:r>
            <a:r>
              <a:rPr lang="en-US" altLang="en-US" sz="2800" i="1" dirty="0" smtClean="0"/>
              <a:t>isn’t </a:t>
            </a:r>
            <a:r>
              <a:rPr lang="en-US" altLang="en-US" sz="2800" dirty="0" smtClean="0"/>
              <a:t>there</a:t>
            </a:r>
            <a:r>
              <a:rPr lang="en-US" altLang="en-US" sz="2800" i="1" dirty="0" smtClean="0"/>
              <a:t>.  </a:t>
            </a:r>
            <a:r>
              <a:rPr lang="en-US" altLang="en-US" sz="2800" dirty="0" smtClean="0"/>
              <a:t>For example: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If this patient had ever taken a phenothiazine drug, we would have a record of it in our data.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She has no such record.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Therefore, she is a suitable control for our </a:t>
            </a:r>
            <a:r>
              <a:rPr lang="en-US" altLang="en-US" sz="2800" dirty="0" err="1" smtClean="0"/>
              <a:t>case:control</a:t>
            </a:r>
            <a:r>
              <a:rPr lang="en-US" altLang="en-US" sz="2800" dirty="0" smtClean="0"/>
              <a:t> study of the effects of </a:t>
            </a:r>
            <a:r>
              <a:rPr lang="en-US" altLang="en-US" sz="2800" dirty="0" err="1" smtClean="0"/>
              <a:t>phenothiazines</a:t>
            </a:r>
            <a:r>
              <a:rPr lang="en-US" altLang="en-US" sz="2800" dirty="0" smtClean="0"/>
              <a:t>.</a:t>
            </a:r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These inferences are only valid if we have complete data.  We have the great luxury of very often having complete data.  But not always.</a:t>
            </a:r>
          </a:p>
        </p:txBody>
      </p:sp>
      <p:sp>
        <p:nvSpPr>
          <p:cNvPr id="52" name="Text Box 155"/>
          <p:cNvSpPr txBox="1">
            <a:spLocks noChangeArrowheads="1"/>
          </p:cNvSpPr>
          <p:nvPr/>
        </p:nvSpPr>
        <p:spPr bwMode="auto">
          <a:xfrm>
            <a:off x="28117800" y="12149138"/>
            <a:ext cx="7624763" cy="552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/>
              <a:t>The new flag variables allow us to expose this crucial information in an easy-to-use </a:t>
            </a:r>
            <a:r>
              <a:rPr lang="en-US" altLang="en-US" sz="2800" dirty="0" smtClean="0"/>
              <a:t>form, without needing to invoke (and explain) concepts like “Group Practice Division” to our partners.</a:t>
            </a:r>
          </a:p>
          <a:p>
            <a:pPr marL="0" indent="0" eaLnBrk="1" hangingPunct="1">
              <a:spcBef>
                <a:spcPct val="5000"/>
              </a:spcBef>
            </a:pPr>
            <a:endParaRPr lang="en-US" altLang="en-US" sz="2800" dirty="0" smtClean="0"/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Our implementations are generally high quality, discriminating very well between groups with demonstrably different rates of data capture.</a:t>
            </a:r>
          </a:p>
          <a:p>
            <a:pPr marL="0" indent="0" eaLnBrk="1" hangingPunct="1">
              <a:spcBef>
                <a:spcPct val="5000"/>
              </a:spcBef>
            </a:pPr>
            <a:endParaRPr lang="en-US" altLang="en-US" sz="2800" dirty="0" smtClean="0"/>
          </a:p>
          <a:p>
            <a:pPr marL="0" indent="0" eaLnBrk="1" hangingPunct="1">
              <a:spcBef>
                <a:spcPct val="5000"/>
              </a:spcBef>
            </a:pPr>
            <a:r>
              <a:rPr lang="en-US" altLang="en-US" sz="2800" dirty="0" smtClean="0"/>
              <a:t>These variables are a valuable addition to our enrollment data.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917B"/>
      </a:dk2>
      <a:lt2>
        <a:srgbClr val="E6ECE6"/>
      </a:lt2>
      <a:accent1>
        <a:srgbClr val="4E9EB8"/>
      </a:accent1>
      <a:accent2>
        <a:srgbClr val="AEAA75"/>
      </a:accent2>
      <a:accent3>
        <a:srgbClr val="9AB599"/>
      </a:accent3>
      <a:accent4>
        <a:srgbClr val="A74E15"/>
      </a:accent4>
      <a:accent5>
        <a:srgbClr val="EFF3F6"/>
      </a:accent5>
      <a:accent6>
        <a:srgbClr val="5D87A1"/>
      </a:accent6>
      <a:hlink>
        <a:srgbClr val="0000FF"/>
      </a:hlink>
      <a:folHlink>
        <a:srgbClr val="800080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537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GHRI Poster Template 20x40 browns</dc:title>
  <dc:subject>Powerpoint Poster Templates</dc:subject>
  <dc:creator>Pardee, Roy</dc:creator>
  <cp:lastModifiedBy>Pardee, Roy</cp:lastModifiedBy>
  <cp:revision>162</cp:revision>
  <cp:lastPrinted>2009-09-08T19:58:15Z</cp:lastPrinted>
  <dcterms:created xsi:type="dcterms:W3CDTF">2009-09-08T17:48:07Z</dcterms:created>
  <dcterms:modified xsi:type="dcterms:W3CDTF">2016-03-09T14:42:36Z</dcterms:modified>
</cp:coreProperties>
</file>