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handoutMasterIdLst>
    <p:handoutMasterId r:id="rId5"/>
  </p:handoutMasterIdLst>
  <p:sldIdLst>
    <p:sldId id="256" r:id="rId2"/>
    <p:sldId id="257" r:id="rId3"/>
  </p:sldIdLst>
  <p:sldSz cx="36576000" cy="18288000"/>
  <p:notesSz cx="6858000" cy="9144000"/>
  <p:defaultTextStyle>
    <a:defPPr>
      <a:defRPr lang="en-US"/>
    </a:defPPr>
    <a:lvl1pPr algn="l" defTabSz="1514475" rtl="0" fontAlgn="base">
      <a:spcBef>
        <a:spcPct val="0"/>
      </a:spcBef>
      <a:spcAft>
        <a:spcPct val="0"/>
      </a:spcAft>
      <a:defRPr sz="2000" kern="1200">
        <a:solidFill>
          <a:schemeClr val="tx1"/>
        </a:solidFill>
        <a:latin typeface="Arial" charset="0"/>
        <a:ea typeface="ＭＳ Ｐゴシック" pitchFamily="-112" charset="-128"/>
        <a:cs typeface="+mn-cs"/>
      </a:defRPr>
    </a:lvl1pPr>
    <a:lvl2pPr marL="1514475" indent="-1057275" algn="l" defTabSz="1514475" rtl="0" fontAlgn="base">
      <a:spcBef>
        <a:spcPct val="0"/>
      </a:spcBef>
      <a:spcAft>
        <a:spcPct val="0"/>
      </a:spcAft>
      <a:defRPr sz="2000" kern="1200">
        <a:solidFill>
          <a:schemeClr val="tx1"/>
        </a:solidFill>
        <a:latin typeface="Arial" charset="0"/>
        <a:ea typeface="ＭＳ Ｐゴシック" pitchFamily="-112" charset="-128"/>
        <a:cs typeface="+mn-cs"/>
      </a:defRPr>
    </a:lvl2pPr>
    <a:lvl3pPr marL="3028950" indent="-2114550" algn="l" defTabSz="1514475" rtl="0" fontAlgn="base">
      <a:spcBef>
        <a:spcPct val="0"/>
      </a:spcBef>
      <a:spcAft>
        <a:spcPct val="0"/>
      </a:spcAft>
      <a:defRPr sz="2000" kern="1200">
        <a:solidFill>
          <a:schemeClr val="tx1"/>
        </a:solidFill>
        <a:latin typeface="Arial" charset="0"/>
        <a:ea typeface="ＭＳ Ｐゴシック" pitchFamily="-112" charset="-128"/>
        <a:cs typeface="+mn-cs"/>
      </a:defRPr>
    </a:lvl3pPr>
    <a:lvl4pPr marL="4545013" indent="-3173413" algn="l" defTabSz="1514475" rtl="0" fontAlgn="base">
      <a:spcBef>
        <a:spcPct val="0"/>
      </a:spcBef>
      <a:spcAft>
        <a:spcPct val="0"/>
      </a:spcAft>
      <a:defRPr sz="2000" kern="1200">
        <a:solidFill>
          <a:schemeClr val="tx1"/>
        </a:solidFill>
        <a:latin typeface="Arial" charset="0"/>
        <a:ea typeface="ＭＳ Ｐゴシック" pitchFamily="-112" charset="-128"/>
        <a:cs typeface="+mn-cs"/>
      </a:defRPr>
    </a:lvl4pPr>
    <a:lvl5pPr marL="6059488" indent="-4230688" algn="l" defTabSz="1514475" rtl="0" fontAlgn="base">
      <a:spcBef>
        <a:spcPct val="0"/>
      </a:spcBef>
      <a:spcAft>
        <a:spcPct val="0"/>
      </a:spcAft>
      <a:defRPr sz="2000" kern="1200">
        <a:solidFill>
          <a:schemeClr val="tx1"/>
        </a:solidFill>
        <a:latin typeface="Arial" charset="0"/>
        <a:ea typeface="ＭＳ Ｐゴシック" pitchFamily="-112" charset="-128"/>
        <a:cs typeface="+mn-cs"/>
      </a:defRPr>
    </a:lvl5pPr>
    <a:lvl6pPr marL="2286000" algn="l" defTabSz="914400" rtl="0" eaLnBrk="1" latinLnBrk="0" hangingPunct="1">
      <a:defRPr sz="2000" kern="1200">
        <a:solidFill>
          <a:schemeClr val="tx1"/>
        </a:solidFill>
        <a:latin typeface="Arial" charset="0"/>
        <a:ea typeface="ＭＳ Ｐゴシック" pitchFamily="-112" charset="-128"/>
        <a:cs typeface="+mn-cs"/>
      </a:defRPr>
    </a:lvl6pPr>
    <a:lvl7pPr marL="2743200" algn="l" defTabSz="914400" rtl="0" eaLnBrk="1" latinLnBrk="0" hangingPunct="1">
      <a:defRPr sz="2000" kern="1200">
        <a:solidFill>
          <a:schemeClr val="tx1"/>
        </a:solidFill>
        <a:latin typeface="Arial" charset="0"/>
        <a:ea typeface="ＭＳ Ｐゴシック" pitchFamily="-112" charset="-128"/>
        <a:cs typeface="+mn-cs"/>
      </a:defRPr>
    </a:lvl7pPr>
    <a:lvl8pPr marL="3200400" algn="l" defTabSz="914400" rtl="0" eaLnBrk="1" latinLnBrk="0" hangingPunct="1">
      <a:defRPr sz="2000" kern="1200">
        <a:solidFill>
          <a:schemeClr val="tx1"/>
        </a:solidFill>
        <a:latin typeface="Arial" charset="0"/>
        <a:ea typeface="ＭＳ Ｐゴシック" pitchFamily="-112" charset="-128"/>
        <a:cs typeface="+mn-cs"/>
      </a:defRPr>
    </a:lvl8pPr>
    <a:lvl9pPr marL="3657600" algn="l" defTabSz="914400" rtl="0" eaLnBrk="1" latinLnBrk="0" hangingPunct="1">
      <a:defRPr sz="2000" kern="1200">
        <a:solidFill>
          <a:schemeClr val="tx1"/>
        </a:solidFill>
        <a:latin typeface="Arial" charset="0"/>
        <a:ea typeface="ＭＳ Ｐゴシック" pitchFamily="-112"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47840"/>
    <a:srgbClr val="2E5592"/>
    <a:srgbClr val="156786"/>
    <a:srgbClr val="2B7F88"/>
    <a:srgbClr val="9CA877"/>
    <a:srgbClr val="4B3B32"/>
    <a:srgbClr val="3A0116"/>
    <a:srgbClr val="4F02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Objects="1">
      <p:cViewPr varScale="1">
        <p:scale>
          <a:sx n="46" d="100"/>
          <a:sy n="46" d="100"/>
        </p:scale>
        <p:origin x="-144" y="-642"/>
      </p:cViewPr>
      <p:guideLst>
        <p:guide orient="horz" pos="5568"/>
        <p:guide pos="1152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2" charset="0"/>
              </a:defRPr>
            </a:lvl1pPr>
          </a:lstStyle>
          <a:p>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12" charset="0"/>
              </a:defRPr>
            </a:lvl1pPr>
          </a:lstStyle>
          <a:p>
            <a:fld id="{ED08DE81-0E56-40CD-BF21-E80724925E1D}" type="datetime1">
              <a:rPr lang="en-US" altLang="en-US"/>
              <a:pPr/>
              <a:t>3/9/2016</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2" charset="0"/>
              </a:defRPr>
            </a:lvl1pPr>
          </a:lstStyle>
          <a:p>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12" charset="0"/>
              </a:defRPr>
            </a:lvl1pPr>
          </a:lstStyle>
          <a:p>
            <a:fld id="{90254447-301D-4A62-AFCF-0E77553E57EF}" type="slidenum">
              <a:rPr lang="en-US" altLang="en-US"/>
              <a:pPr/>
              <a:t>‹#›</a:t>
            </a:fld>
            <a:endParaRPr lang="en-US" altLang="en-US"/>
          </a:p>
        </p:txBody>
      </p:sp>
    </p:spTree>
    <p:extLst>
      <p:ext uri="{BB962C8B-B14F-4D97-AF65-F5344CB8AC3E}">
        <p14:creationId xmlns:p14="http://schemas.microsoft.com/office/powerpoint/2010/main" val="371511958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2" charset="0"/>
              </a:defRPr>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12" charset="0"/>
              </a:defRPr>
            </a:lvl1pPr>
          </a:lstStyle>
          <a:p>
            <a:fld id="{D20E2334-564C-49F4-AAAC-87199CFF6DF7}" type="datetime1">
              <a:rPr lang="en-US" altLang="en-US"/>
              <a:pPr/>
              <a:t>3/9/2016</a:t>
            </a:fld>
            <a:endParaRPr lang="en-US" altLang="en-US"/>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ltLang="en-US"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2" charset="0"/>
              </a:defRPr>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12" charset="0"/>
              </a:defRPr>
            </a:lvl1pPr>
          </a:lstStyle>
          <a:p>
            <a:fld id="{2C9BD352-FBED-43BE-90FF-03C6F5B1C6D2}" type="slidenum">
              <a:rPr lang="en-US" altLang="en-US"/>
              <a:pPr/>
              <a:t>‹#›</a:t>
            </a:fld>
            <a:endParaRPr lang="en-US" altLang="en-US"/>
          </a:p>
        </p:txBody>
      </p:sp>
    </p:spTree>
    <p:extLst>
      <p:ext uri="{BB962C8B-B14F-4D97-AF65-F5344CB8AC3E}">
        <p14:creationId xmlns:p14="http://schemas.microsoft.com/office/powerpoint/2010/main" val="1912141828"/>
      </p:ext>
    </p:extLst>
  </p:cSld>
  <p:clrMap bg1="lt1" tx1="dk1" bg2="lt2" tx2="dk2" accent1="accent1" accent2="accent2" accent3="accent3" accent4="accent4" accent5="accent5" accent6="accent6" hlink="hlink" folHlink="folHlink"/>
  <p:hf sldNum="0" hdr="0" ftr="0" dt="0"/>
  <p:notesStyle>
    <a:lvl1pPr algn="l" defTabSz="1514475" rtl="0" eaLnBrk="0" fontAlgn="base" hangingPunct="0">
      <a:spcBef>
        <a:spcPct val="30000"/>
      </a:spcBef>
      <a:spcAft>
        <a:spcPct val="0"/>
      </a:spcAft>
      <a:defRPr sz="4000" kern="1200">
        <a:solidFill>
          <a:schemeClr val="tx1"/>
        </a:solidFill>
        <a:latin typeface="+mn-lt"/>
        <a:ea typeface="ＭＳ Ｐゴシック" pitchFamily="-28" charset="-128"/>
        <a:cs typeface="ＭＳ Ｐゴシック" pitchFamily="-28" charset="-128"/>
      </a:defRPr>
    </a:lvl1pPr>
    <a:lvl2pPr marL="1514475" algn="l" defTabSz="1514475" rtl="0" eaLnBrk="0" fontAlgn="base" hangingPunct="0">
      <a:spcBef>
        <a:spcPct val="30000"/>
      </a:spcBef>
      <a:spcAft>
        <a:spcPct val="0"/>
      </a:spcAft>
      <a:defRPr sz="4000" kern="1200">
        <a:solidFill>
          <a:schemeClr val="tx1"/>
        </a:solidFill>
        <a:latin typeface="+mn-lt"/>
        <a:ea typeface="ＭＳ Ｐゴシック" pitchFamily="-28" charset="-128"/>
        <a:cs typeface="+mn-cs"/>
      </a:defRPr>
    </a:lvl2pPr>
    <a:lvl3pPr marL="3028950" algn="l" defTabSz="1514475" rtl="0" eaLnBrk="0" fontAlgn="base" hangingPunct="0">
      <a:spcBef>
        <a:spcPct val="30000"/>
      </a:spcBef>
      <a:spcAft>
        <a:spcPct val="0"/>
      </a:spcAft>
      <a:defRPr sz="4000" kern="1200">
        <a:solidFill>
          <a:schemeClr val="tx1"/>
        </a:solidFill>
        <a:latin typeface="+mn-lt"/>
        <a:ea typeface="ＭＳ Ｐゴシック" pitchFamily="-28" charset="-128"/>
        <a:cs typeface="+mn-cs"/>
      </a:defRPr>
    </a:lvl3pPr>
    <a:lvl4pPr marL="4545013" algn="l" defTabSz="1514475" rtl="0" eaLnBrk="0" fontAlgn="base" hangingPunct="0">
      <a:spcBef>
        <a:spcPct val="30000"/>
      </a:spcBef>
      <a:spcAft>
        <a:spcPct val="0"/>
      </a:spcAft>
      <a:defRPr sz="4000" kern="1200">
        <a:solidFill>
          <a:schemeClr val="tx1"/>
        </a:solidFill>
        <a:latin typeface="+mn-lt"/>
        <a:ea typeface="ＭＳ Ｐゴシック" pitchFamily="-28" charset="-128"/>
        <a:cs typeface="+mn-cs"/>
      </a:defRPr>
    </a:lvl4pPr>
    <a:lvl5pPr marL="6059488" algn="l" defTabSz="1514475" rtl="0" eaLnBrk="0" fontAlgn="base" hangingPunct="0">
      <a:spcBef>
        <a:spcPct val="30000"/>
      </a:spcBef>
      <a:spcAft>
        <a:spcPct val="0"/>
      </a:spcAft>
      <a:defRPr sz="4000" kern="1200">
        <a:solidFill>
          <a:schemeClr val="tx1"/>
        </a:solidFill>
        <a:latin typeface="+mn-lt"/>
        <a:ea typeface="ＭＳ Ｐゴシック" pitchFamily="-28" charset="-128"/>
        <a:cs typeface="+mn-cs"/>
      </a:defRPr>
    </a:lvl5pPr>
    <a:lvl6pPr marL="7576261" algn="l" defTabSz="1515252" rtl="0" eaLnBrk="1" latinLnBrk="0" hangingPunct="1">
      <a:defRPr sz="4000" kern="1200">
        <a:solidFill>
          <a:schemeClr val="tx1"/>
        </a:solidFill>
        <a:latin typeface="+mn-lt"/>
        <a:ea typeface="+mn-ea"/>
        <a:cs typeface="+mn-cs"/>
      </a:defRPr>
    </a:lvl6pPr>
    <a:lvl7pPr marL="9091513" algn="l" defTabSz="1515252" rtl="0" eaLnBrk="1" latinLnBrk="0" hangingPunct="1">
      <a:defRPr sz="4000" kern="1200">
        <a:solidFill>
          <a:schemeClr val="tx1"/>
        </a:solidFill>
        <a:latin typeface="+mn-lt"/>
        <a:ea typeface="+mn-ea"/>
        <a:cs typeface="+mn-cs"/>
      </a:defRPr>
    </a:lvl7pPr>
    <a:lvl8pPr marL="10606766" algn="l" defTabSz="1515252" rtl="0" eaLnBrk="1" latinLnBrk="0" hangingPunct="1">
      <a:defRPr sz="4000" kern="1200">
        <a:solidFill>
          <a:schemeClr val="tx1"/>
        </a:solidFill>
        <a:latin typeface="+mn-lt"/>
        <a:ea typeface="+mn-ea"/>
        <a:cs typeface="+mn-cs"/>
      </a:defRPr>
    </a:lvl8pPr>
    <a:lvl9pPr marL="12122018" algn="l" defTabSz="1515252" rtl="0" eaLnBrk="1" latinLnBrk="0" hangingPunct="1">
      <a:defRPr sz="4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itchFamily="-112"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itchFamily="-112"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400559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1514475" rtl="0" eaLnBrk="0" fontAlgn="base" hangingPunct="0">
        <a:spcBef>
          <a:spcPct val="0"/>
        </a:spcBef>
        <a:spcAft>
          <a:spcPct val="0"/>
        </a:spcAft>
        <a:defRPr sz="14600" kern="1200">
          <a:solidFill>
            <a:schemeClr val="tx1"/>
          </a:solidFill>
          <a:latin typeface="+mj-lt"/>
          <a:ea typeface="ＭＳ Ｐゴシック" pitchFamily="-28" charset="-128"/>
          <a:cs typeface="ＭＳ Ｐゴシック" pitchFamily="-28" charset="-128"/>
        </a:defRPr>
      </a:lvl1pPr>
      <a:lvl2pPr algn="ctr" defTabSz="1514475" rtl="0" eaLnBrk="0" fontAlgn="base" hangingPunct="0">
        <a:spcBef>
          <a:spcPct val="0"/>
        </a:spcBef>
        <a:spcAft>
          <a:spcPct val="0"/>
        </a:spcAft>
        <a:defRPr sz="14600">
          <a:solidFill>
            <a:schemeClr val="tx1"/>
          </a:solidFill>
          <a:latin typeface="Corbel" pitchFamily="-28" charset="0"/>
          <a:ea typeface="ＭＳ Ｐゴシック" pitchFamily="-28" charset="-128"/>
          <a:cs typeface="ＭＳ Ｐゴシック" pitchFamily="-28" charset="-128"/>
        </a:defRPr>
      </a:lvl2pPr>
      <a:lvl3pPr algn="ctr" defTabSz="1514475" rtl="0" eaLnBrk="0" fontAlgn="base" hangingPunct="0">
        <a:spcBef>
          <a:spcPct val="0"/>
        </a:spcBef>
        <a:spcAft>
          <a:spcPct val="0"/>
        </a:spcAft>
        <a:defRPr sz="14600">
          <a:solidFill>
            <a:schemeClr val="tx1"/>
          </a:solidFill>
          <a:latin typeface="Corbel" pitchFamily="-28" charset="0"/>
          <a:ea typeface="ＭＳ Ｐゴシック" pitchFamily="-28" charset="-128"/>
          <a:cs typeface="ＭＳ Ｐゴシック" pitchFamily="-28" charset="-128"/>
        </a:defRPr>
      </a:lvl3pPr>
      <a:lvl4pPr algn="ctr" defTabSz="1514475" rtl="0" eaLnBrk="0" fontAlgn="base" hangingPunct="0">
        <a:spcBef>
          <a:spcPct val="0"/>
        </a:spcBef>
        <a:spcAft>
          <a:spcPct val="0"/>
        </a:spcAft>
        <a:defRPr sz="14600">
          <a:solidFill>
            <a:schemeClr val="tx1"/>
          </a:solidFill>
          <a:latin typeface="Corbel" pitchFamily="-28" charset="0"/>
          <a:ea typeface="ＭＳ Ｐゴシック" pitchFamily="-28" charset="-128"/>
          <a:cs typeface="ＭＳ Ｐゴシック" pitchFamily="-28" charset="-128"/>
        </a:defRPr>
      </a:lvl4pPr>
      <a:lvl5pPr algn="ctr" defTabSz="1514475" rtl="0" eaLnBrk="0" fontAlgn="base" hangingPunct="0">
        <a:spcBef>
          <a:spcPct val="0"/>
        </a:spcBef>
        <a:spcAft>
          <a:spcPct val="0"/>
        </a:spcAft>
        <a:defRPr sz="14600">
          <a:solidFill>
            <a:schemeClr val="tx1"/>
          </a:solidFill>
          <a:latin typeface="Corbel" pitchFamily="-28" charset="0"/>
          <a:ea typeface="ＭＳ Ｐゴシック" pitchFamily="-28" charset="-128"/>
          <a:cs typeface="ＭＳ Ｐゴシック" pitchFamily="-28" charset="-128"/>
        </a:defRPr>
      </a:lvl5pPr>
      <a:lvl6pPr marL="457200" algn="ctr" defTabSz="1514475" rtl="0" fontAlgn="base">
        <a:spcBef>
          <a:spcPct val="0"/>
        </a:spcBef>
        <a:spcAft>
          <a:spcPct val="0"/>
        </a:spcAft>
        <a:defRPr sz="14600">
          <a:solidFill>
            <a:schemeClr val="tx1"/>
          </a:solidFill>
          <a:latin typeface="Corbel" pitchFamily="-28" charset="0"/>
          <a:ea typeface="ＭＳ Ｐゴシック" pitchFamily="-28" charset="-128"/>
          <a:cs typeface="ＭＳ Ｐゴシック" pitchFamily="-28" charset="-128"/>
        </a:defRPr>
      </a:lvl6pPr>
      <a:lvl7pPr marL="914400" algn="ctr" defTabSz="1514475" rtl="0" fontAlgn="base">
        <a:spcBef>
          <a:spcPct val="0"/>
        </a:spcBef>
        <a:spcAft>
          <a:spcPct val="0"/>
        </a:spcAft>
        <a:defRPr sz="14600">
          <a:solidFill>
            <a:schemeClr val="tx1"/>
          </a:solidFill>
          <a:latin typeface="Corbel" pitchFamily="-28" charset="0"/>
          <a:ea typeface="ＭＳ Ｐゴシック" pitchFamily="-28" charset="-128"/>
          <a:cs typeface="ＭＳ Ｐゴシック" pitchFamily="-28" charset="-128"/>
        </a:defRPr>
      </a:lvl7pPr>
      <a:lvl8pPr marL="1371600" algn="ctr" defTabSz="1514475" rtl="0" fontAlgn="base">
        <a:spcBef>
          <a:spcPct val="0"/>
        </a:spcBef>
        <a:spcAft>
          <a:spcPct val="0"/>
        </a:spcAft>
        <a:defRPr sz="14600">
          <a:solidFill>
            <a:schemeClr val="tx1"/>
          </a:solidFill>
          <a:latin typeface="Corbel" pitchFamily="-28" charset="0"/>
          <a:ea typeface="ＭＳ Ｐゴシック" pitchFamily="-28" charset="-128"/>
          <a:cs typeface="ＭＳ Ｐゴシック" pitchFamily="-28" charset="-128"/>
        </a:defRPr>
      </a:lvl8pPr>
      <a:lvl9pPr marL="1828800" algn="ctr" defTabSz="1514475" rtl="0" fontAlgn="base">
        <a:spcBef>
          <a:spcPct val="0"/>
        </a:spcBef>
        <a:spcAft>
          <a:spcPct val="0"/>
        </a:spcAft>
        <a:defRPr sz="14600">
          <a:solidFill>
            <a:schemeClr val="tx1"/>
          </a:solidFill>
          <a:latin typeface="Corbel" pitchFamily="-28" charset="0"/>
          <a:ea typeface="ＭＳ Ｐゴシック" pitchFamily="-28" charset="-128"/>
          <a:cs typeface="ＭＳ Ｐゴシック" pitchFamily="-28" charset="-128"/>
        </a:defRPr>
      </a:lvl9pPr>
    </p:titleStyle>
    <p:bodyStyle>
      <a:lvl1pPr marL="1135063" indent="-1135063" algn="l" defTabSz="1514475" rtl="0" eaLnBrk="0" fontAlgn="base" hangingPunct="0">
        <a:spcBef>
          <a:spcPct val="20000"/>
        </a:spcBef>
        <a:spcAft>
          <a:spcPct val="0"/>
        </a:spcAft>
        <a:buFont typeface="Arial" charset="0"/>
        <a:buChar char="•"/>
        <a:defRPr sz="10600" kern="1200">
          <a:solidFill>
            <a:schemeClr val="tx1"/>
          </a:solidFill>
          <a:latin typeface="+mn-lt"/>
          <a:ea typeface="ＭＳ Ｐゴシック" pitchFamily="-28" charset="-128"/>
          <a:cs typeface="ＭＳ Ｐゴシック" pitchFamily="-28" charset="-128"/>
        </a:defRPr>
      </a:lvl1pPr>
      <a:lvl2pPr marL="2462213" indent="-946150" algn="l" defTabSz="1514475" rtl="0" eaLnBrk="0" fontAlgn="base" hangingPunct="0">
        <a:spcBef>
          <a:spcPct val="20000"/>
        </a:spcBef>
        <a:spcAft>
          <a:spcPct val="0"/>
        </a:spcAft>
        <a:buFont typeface="Arial" charset="0"/>
        <a:buChar char="–"/>
        <a:defRPr sz="9300" kern="1200">
          <a:solidFill>
            <a:schemeClr val="tx1"/>
          </a:solidFill>
          <a:latin typeface="+mn-lt"/>
          <a:ea typeface="ＭＳ Ｐゴシック" pitchFamily="-28" charset="-128"/>
          <a:cs typeface="+mn-cs"/>
        </a:defRPr>
      </a:lvl2pPr>
      <a:lvl3pPr marL="3787775" indent="-757238" algn="l" defTabSz="1514475" rtl="0" eaLnBrk="0" fontAlgn="base" hangingPunct="0">
        <a:spcBef>
          <a:spcPct val="20000"/>
        </a:spcBef>
        <a:spcAft>
          <a:spcPct val="0"/>
        </a:spcAft>
        <a:buFont typeface="Arial" charset="0"/>
        <a:buChar char="•"/>
        <a:defRPr sz="8000" kern="1200">
          <a:solidFill>
            <a:schemeClr val="tx1"/>
          </a:solidFill>
          <a:latin typeface="+mn-lt"/>
          <a:ea typeface="ＭＳ Ｐゴシック" pitchFamily="-28" charset="-128"/>
          <a:cs typeface="+mn-cs"/>
        </a:defRPr>
      </a:lvl3pPr>
      <a:lvl4pPr marL="5302250" indent="-757238" algn="l" defTabSz="1514475" rtl="0" eaLnBrk="0" fontAlgn="base" hangingPunct="0">
        <a:spcBef>
          <a:spcPct val="20000"/>
        </a:spcBef>
        <a:spcAft>
          <a:spcPct val="0"/>
        </a:spcAft>
        <a:buFont typeface="Arial" charset="0"/>
        <a:buChar char="–"/>
        <a:defRPr sz="6600" kern="1200">
          <a:solidFill>
            <a:schemeClr val="tx1"/>
          </a:solidFill>
          <a:latin typeface="+mn-lt"/>
          <a:ea typeface="ＭＳ Ｐゴシック" pitchFamily="-28" charset="-128"/>
          <a:cs typeface="+mn-cs"/>
        </a:defRPr>
      </a:lvl4pPr>
      <a:lvl5pPr marL="6818313" indent="-757238" algn="l" defTabSz="1514475" rtl="0" eaLnBrk="0" fontAlgn="base" hangingPunct="0">
        <a:spcBef>
          <a:spcPct val="20000"/>
        </a:spcBef>
        <a:spcAft>
          <a:spcPct val="0"/>
        </a:spcAft>
        <a:buFont typeface="Arial" charset="0"/>
        <a:buChar char="»"/>
        <a:defRPr sz="6600" kern="1200">
          <a:solidFill>
            <a:schemeClr val="tx1"/>
          </a:solidFill>
          <a:latin typeface="+mn-lt"/>
          <a:ea typeface="ＭＳ Ｐゴシック" pitchFamily="-28" charset="-128"/>
          <a:cs typeface="+mn-cs"/>
        </a:defRPr>
      </a:lvl5pPr>
      <a:lvl6pPr marL="8333887" indent="-757626" algn="l" defTabSz="1515252" rtl="0" eaLnBrk="1" latinLnBrk="0" hangingPunct="1">
        <a:spcBef>
          <a:spcPct val="20000"/>
        </a:spcBef>
        <a:buFont typeface="Arial"/>
        <a:buChar char="•"/>
        <a:defRPr sz="6600" kern="1200">
          <a:solidFill>
            <a:schemeClr val="tx1"/>
          </a:solidFill>
          <a:latin typeface="+mn-lt"/>
          <a:ea typeface="+mn-ea"/>
          <a:cs typeface="+mn-cs"/>
        </a:defRPr>
      </a:lvl6pPr>
      <a:lvl7pPr marL="9849140" indent="-757626" algn="l" defTabSz="1515252" rtl="0" eaLnBrk="1" latinLnBrk="0" hangingPunct="1">
        <a:spcBef>
          <a:spcPct val="20000"/>
        </a:spcBef>
        <a:buFont typeface="Arial"/>
        <a:buChar char="•"/>
        <a:defRPr sz="6600" kern="1200">
          <a:solidFill>
            <a:schemeClr val="tx1"/>
          </a:solidFill>
          <a:latin typeface="+mn-lt"/>
          <a:ea typeface="+mn-ea"/>
          <a:cs typeface="+mn-cs"/>
        </a:defRPr>
      </a:lvl7pPr>
      <a:lvl8pPr marL="11364392" indent="-757626" algn="l" defTabSz="1515252" rtl="0" eaLnBrk="1" latinLnBrk="0" hangingPunct="1">
        <a:spcBef>
          <a:spcPct val="20000"/>
        </a:spcBef>
        <a:buFont typeface="Arial"/>
        <a:buChar char="•"/>
        <a:defRPr sz="6600" kern="1200">
          <a:solidFill>
            <a:schemeClr val="tx1"/>
          </a:solidFill>
          <a:latin typeface="+mn-lt"/>
          <a:ea typeface="+mn-ea"/>
          <a:cs typeface="+mn-cs"/>
        </a:defRPr>
      </a:lvl8pPr>
      <a:lvl9pPr marL="12879644" indent="-757626" algn="l" defTabSz="1515252" rtl="0" eaLnBrk="1" latinLnBrk="0" hangingPunct="1">
        <a:spcBef>
          <a:spcPct val="20000"/>
        </a:spcBef>
        <a:buFont typeface="Arial"/>
        <a:buChar char="•"/>
        <a:defRPr sz="6600" kern="1200">
          <a:solidFill>
            <a:schemeClr val="tx1"/>
          </a:solidFill>
          <a:latin typeface="+mn-lt"/>
          <a:ea typeface="+mn-ea"/>
          <a:cs typeface="+mn-cs"/>
        </a:defRPr>
      </a:lvl9pPr>
    </p:bodyStyle>
    <p:otherStyle>
      <a:defPPr>
        <a:defRPr lang="en-US"/>
      </a:defPPr>
      <a:lvl1pPr marL="0" algn="l" defTabSz="1515252" rtl="0" eaLnBrk="1" latinLnBrk="0" hangingPunct="1">
        <a:defRPr sz="6000" kern="1200">
          <a:solidFill>
            <a:schemeClr val="tx1"/>
          </a:solidFill>
          <a:latin typeface="+mn-lt"/>
          <a:ea typeface="+mn-ea"/>
          <a:cs typeface="+mn-cs"/>
        </a:defRPr>
      </a:lvl1pPr>
      <a:lvl2pPr marL="1515252" algn="l" defTabSz="1515252" rtl="0" eaLnBrk="1" latinLnBrk="0" hangingPunct="1">
        <a:defRPr sz="6000" kern="1200">
          <a:solidFill>
            <a:schemeClr val="tx1"/>
          </a:solidFill>
          <a:latin typeface="+mn-lt"/>
          <a:ea typeface="+mn-ea"/>
          <a:cs typeface="+mn-cs"/>
        </a:defRPr>
      </a:lvl2pPr>
      <a:lvl3pPr marL="3030504" algn="l" defTabSz="1515252" rtl="0" eaLnBrk="1" latinLnBrk="0" hangingPunct="1">
        <a:defRPr sz="6000" kern="1200">
          <a:solidFill>
            <a:schemeClr val="tx1"/>
          </a:solidFill>
          <a:latin typeface="+mn-lt"/>
          <a:ea typeface="+mn-ea"/>
          <a:cs typeface="+mn-cs"/>
        </a:defRPr>
      </a:lvl3pPr>
      <a:lvl4pPr marL="4545757" algn="l" defTabSz="1515252" rtl="0" eaLnBrk="1" latinLnBrk="0" hangingPunct="1">
        <a:defRPr sz="6000" kern="1200">
          <a:solidFill>
            <a:schemeClr val="tx1"/>
          </a:solidFill>
          <a:latin typeface="+mn-lt"/>
          <a:ea typeface="+mn-ea"/>
          <a:cs typeface="+mn-cs"/>
        </a:defRPr>
      </a:lvl4pPr>
      <a:lvl5pPr marL="6061009" algn="l" defTabSz="1515252" rtl="0" eaLnBrk="1" latinLnBrk="0" hangingPunct="1">
        <a:defRPr sz="6000" kern="1200">
          <a:solidFill>
            <a:schemeClr val="tx1"/>
          </a:solidFill>
          <a:latin typeface="+mn-lt"/>
          <a:ea typeface="+mn-ea"/>
          <a:cs typeface="+mn-cs"/>
        </a:defRPr>
      </a:lvl5pPr>
      <a:lvl6pPr marL="7576261" algn="l" defTabSz="1515252" rtl="0" eaLnBrk="1" latinLnBrk="0" hangingPunct="1">
        <a:defRPr sz="6000" kern="1200">
          <a:solidFill>
            <a:schemeClr val="tx1"/>
          </a:solidFill>
          <a:latin typeface="+mn-lt"/>
          <a:ea typeface="+mn-ea"/>
          <a:cs typeface="+mn-cs"/>
        </a:defRPr>
      </a:lvl6pPr>
      <a:lvl7pPr marL="9091513" algn="l" defTabSz="1515252" rtl="0" eaLnBrk="1" latinLnBrk="0" hangingPunct="1">
        <a:defRPr sz="6000" kern="1200">
          <a:solidFill>
            <a:schemeClr val="tx1"/>
          </a:solidFill>
          <a:latin typeface="+mn-lt"/>
          <a:ea typeface="+mn-ea"/>
          <a:cs typeface="+mn-cs"/>
        </a:defRPr>
      </a:lvl7pPr>
      <a:lvl8pPr marL="10606766" algn="l" defTabSz="1515252" rtl="0" eaLnBrk="1" latinLnBrk="0" hangingPunct="1">
        <a:defRPr sz="6000" kern="1200">
          <a:solidFill>
            <a:schemeClr val="tx1"/>
          </a:solidFill>
          <a:latin typeface="+mn-lt"/>
          <a:ea typeface="+mn-ea"/>
          <a:cs typeface="+mn-cs"/>
        </a:defRPr>
      </a:lvl8pPr>
      <a:lvl9pPr marL="12122018" algn="l" defTabSz="1515252"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10" Type="http://schemas.openxmlformats.org/officeDocument/2006/relationships/image" Target="../media/image8.emf"/><Relationship Id="rId4" Type="http://schemas.openxmlformats.org/officeDocument/2006/relationships/image" Target="../media/image2.png"/><Relationship Id="rId9" Type="http://schemas.openxmlformats.org/officeDocument/2006/relationships/image" Target="../media/image7.emf"/></Relationships>
</file>

<file path=ppt/slides/_rels/slide2.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10" Type="http://schemas.openxmlformats.org/officeDocument/2006/relationships/image" Target="../media/image8.emf"/><Relationship Id="rId4" Type="http://schemas.openxmlformats.org/officeDocument/2006/relationships/image" Target="../media/image2.png"/><Relationship Id="rId9"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131"/>
          <p:cNvSpPr>
            <a:spLocks noChangeArrowheads="1"/>
          </p:cNvSpPr>
          <p:nvPr/>
        </p:nvSpPr>
        <p:spPr bwMode="auto">
          <a:xfrm>
            <a:off x="28098750" y="762000"/>
            <a:ext cx="7620000" cy="2362200"/>
          </a:xfrm>
          <a:prstGeom prst="rect">
            <a:avLst/>
          </a:prstGeom>
          <a:solidFill>
            <a:srgbClr val="15678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eaLnBrk="1" hangingPunct="1"/>
            <a:endParaRPr lang="en-US" altLang="en-US"/>
          </a:p>
        </p:txBody>
      </p:sp>
      <p:pic>
        <p:nvPicPr>
          <p:cNvPr id="5128" name="Picture 30" descr="ghri_logo_h_rev.pos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14750" y="1289050"/>
            <a:ext cx="5192713"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9"/>
          <p:cNvGrpSpPr/>
          <p:nvPr/>
        </p:nvGrpSpPr>
        <p:grpSpPr>
          <a:xfrm>
            <a:off x="609362" y="762000"/>
            <a:ext cx="26382663" cy="2667238"/>
            <a:chOff x="914400" y="762000"/>
            <a:chExt cx="26382663" cy="2667238"/>
          </a:xfrm>
        </p:grpSpPr>
        <p:sp>
          <p:nvSpPr>
            <p:cNvPr id="5125" name="Rectangle 130"/>
            <p:cNvSpPr>
              <a:spLocks noChangeArrowheads="1"/>
            </p:cNvSpPr>
            <p:nvPr/>
          </p:nvSpPr>
          <p:spPr bwMode="auto">
            <a:xfrm>
              <a:off x="914400" y="762000"/>
              <a:ext cx="26382663" cy="2362200"/>
            </a:xfrm>
            <a:prstGeom prst="rect">
              <a:avLst/>
            </a:prstGeom>
            <a:solidFill>
              <a:srgbClr val="4B3B3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eaLnBrk="1" hangingPunct="1"/>
              <a:endParaRPr lang="en-US" altLang="en-US"/>
            </a:p>
          </p:txBody>
        </p:sp>
        <p:sp>
          <p:nvSpPr>
            <p:cNvPr id="5127" name="Text Box 10"/>
            <p:cNvSpPr txBox="1">
              <a:spLocks noChangeArrowheads="1"/>
            </p:cNvSpPr>
            <p:nvPr/>
          </p:nvSpPr>
          <p:spPr bwMode="auto">
            <a:xfrm>
              <a:off x="1295400" y="838200"/>
              <a:ext cx="2560320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spcBef>
                  <a:spcPts val="5150"/>
                </a:spcBef>
              </a:pPr>
              <a:r>
                <a:rPr lang="en-US" altLang="en-US" sz="5800" dirty="0" smtClean="0">
                  <a:solidFill>
                    <a:schemeClr val="bg1"/>
                  </a:solidFill>
                </a:rPr>
                <a:t>The Learning Healthcare (Data) System</a:t>
              </a:r>
              <a:r>
                <a:rPr lang="en-US" altLang="en-US" sz="5800" dirty="0">
                  <a:solidFill>
                    <a:schemeClr val="bg1"/>
                  </a:solidFill>
                </a:rPr>
                <a:t>: VDW Data Capture Revisited</a:t>
              </a:r>
              <a:endParaRPr lang="en-US" altLang="en-US" sz="5800" dirty="0">
                <a:solidFill>
                  <a:schemeClr val="bg1"/>
                </a:solidFill>
              </a:endParaRPr>
            </a:p>
          </p:txBody>
        </p:sp>
        <p:sp>
          <p:nvSpPr>
            <p:cNvPr id="5129" name="TextBox 39"/>
            <p:cNvSpPr txBox="1">
              <a:spLocks noChangeArrowheads="1"/>
            </p:cNvSpPr>
            <p:nvPr/>
          </p:nvSpPr>
          <p:spPr bwMode="auto">
            <a:xfrm>
              <a:off x="1392238" y="1828800"/>
              <a:ext cx="25506362"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spcBef>
                  <a:spcPts val="600"/>
                </a:spcBef>
              </a:pPr>
              <a:r>
                <a:rPr lang="en-US" altLang="en-US" dirty="0" smtClean="0">
                  <a:solidFill>
                    <a:schemeClr val="bg1"/>
                  </a:solidFill>
                </a:rPr>
                <a:t>Roy </a:t>
              </a:r>
              <a:r>
                <a:rPr lang="en-US" altLang="en-US" dirty="0" smtClean="0">
                  <a:solidFill>
                    <a:schemeClr val="bg1"/>
                  </a:solidFill>
                </a:rPr>
                <a:t>Pardee, JD </a:t>
              </a:r>
              <a:r>
                <a:rPr lang="en-US" altLang="en-US" dirty="0" smtClean="0">
                  <a:solidFill>
                    <a:schemeClr val="bg1"/>
                  </a:solidFill>
                </a:rPr>
                <a:t>MA</a:t>
              </a:r>
              <a:r>
                <a:rPr lang="en-US" altLang="en-US" baseline="30000" dirty="0" smtClean="0">
                  <a:solidFill>
                    <a:schemeClr val="bg1"/>
                  </a:solidFill>
                </a:rPr>
                <a:t>1</a:t>
              </a:r>
              <a:r>
                <a:rPr lang="en-US" altLang="en-US" dirty="0" smtClean="0">
                  <a:solidFill>
                    <a:schemeClr val="bg1"/>
                  </a:solidFill>
                </a:rPr>
                <a:t>; Don Bachman, MS</a:t>
              </a:r>
              <a:r>
                <a:rPr lang="en-US" altLang="en-US" baseline="30000" dirty="0" smtClean="0">
                  <a:solidFill>
                    <a:schemeClr val="bg1"/>
                  </a:solidFill>
                </a:rPr>
                <a:t>2</a:t>
              </a:r>
              <a:r>
                <a:rPr lang="en-US" altLang="en-US" dirty="0" smtClean="0">
                  <a:solidFill>
                    <a:schemeClr val="bg1"/>
                  </a:solidFill>
                </a:rPr>
                <a:t>; Mark </a:t>
              </a:r>
              <a:r>
                <a:rPr lang="en-US" altLang="en-US" dirty="0" err="1" smtClean="0">
                  <a:solidFill>
                    <a:schemeClr val="bg1"/>
                  </a:solidFill>
                </a:rPr>
                <a:t>Hornbrook</a:t>
              </a:r>
              <a:r>
                <a:rPr lang="en-US" altLang="en-US" dirty="0" smtClean="0">
                  <a:solidFill>
                    <a:schemeClr val="bg1"/>
                  </a:solidFill>
                </a:rPr>
                <a:t>, PhD</a:t>
              </a:r>
              <a:r>
                <a:rPr lang="en-US" altLang="en-US" baseline="30000" dirty="0" smtClean="0">
                  <a:solidFill>
                    <a:schemeClr val="bg1"/>
                  </a:solidFill>
                </a:rPr>
                <a:t>2</a:t>
              </a:r>
              <a:r>
                <a:rPr lang="en-US" altLang="en-US" dirty="0" smtClean="0">
                  <a:solidFill>
                    <a:schemeClr val="bg1"/>
                  </a:solidFill>
                </a:rPr>
                <a:t>; Catherine Cleveland</a:t>
              </a:r>
              <a:r>
                <a:rPr lang="en-US" altLang="en-US" baseline="30000" dirty="0" smtClean="0">
                  <a:solidFill>
                    <a:schemeClr val="bg1"/>
                  </a:solidFill>
                </a:rPr>
                <a:t>2</a:t>
              </a:r>
              <a:r>
                <a:rPr lang="en-US" altLang="en-US" dirty="0" smtClean="0">
                  <a:solidFill>
                    <a:schemeClr val="bg1"/>
                  </a:solidFill>
                </a:rPr>
                <a:t>; </a:t>
              </a:r>
              <a:r>
                <a:rPr lang="en-US" altLang="en-US" dirty="0" err="1" smtClean="0">
                  <a:solidFill>
                    <a:schemeClr val="bg1"/>
                  </a:solidFill>
                </a:rPr>
                <a:t>Priyam</a:t>
              </a:r>
              <a:r>
                <a:rPr lang="en-US" altLang="en-US" dirty="0" smtClean="0">
                  <a:solidFill>
                    <a:schemeClr val="bg1"/>
                  </a:solidFill>
                </a:rPr>
                <a:t> </a:t>
              </a:r>
              <a:r>
                <a:rPr lang="en-US" altLang="en-US" dirty="0" err="1" smtClean="0">
                  <a:solidFill>
                    <a:schemeClr val="bg1"/>
                  </a:solidFill>
                </a:rPr>
                <a:t>Mathur</a:t>
              </a:r>
              <a:r>
                <a:rPr lang="en-US" altLang="en-US" dirty="0" smtClean="0">
                  <a:solidFill>
                    <a:schemeClr val="bg1"/>
                  </a:solidFill>
                </a:rPr>
                <a:t>, MS</a:t>
              </a:r>
              <a:r>
                <a:rPr lang="en-US" altLang="en-US" baseline="30000" dirty="0" smtClean="0">
                  <a:solidFill>
                    <a:schemeClr val="bg1"/>
                  </a:solidFill>
                </a:rPr>
                <a:t>3</a:t>
              </a:r>
              <a:r>
                <a:rPr lang="en-US" altLang="en-US" dirty="0" smtClean="0">
                  <a:solidFill>
                    <a:schemeClr val="bg1"/>
                  </a:solidFill>
                </a:rPr>
                <a:t>; Dan Ng, MBA</a:t>
              </a:r>
              <a:r>
                <a:rPr lang="en-US" altLang="en-US" baseline="30000" dirty="0" smtClean="0">
                  <a:solidFill>
                    <a:schemeClr val="bg1"/>
                  </a:solidFill>
                </a:rPr>
                <a:t>4</a:t>
              </a:r>
              <a:r>
                <a:rPr lang="en-US" altLang="en-US" dirty="0" smtClean="0">
                  <a:solidFill>
                    <a:schemeClr val="bg1"/>
                  </a:solidFill>
                </a:rPr>
                <a:t>; Susan </a:t>
              </a:r>
              <a:r>
                <a:rPr lang="en-US" altLang="en-US" dirty="0" err="1" smtClean="0">
                  <a:solidFill>
                    <a:schemeClr val="bg1"/>
                  </a:solidFill>
                </a:rPr>
                <a:t>Aumer</a:t>
              </a:r>
              <a:r>
                <a:rPr lang="en-US" altLang="en-US" dirty="0" smtClean="0">
                  <a:solidFill>
                    <a:schemeClr val="bg1"/>
                  </a:solidFill>
                </a:rPr>
                <a:t>, PhD PMP</a:t>
              </a:r>
              <a:r>
                <a:rPr lang="en-US" altLang="en-US" baseline="30000" dirty="0" smtClean="0">
                  <a:solidFill>
                    <a:schemeClr val="bg1"/>
                  </a:solidFill>
                </a:rPr>
                <a:t>5</a:t>
              </a:r>
              <a:r>
                <a:rPr lang="en-US" altLang="en-US" dirty="0" smtClean="0">
                  <a:solidFill>
                    <a:schemeClr val="bg1"/>
                  </a:solidFill>
                </a:rPr>
                <a:t>; William Harding, BS</a:t>
              </a:r>
              <a:r>
                <a:rPr lang="en-US" altLang="en-US" baseline="30000" dirty="0" smtClean="0">
                  <a:solidFill>
                    <a:schemeClr val="bg1"/>
                  </a:solidFill>
                </a:rPr>
                <a:t>6</a:t>
              </a:r>
              <a:r>
                <a:rPr lang="en-US" altLang="en-US" dirty="0" smtClean="0">
                  <a:solidFill>
                    <a:schemeClr val="bg1"/>
                  </a:solidFill>
                </a:rPr>
                <a:t>; Celia Jordan, BS BA</a:t>
              </a:r>
              <a:r>
                <a:rPr lang="en-US" altLang="en-US" baseline="30000" dirty="0" smtClean="0">
                  <a:solidFill>
                    <a:schemeClr val="bg1"/>
                  </a:solidFill>
                </a:rPr>
                <a:t>7</a:t>
              </a:r>
              <a:r>
                <a:rPr lang="en-US" altLang="en-US" dirty="0" smtClean="0">
                  <a:solidFill>
                    <a:schemeClr val="bg1"/>
                  </a:solidFill>
                </a:rPr>
                <a:t>; Jeremey Meier, BS</a:t>
              </a:r>
              <a:r>
                <a:rPr lang="en-US" altLang="en-US" baseline="30000" dirty="0" smtClean="0">
                  <a:solidFill>
                    <a:schemeClr val="bg1"/>
                  </a:solidFill>
                </a:rPr>
                <a:t>8</a:t>
              </a:r>
              <a:r>
                <a:rPr lang="en-US" altLang="en-US" dirty="0" smtClean="0">
                  <a:solidFill>
                    <a:schemeClr val="bg1"/>
                  </a:solidFill>
                </a:rPr>
                <a:t>; Carmen Wong, MBA</a:t>
              </a:r>
              <a:r>
                <a:rPr lang="en-US" altLang="en-US" baseline="30000" dirty="0" smtClean="0">
                  <a:solidFill>
                    <a:schemeClr val="bg1"/>
                  </a:solidFill>
                </a:rPr>
                <a:t>9</a:t>
              </a:r>
              <a:r>
                <a:rPr lang="en-US" altLang="en-US" dirty="0" smtClean="0">
                  <a:solidFill>
                    <a:schemeClr val="bg1"/>
                  </a:solidFill>
                </a:rPr>
                <a:t>; Brian Hoch, BS</a:t>
              </a:r>
              <a:r>
                <a:rPr lang="en-US" altLang="en-US" baseline="30000" dirty="0" smtClean="0">
                  <a:solidFill>
                    <a:schemeClr val="bg1"/>
                  </a:solidFill>
                </a:rPr>
                <a:t>10</a:t>
              </a:r>
              <a:endParaRPr lang="en-US" altLang="en-US" baseline="30000" dirty="0">
                <a:solidFill>
                  <a:schemeClr val="bg1"/>
                </a:solidFill>
              </a:endParaRPr>
            </a:p>
            <a:p>
              <a:pPr>
                <a:spcBef>
                  <a:spcPts val="600"/>
                </a:spcBef>
              </a:pPr>
              <a:r>
                <a:rPr lang="en-US" altLang="en-US" sz="1600" baseline="30000" dirty="0" smtClean="0">
                  <a:solidFill>
                    <a:schemeClr val="bg1"/>
                  </a:solidFill>
                </a:rPr>
                <a:t>1</a:t>
              </a:r>
              <a:r>
                <a:rPr lang="en-US" altLang="en-US" sz="1600" dirty="0" smtClean="0">
                  <a:solidFill>
                    <a:schemeClr val="bg1"/>
                  </a:solidFill>
                </a:rPr>
                <a:t>Group Health Research Institute </a:t>
              </a:r>
              <a:r>
                <a:rPr lang="en-US" altLang="en-US" sz="1600" baseline="30000" dirty="0" smtClean="0">
                  <a:solidFill>
                    <a:schemeClr val="bg1"/>
                  </a:solidFill>
                </a:rPr>
                <a:t>2</a:t>
              </a:r>
              <a:r>
                <a:rPr lang="en-US" altLang="en-US" sz="1600" dirty="0" smtClean="0">
                  <a:solidFill>
                    <a:schemeClr val="bg1"/>
                  </a:solidFill>
                </a:rPr>
                <a:t>The Center for Health Research, Kaiser Permanente </a:t>
              </a:r>
              <a:r>
                <a:rPr lang="en-US" altLang="en-US" sz="1600" dirty="0" smtClean="0">
                  <a:solidFill>
                    <a:schemeClr val="bg1"/>
                  </a:solidFill>
                </a:rPr>
                <a:t>Northwest </a:t>
              </a:r>
              <a:r>
                <a:rPr lang="en-US" altLang="en-US" sz="1600" baseline="30000" dirty="0" smtClean="0">
                  <a:solidFill>
                    <a:schemeClr val="bg1"/>
                  </a:solidFill>
                </a:rPr>
                <a:t>3</a:t>
              </a:r>
              <a:r>
                <a:rPr lang="en-US" altLang="en-US" sz="1600" dirty="0" smtClean="0">
                  <a:solidFill>
                    <a:schemeClr val="bg1"/>
                  </a:solidFill>
                </a:rPr>
                <a:t>Meyers Primary Care Institute </a:t>
              </a:r>
              <a:r>
                <a:rPr lang="en-US" altLang="en-US" sz="1600" baseline="30000" dirty="0" smtClean="0">
                  <a:solidFill>
                    <a:schemeClr val="bg1"/>
                  </a:solidFill>
                </a:rPr>
                <a:t>4</a:t>
              </a:r>
              <a:r>
                <a:rPr lang="en-US" altLang="en-US" sz="1600" dirty="0" smtClean="0">
                  <a:solidFill>
                    <a:schemeClr val="bg1"/>
                  </a:solidFill>
                </a:rPr>
                <a:t>Division Of Research, Kaiser Permanente Northern California </a:t>
              </a:r>
              <a:r>
                <a:rPr lang="en-US" altLang="en-US" sz="1600" baseline="30000" dirty="0" smtClean="0">
                  <a:solidFill>
                    <a:schemeClr val="bg1"/>
                  </a:solidFill>
                </a:rPr>
                <a:t>5</a:t>
              </a:r>
              <a:r>
                <a:rPr lang="en-US" altLang="en-US" sz="1600" dirty="0" smtClean="0">
                  <a:solidFill>
                    <a:schemeClr val="bg1"/>
                  </a:solidFill>
                </a:rPr>
                <a:t>HealthPartners Institute for Education </a:t>
              </a:r>
              <a:r>
                <a:rPr lang="en-US" altLang="en-US" sz="1600" baseline="30000" dirty="0" smtClean="0">
                  <a:solidFill>
                    <a:schemeClr val="bg1"/>
                  </a:solidFill>
                </a:rPr>
                <a:t>6</a:t>
              </a:r>
              <a:r>
                <a:rPr lang="en-US" altLang="en-US" sz="1600" dirty="0" smtClean="0">
                  <a:solidFill>
                    <a:schemeClr val="bg1"/>
                  </a:solidFill>
                </a:rPr>
                <a:t>Institute for Health Research, Kaiser Permanente Colorado </a:t>
              </a:r>
              <a:r>
                <a:rPr lang="en-US" altLang="en-US" sz="1600" baseline="30000" dirty="0" smtClean="0">
                  <a:solidFill>
                    <a:schemeClr val="bg1"/>
                  </a:solidFill>
                </a:rPr>
                <a:t>7</a:t>
              </a:r>
              <a:r>
                <a:rPr lang="en-US" altLang="en-US" sz="1600" dirty="0" smtClean="0">
                  <a:solidFill>
                    <a:schemeClr val="bg1"/>
                  </a:solidFill>
                </a:rPr>
                <a:t>MidAtlantic Permanente Research Institute </a:t>
              </a:r>
              <a:r>
                <a:rPr lang="en-US" altLang="en-US" sz="1600" baseline="30000" dirty="0" smtClean="0">
                  <a:solidFill>
                    <a:schemeClr val="bg1"/>
                  </a:solidFill>
                </a:rPr>
                <a:t>8</a:t>
              </a:r>
              <a:r>
                <a:rPr lang="en-US" altLang="en-US" sz="1600" dirty="0" smtClean="0">
                  <a:solidFill>
                    <a:schemeClr val="bg1"/>
                  </a:solidFill>
                </a:rPr>
                <a:t>Essentia Institute of Rural Health </a:t>
              </a:r>
              <a:r>
                <a:rPr lang="en-US" altLang="en-US" sz="1600" baseline="30000" dirty="0" smtClean="0">
                  <a:solidFill>
                    <a:schemeClr val="bg1"/>
                  </a:solidFill>
                </a:rPr>
                <a:t>9</a:t>
              </a:r>
              <a:r>
                <a:rPr lang="en-US" altLang="en-US" sz="1600" dirty="0" smtClean="0">
                  <a:solidFill>
                    <a:schemeClr val="bg1"/>
                  </a:solidFill>
                </a:rPr>
                <a:t>The Center for Health Research, Kaiser Permanente </a:t>
              </a:r>
              <a:r>
                <a:rPr lang="en-US" altLang="en-US" sz="1600" dirty="0">
                  <a:solidFill>
                    <a:schemeClr val="bg1"/>
                  </a:solidFill>
                </a:rPr>
                <a:t>Hawaii </a:t>
              </a:r>
              <a:r>
                <a:rPr lang="en-US" altLang="en-US" sz="1600" baseline="30000" dirty="0">
                  <a:solidFill>
                    <a:schemeClr val="bg1"/>
                  </a:solidFill>
                </a:rPr>
                <a:t>10</a:t>
              </a:r>
              <a:r>
                <a:rPr lang="en-US" altLang="en-US" sz="1600" dirty="0">
                  <a:solidFill>
                    <a:schemeClr val="bg1"/>
                  </a:solidFill>
                </a:rPr>
                <a:t>Marshfield Clinic Research Foundation</a:t>
              </a:r>
              <a:endParaRPr lang="en-US" altLang="en-US" sz="1600" dirty="0" smtClean="0">
                <a:solidFill>
                  <a:schemeClr val="bg1"/>
                </a:solidFill>
              </a:endParaRPr>
            </a:p>
            <a:p>
              <a:pPr>
                <a:spcBef>
                  <a:spcPts val="600"/>
                </a:spcBef>
              </a:pPr>
              <a:r>
                <a:rPr lang="en-US" altLang="en-US" sz="1600" dirty="0" smtClean="0">
                  <a:solidFill>
                    <a:schemeClr val="bg1"/>
                  </a:solidFill>
                </a:rPr>
                <a:t>and </a:t>
              </a:r>
              <a:r>
                <a:rPr lang="en-US" altLang="en-US" sz="1600" dirty="0">
                  <a:solidFill>
                    <a:schemeClr val="bg1"/>
                  </a:solidFill>
                </a:rPr>
                <a:t>Research</a:t>
              </a:r>
              <a:endParaRPr lang="en-US" altLang="en-US" sz="4400" dirty="0">
                <a:solidFill>
                  <a:schemeClr val="bg1"/>
                </a:solidFill>
              </a:endParaRPr>
            </a:p>
          </p:txBody>
        </p:sp>
      </p:grpSp>
      <p:sp>
        <p:nvSpPr>
          <p:cNvPr id="5130" name="Text Box 148"/>
          <p:cNvSpPr txBox="1">
            <a:spLocks noChangeArrowheads="1"/>
          </p:cNvSpPr>
          <p:nvPr/>
        </p:nvSpPr>
        <p:spPr bwMode="auto">
          <a:xfrm>
            <a:off x="17602200" y="3352800"/>
            <a:ext cx="9694863"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spcAft>
                <a:spcPct val="5000"/>
              </a:spcAft>
            </a:pPr>
            <a:r>
              <a:rPr lang="en-US" altLang="en-US" sz="4400" dirty="0" smtClean="0">
                <a:solidFill>
                  <a:schemeClr val="bg1"/>
                </a:solidFill>
              </a:rPr>
              <a:t>Implementation &amp; Results</a:t>
            </a:r>
            <a:endParaRPr lang="en-US" altLang="en-US" sz="4400" dirty="0">
              <a:solidFill>
                <a:schemeClr val="bg1"/>
              </a:solidFill>
            </a:endParaRPr>
          </a:p>
        </p:txBody>
      </p:sp>
      <p:sp>
        <p:nvSpPr>
          <p:cNvPr id="5131" name="Text Box 149"/>
          <p:cNvSpPr txBox="1">
            <a:spLocks noChangeArrowheads="1"/>
          </p:cNvSpPr>
          <p:nvPr/>
        </p:nvSpPr>
        <p:spPr bwMode="auto">
          <a:xfrm>
            <a:off x="28093988" y="3506788"/>
            <a:ext cx="762476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dirty="0" smtClean="0">
                <a:solidFill>
                  <a:schemeClr val="bg1"/>
                </a:solidFill>
              </a:rPr>
              <a:t>Discussion</a:t>
            </a:r>
            <a:endParaRPr lang="en-US" altLang="en-US" sz="4400" dirty="0">
              <a:solidFill>
                <a:schemeClr val="bg1"/>
              </a:solidFill>
            </a:endParaRPr>
          </a:p>
        </p:txBody>
      </p:sp>
      <p:sp>
        <p:nvSpPr>
          <p:cNvPr id="5169" name="Text Box 149"/>
          <p:cNvSpPr txBox="1">
            <a:spLocks noChangeArrowheads="1"/>
          </p:cNvSpPr>
          <p:nvPr/>
        </p:nvSpPr>
        <p:spPr bwMode="auto">
          <a:xfrm>
            <a:off x="28093988" y="10896600"/>
            <a:ext cx="762476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a:solidFill>
                  <a:schemeClr val="bg1"/>
                </a:solidFill>
              </a:rPr>
              <a:t>Conclusion</a:t>
            </a:r>
          </a:p>
        </p:txBody>
      </p:sp>
      <p:sp>
        <p:nvSpPr>
          <p:cNvPr id="5172" name="Text Box 149"/>
          <p:cNvSpPr txBox="1">
            <a:spLocks noChangeArrowheads="1"/>
          </p:cNvSpPr>
          <p:nvPr/>
        </p:nvSpPr>
        <p:spPr bwMode="auto">
          <a:xfrm>
            <a:off x="609362" y="3352800"/>
            <a:ext cx="805385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dirty="0">
                <a:solidFill>
                  <a:schemeClr val="bg1"/>
                </a:solidFill>
              </a:rPr>
              <a:t>Introduction</a:t>
            </a:r>
          </a:p>
        </p:txBody>
      </p:sp>
      <p:sp>
        <p:nvSpPr>
          <p:cNvPr id="5173" name="Text Box 149"/>
          <p:cNvSpPr txBox="1">
            <a:spLocks noChangeArrowheads="1"/>
          </p:cNvSpPr>
          <p:nvPr/>
        </p:nvSpPr>
        <p:spPr bwMode="auto">
          <a:xfrm>
            <a:off x="609362" y="11811000"/>
            <a:ext cx="805385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dirty="0" smtClean="0">
                <a:solidFill>
                  <a:schemeClr val="bg1"/>
                </a:solidFill>
              </a:rPr>
              <a:t>The New </a:t>
            </a:r>
            <a:r>
              <a:rPr lang="en-US" altLang="en-US" sz="4400" dirty="0" smtClean="0">
                <a:solidFill>
                  <a:schemeClr val="bg1"/>
                </a:solidFill>
              </a:rPr>
              <a:t>Variables</a:t>
            </a:r>
            <a:endParaRPr lang="en-US" altLang="en-US" sz="4400"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305411529"/>
              </p:ext>
            </p:extLst>
          </p:nvPr>
        </p:nvGraphicFramePr>
        <p:xfrm>
          <a:off x="586014" y="12707112"/>
          <a:ext cx="8077200" cy="5371084"/>
        </p:xfrm>
        <a:graphic>
          <a:graphicData uri="http://schemas.openxmlformats.org/drawingml/2006/table">
            <a:tbl>
              <a:tblPr firstRow="1" firstCol="1" bandRow="1">
                <a:tableStyleId>{5C22544A-7EE6-4342-B048-85BDC9FD1C3A}</a:tableStyleId>
              </a:tblPr>
              <a:tblGrid>
                <a:gridCol w="2362200"/>
                <a:gridCol w="3352800"/>
                <a:gridCol w="2362200"/>
              </a:tblGrid>
              <a:tr h="627888">
                <a:tc>
                  <a:txBody>
                    <a:bodyPr/>
                    <a:lstStyle/>
                    <a:p>
                      <a:pPr marL="0" marR="0">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Variable Name</a:t>
                      </a:r>
                      <a:endParaRPr lang="en-US" sz="24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Definition</a:t>
                      </a:r>
                      <a:endParaRPr lang="en-US" sz="24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Valid Values</a:t>
                      </a:r>
                      <a:endParaRPr lang="en-US" sz="2400" dirty="0">
                        <a:effectLst/>
                        <a:latin typeface="Arial" panose="020B0604020202020204" pitchFamily="34" charset="0"/>
                        <a:ea typeface="Calibri"/>
                        <a:cs typeface="Arial" panose="020B0604020202020204" pitchFamily="34" charset="0"/>
                      </a:endParaRPr>
                    </a:p>
                  </a:txBody>
                  <a:tcPr marL="68580" marR="68580" marT="0" marB="0"/>
                </a:tc>
              </a:tr>
              <a:tr h="548595">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incomplete_outpt_rx</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Is </a:t>
                      </a:r>
                      <a:r>
                        <a:rPr lang="en-US" sz="1600" b="1" dirty="0">
                          <a:effectLst/>
                          <a:latin typeface="Arial" panose="020B0604020202020204" pitchFamily="34" charset="0"/>
                          <a:cs typeface="Arial" panose="020B0604020202020204" pitchFamily="34" charset="0"/>
                        </a:rPr>
                        <a:t>outpatient pharmacy</a:t>
                      </a:r>
                      <a:r>
                        <a:rPr lang="en-US" sz="1600" dirty="0">
                          <a:effectLst/>
                          <a:latin typeface="Arial" panose="020B0604020202020204" pitchFamily="34" charset="0"/>
                          <a:cs typeface="Arial" panose="020B0604020202020204" pitchFamily="34" charset="0"/>
                        </a:rPr>
                        <a:t> fill data suspected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rowSpan="6">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 </a:t>
                      </a:r>
                    </a:p>
                    <a:p>
                      <a:pPr marL="290513" marR="0" indent="-290513">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K: </a:t>
                      </a:r>
                      <a:r>
                        <a:rPr lang="en-US" sz="1600" kern="1200" dirty="0">
                          <a:solidFill>
                            <a:schemeClr val="dk1"/>
                          </a:solidFill>
                          <a:effectLst/>
                          <a:latin typeface="Arial" panose="020B0604020202020204" pitchFamily="34" charset="0"/>
                          <a:ea typeface="+mn-ea"/>
                          <a:cs typeface="Arial" panose="020B0604020202020204" pitchFamily="34" charset="0"/>
                        </a:rPr>
                        <a:t>There are known reasons </a:t>
                      </a:r>
                      <a:r>
                        <a:rPr lang="en-US" sz="1600" dirty="0">
                          <a:effectLst/>
                          <a:latin typeface="Arial" panose="020B0604020202020204" pitchFamily="34" charset="0"/>
                          <a:cs typeface="Arial" panose="020B0604020202020204" pitchFamily="34" charset="0"/>
                        </a:rPr>
                        <a:t>to </a:t>
                      </a:r>
                      <a:r>
                        <a:rPr lang="en-US" sz="1600" kern="1200" dirty="0">
                          <a:solidFill>
                            <a:schemeClr val="dk1"/>
                          </a:solidFill>
                          <a:effectLst/>
                          <a:latin typeface="Arial" panose="020B0604020202020204" pitchFamily="34" charset="0"/>
                          <a:ea typeface="+mn-ea"/>
                          <a:cs typeface="Arial" panose="020B0604020202020204" pitchFamily="34" charset="0"/>
                        </a:rPr>
                        <a:t>suspect</a:t>
                      </a:r>
                      <a:r>
                        <a:rPr lang="en-US" sz="1600" dirty="0">
                          <a:effectLst/>
                          <a:latin typeface="Arial" panose="020B0604020202020204" pitchFamily="34" charset="0"/>
                          <a:cs typeface="Arial" panose="020B0604020202020204" pitchFamily="34" charset="0"/>
                        </a:rPr>
                        <a:t> capture is incomplete.</a:t>
                      </a:r>
                    </a:p>
                    <a:p>
                      <a:pPr marL="285750" marR="0" indent="-28575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N: No—there is no known </a:t>
                      </a:r>
                      <a:r>
                        <a:rPr lang="en-US" sz="1600" kern="1200" dirty="0">
                          <a:solidFill>
                            <a:schemeClr val="dk1"/>
                          </a:solidFill>
                          <a:effectLst/>
                          <a:latin typeface="Arial" panose="020B0604020202020204" pitchFamily="34" charset="0"/>
                          <a:ea typeface="+mn-ea"/>
                          <a:cs typeface="Arial" panose="020B0604020202020204" pitchFamily="34" charset="0"/>
                        </a:rPr>
                        <a:t>reason</a:t>
                      </a:r>
                      <a:r>
                        <a:rPr lang="en-US" sz="1600" dirty="0">
                          <a:effectLst/>
                          <a:latin typeface="Arial" panose="020B0604020202020204" pitchFamily="34" charset="0"/>
                          <a:cs typeface="Arial" panose="020B0604020202020204" pitchFamily="34" charset="0"/>
                        </a:rPr>
                        <a:t> to suspect capture is incomplete.</a:t>
                      </a:r>
                    </a:p>
                    <a:p>
                      <a:pPr marL="347663" marR="0" indent="-347663">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X: </a:t>
                      </a:r>
                      <a:r>
                        <a:rPr lang="en-US" sz="1600" kern="1200" dirty="0">
                          <a:solidFill>
                            <a:schemeClr val="dk1"/>
                          </a:solidFill>
                          <a:effectLst/>
                          <a:latin typeface="Arial" panose="020B0604020202020204" pitchFamily="34" charset="0"/>
                          <a:ea typeface="+mn-ea"/>
                          <a:cs typeface="Arial" panose="020B0604020202020204" pitchFamily="34" charset="0"/>
                        </a:rPr>
                        <a:t>This Variable Not implemented</a:t>
                      </a:r>
                      <a:r>
                        <a:rPr lang="en-US" sz="1600" dirty="0">
                          <a:effectLst/>
                          <a:latin typeface="Arial" panose="020B0604020202020204" pitchFamily="34" charset="0"/>
                          <a:cs typeface="Arial" panose="020B0604020202020204" pitchFamily="34" charset="0"/>
                        </a:rPr>
                        <a:t>.</a:t>
                      </a:r>
                      <a:endParaRPr lang="en-US" sz="1600" dirty="0">
                        <a:effectLst/>
                        <a:latin typeface="Arial" panose="020B0604020202020204" pitchFamily="34" charset="0"/>
                        <a:ea typeface="Calibri"/>
                        <a:cs typeface="Arial" panose="020B0604020202020204" pitchFamily="34" charset="0"/>
                      </a:endParaRPr>
                    </a:p>
                  </a:txBody>
                  <a:tcPr marL="68580" marR="68580" marT="0" marB="0"/>
                </a:tc>
              </a:tr>
              <a:tr h="548595">
                <a:tc>
                  <a:txBody>
                    <a:bodyPr/>
                    <a:lstStyle/>
                    <a:p>
                      <a:pPr marL="0" marR="0">
                        <a:lnSpc>
                          <a:spcPct val="115000"/>
                        </a:lnSpc>
                        <a:spcBef>
                          <a:spcPts val="0"/>
                        </a:spcBef>
                        <a:spcAft>
                          <a:spcPts val="0"/>
                        </a:spcAft>
                      </a:pPr>
                      <a:r>
                        <a:rPr lang="en-US" sz="1600" dirty="0" err="1">
                          <a:effectLst/>
                          <a:latin typeface="Arial" panose="020B0604020202020204" pitchFamily="34" charset="0"/>
                          <a:cs typeface="Arial" panose="020B0604020202020204" pitchFamily="34" charset="0"/>
                        </a:rPr>
                        <a:t>incomplete_outpt_enc</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Is </a:t>
                      </a:r>
                      <a:r>
                        <a:rPr lang="en-US" sz="1600" b="1" dirty="0" smtClean="0">
                          <a:effectLst/>
                          <a:latin typeface="Arial" panose="020B0604020202020204" pitchFamily="34" charset="0"/>
                          <a:cs typeface="Arial" panose="020B0604020202020204" pitchFamily="34" charset="0"/>
                        </a:rPr>
                        <a:t>outpatient encounter</a:t>
                      </a:r>
                      <a:r>
                        <a:rPr lang="en-US" sz="1600" dirty="0">
                          <a:effectLst/>
                          <a:latin typeface="Arial" panose="020B0604020202020204" pitchFamily="34" charset="0"/>
                          <a:cs typeface="Arial" panose="020B0604020202020204" pitchFamily="34" charset="0"/>
                        </a:rPr>
                        <a:t> </a:t>
                      </a:r>
                      <a:r>
                        <a:rPr lang="en-US" sz="1600" dirty="0" smtClean="0">
                          <a:effectLst/>
                          <a:latin typeface="Arial" panose="020B0604020202020204" pitchFamily="34" charset="0"/>
                          <a:cs typeface="Arial" panose="020B0604020202020204" pitchFamily="34" charset="0"/>
                        </a:rPr>
                        <a:t>data</a:t>
                      </a:r>
                      <a:r>
                        <a:rPr lang="en-US" sz="1600" dirty="0">
                          <a:effectLst/>
                          <a:latin typeface="Arial" panose="020B0604020202020204" pitchFamily="34" charset="0"/>
                          <a:cs typeface="Arial" panose="020B0604020202020204" pitchFamily="34" charset="0"/>
                        </a:rPr>
                        <a:t> </a:t>
                      </a:r>
                      <a:r>
                        <a:rPr lang="en-US" sz="1600" dirty="0" smtClean="0">
                          <a:effectLst/>
                          <a:latin typeface="Arial" panose="020B0604020202020204" pitchFamily="34" charset="0"/>
                          <a:cs typeface="Arial" panose="020B0604020202020204" pitchFamily="34" charset="0"/>
                        </a:rPr>
                        <a:t>suspected</a:t>
                      </a:r>
                      <a:r>
                        <a:rPr lang="en-US" sz="1600" dirty="0">
                          <a:effectLst/>
                          <a:latin typeface="Arial" panose="020B0604020202020204" pitchFamily="34" charset="0"/>
                          <a:cs typeface="Arial" panose="020B0604020202020204" pitchFamily="34" charset="0"/>
                        </a:rPr>
                        <a:t>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vMerge="1">
                  <a:txBody>
                    <a:bodyPr/>
                    <a:lstStyle/>
                    <a:p>
                      <a:endParaRPr lang="en-US"/>
                    </a:p>
                  </a:txBody>
                  <a:tcPr/>
                </a:tc>
              </a:tr>
              <a:tr h="548595">
                <a:tc>
                  <a:txBody>
                    <a:bodyPr/>
                    <a:lstStyle/>
                    <a:p>
                      <a:pPr marL="0" marR="0">
                        <a:lnSpc>
                          <a:spcPct val="115000"/>
                        </a:lnSpc>
                        <a:spcBef>
                          <a:spcPts val="0"/>
                        </a:spcBef>
                        <a:spcAft>
                          <a:spcPts val="0"/>
                        </a:spcAft>
                      </a:pPr>
                      <a:r>
                        <a:rPr lang="en-US" sz="1600" dirty="0" err="1">
                          <a:effectLst/>
                          <a:latin typeface="Arial" panose="020B0604020202020204" pitchFamily="34" charset="0"/>
                          <a:cs typeface="Arial" panose="020B0604020202020204" pitchFamily="34" charset="0"/>
                        </a:rPr>
                        <a:t>incomplete_inpt_enc</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Is </a:t>
                      </a:r>
                      <a:r>
                        <a:rPr lang="en-US" sz="1600" b="1" dirty="0">
                          <a:effectLst/>
                          <a:latin typeface="Arial" panose="020B0604020202020204" pitchFamily="34" charset="0"/>
                          <a:cs typeface="Arial" panose="020B0604020202020204" pitchFamily="34" charset="0"/>
                        </a:rPr>
                        <a:t>inpatient encounter</a:t>
                      </a:r>
                      <a:r>
                        <a:rPr lang="en-US" sz="1600" dirty="0">
                          <a:effectLst/>
                          <a:latin typeface="Arial" panose="020B0604020202020204" pitchFamily="34" charset="0"/>
                          <a:cs typeface="Arial" panose="020B0604020202020204" pitchFamily="34" charset="0"/>
                        </a:rPr>
                        <a:t> data suspected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vMerge="1">
                  <a:txBody>
                    <a:bodyPr/>
                    <a:lstStyle/>
                    <a:p>
                      <a:endParaRPr lang="en-US"/>
                    </a:p>
                  </a:txBody>
                  <a:tcPr/>
                </a:tc>
              </a:tr>
              <a:tr h="822892">
                <a:tc>
                  <a:txBody>
                    <a:bodyPr/>
                    <a:lstStyle/>
                    <a:p>
                      <a:pPr marL="0" marR="0">
                        <a:lnSpc>
                          <a:spcPct val="115000"/>
                        </a:lnSpc>
                        <a:spcBef>
                          <a:spcPts val="0"/>
                        </a:spcBef>
                        <a:spcAft>
                          <a:spcPts val="0"/>
                        </a:spcAft>
                      </a:pPr>
                      <a:r>
                        <a:rPr lang="en-US" sz="1600" dirty="0" err="1">
                          <a:effectLst/>
                          <a:latin typeface="Arial" panose="020B0604020202020204" pitchFamily="34" charset="0"/>
                          <a:cs typeface="Arial" panose="020B0604020202020204" pitchFamily="34" charset="0"/>
                        </a:rPr>
                        <a:t>incomplete_emr</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Is </a:t>
                      </a:r>
                      <a:r>
                        <a:rPr lang="en-US" sz="1600" b="1" dirty="0">
                          <a:effectLst/>
                          <a:latin typeface="Arial" panose="020B0604020202020204" pitchFamily="34" charset="0"/>
                          <a:cs typeface="Arial" panose="020B0604020202020204" pitchFamily="34" charset="0"/>
                        </a:rPr>
                        <a:t>electronic medical record</a:t>
                      </a:r>
                      <a:r>
                        <a:rPr lang="en-US" sz="1600" dirty="0">
                          <a:effectLst/>
                          <a:latin typeface="Arial" panose="020B0604020202020204" pitchFamily="34" charset="0"/>
                          <a:cs typeface="Arial" panose="020B0604020202020204" pitchFamily="34" charset="0"/>
                        </a:rPr>
                        <a:t> data (e.g., social history, vital signs, etc.) suspected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vMerge="1">
                  <a:txBody>
                    <a:bodyPr/>
                    <a:lstStyle/>
                    <a:p>
                      <a:endParaRPr lang="en-US"/>
                    </a:p>
                  </a:txBody>
                  <a:tcPr/>
                </a:tc>
              </a:tr>
              <a:tr h="548595">
                <a:tc>
                  <a:txBody>
                    <a:bodyPr/>
                    <a:lstStyle/>
                    <a:p>
                      <a:pPr marL="0" marR="0">
                        <a:lnSpc>
                          <a:spcPct val="115000"/>
                        </a:lnSpc>
                        <a:spcBef>
                          <a:spcPts val="0"/>
                        </a:spcBef>
                        <a:spcAft>
                          <a:spcPts val="0"/>
                        </a:spcAft>
                      </a:pPr>
                      <a:r>
                        <a:rPr lang="en-US" sz="1600" dirty="0" err="1">
                          <a:effectLst/>
                          <a:latin typeface="Arial" panose="020B0604020202020204" pitchFamily="34" charset="0"/>
                          <a:cs typeface="Arial" panose="020B0604020202020204" pitchFamily="34" charset="0"/>
                        </a:rPr>
                        <a:t>incomplete_tumor</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Is </a:t>
                      </a:r>
                      <a:r>
                        <a:rPr lang="en-US" sz="1600" b="1" dirty="0">
                          <a:effectLst/>
                          <a:latin typeface="Arial" panose="020B0604020202020204" pitchFamily="34" charset="0"/>
                          <a:cs typeface="Arial" panose="020B0604020202020204" pitchFamily="34" charset="0"/>
                        </a:rPr>
                        <a:t>tumor</a:t>
                      </a:r>
                      <a:r>
                        <a:rPr lang="en-US" sz="1600" dirty="0">
                          <a:effectLst/>
                          <a:latin typeface="Arial" panose="020B0604020202020204" pitchFamily="34" charset="0"/>
                          <a:cs typeface="Arial" panose="020B0604020202020204" pitchFamily="34" charset="0"/>
                        </a:rPr>
                        <a:t> data suspected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vMerge="1">
                  <a:txBody>
                    <a:bodyPr/>
                    <a:lstStyle/>
                    <a:p>
                      <a:endParaRPr lang="en-US"/>
                    </a:p>
                  </a:txBody>
                  <a:tcPr/>
                </a:tc>
              </a:tr>
              <a:tr h="548595">
                <a:tc>
                  <a:txBody>
                    <a:bodyPr/>
                    <a:lstStyle/>
                    <a:p>
                      <a:pPr marL="0" marR="0">
                        <a:lnSpc>
                          <a:spcPct val="115000"/>
                        </a:lnSpc>
                        <a:spcBef>
                          <a:spcPts val="0"/>
                        </a:spcBef>
                        <a:spcAft>
                          <a:spcPts val="0"/>
                        </a:spcAft>
                      </a:pPr>
                      <a:r>
                        <a:rPr lang="en-US" sz="1600" dirty="0" err="1">
                          <a:effectLst/>
                          <a:latin typeface="Arial" panose="020B0604020202020204" pitchFamily="34" charset="0"/>
                          <a:cs typeface="Arial" panose="020B0604020202020204" pitchFamily="34" charset="0"/>
                        </a:rPr>
                        <a:t>incomplete_lab</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Is </a:t>
                      </a:r>
                      <a:r>
                        <a:rPr lang="en-US" sz="1600" b="1" dirty="0">
                          <a:effectLst/>
                          <a:latin typeface="Arial" panose="020B0604020202020204" pitchFamily="34" charset="0"/>
                          <a:cs typeface="Arial" panose="020B0604020202020204" pitchFamily="34" charset="0"/>
                        </a:rPr>
                        <a:t>lab results</a:t>
                      </a:r>
                      <a:r>
                        <a:rPr lang="en-US" sz="1600" dirty="0">
                          <a:effectLst/>
                          <a:latin typeface="Arial" panose="020B0604020202020204" pitchFamily="34" charset="0"/>
                          <a:cs typeface="Arial" panose="020B0604020202020204" pitchFamily="34" charset="0"/>
                        </a:rPr>
                        <a:t> data suspected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vMerge="1">
                  <a:txBody>
                    <a:bodyPr/>
                    <a:lstStyle/>
                    <a:p>
                      <a:endParaRPr lang="en-US"/>
                    </a:p>
                  </a:txBody>
                  <a:tcPr/>
                </a:tc>
              </a:tr>
            </a:tbl>
          </a:graphicData>
        </a:graphic>
      </p:graphicFrame>
      <p:sp>
        <p:nvSpPr>
          <p:cNvPr id="27" name="Text Box 149"/>
          <p:cNvSpPr txBox="1">
            <a:spLocks noChangeArrowheads="1"/>
          </p:cNvSpPr>
          <p:nvPr/>
        </p:nvSpPr>
        <p:spPr bwMode="auto">
          <a:xfrm>
            <a:off x="9067800" y="3352800"/>
            <a:ext cx="762476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dirty="0" smtClean="0">
                <a:solidFill>
                  <a:schemeClr val="bg1"/>
                </a:solidFill>
              </a:rPr>
              <a:t>The New Variables (</a:t>
            </a:r>
            <a:r>
              <a:rPr lang="en-US" altLang="en-US" sz="4400" dirty="0" err="1" smtClean="0">
                <a:solidFill>
                  <a:schemeClr val="bg1"/>
                </a:solidFill>
              </a:rPr>
              <a:t>cont</a:t>
            </a:r>
            <a:r>
              <a:rPr lang="en-US" altLang="en-US" sz="4400" dirty="0" smtClean="0">
                <a:solidFill>
                  <a:schemeClr val="bg1"/>
                </a:solidFill>
              </a:rPr>
              <a:t>)</a:t>
            </a:r>
            <a:endParaRPr lang="en-US" altLang="en-US" sz="4400" dirty="0">
              <a:solidFill>
                <a:schemeClr val="bg1"/>
              </a:solidFill>
            </a:endParaRPr>
          </a:p>
        </p:txBody>
      </p:sp>
      <p:sp>
        <p:nvSpPr>
          <p:cNvPr id="37" name="Text Box 155"/>
          <p:cNvSpPr txBox="1">
            <a:spLocks noChangeArrowheads="1"/>
          </p:cNvSpPr>
          <p:nvPr/>
        </p:nvSpPr>
        <p:spPr bwMode="auto">
          <a:xfrm>
            <a:off x="609363" y="4265612"/>
            <a:ext cx="8053851" cy="7349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ts val="0"/>
              </a:spcBef>
              <a:spcAft>
                <a:spcPts val="1200"/>
              </a:spcAft>
            </a:pPr>
            <a:r>
              <a:rPr lang="en-US" altLang="en-US" sz="2800" dirty="0"/>
              <a:t>At the 2014 Annual Meeting, Bachman </a:t>
            </a:r>
            <a:r>
              <a:rPr lang="en-US" altLang="en-US" sz="2800" dirty="0" smtClean="0"/>
              <a:t>et al. presented </a:t>
            </a:r>
            <a:r>
              <a:rPr lang="en-US" altLang="en-US" sz="2800" dirty="0"/>
              <a:t>an excellent investigation into </a:t>
            </a:r>
            <a:r>
              <a:rPr lang="en-US" altLang="en-US" sz="2800" dirty="0" smtClean="0"/>
              <a:t>VDW enrollment’s </a:t>
            </a:r>
            <a:r>
              <a:rPr lang="en-US" altLang="en-US" sz="2800" dirty="0"/>
              <a:t>OUTSIDE_UTILIZATION field, which purported to flag </a:t>
            </a:r>
            <a:r>
              <a:rPr lang="en-US" altLang="en-US" sz="2800" dirty="0" smtClean="0"/>
              <a:t>periods of suspect capture of either </a:t>
            </a:r>
            <a:r>
              <a:rPr lang="en-US" altLang="en-US" sz="2800" dirty="0"/>
              <a:t>pharmacy or encounter </a:t>
            </a:r>
            <a:r>
              <a:rPr lang="en-US" altLang="en-US" sz="2800" dirty="0" smtClean="0"/>
              <a:t>data. </a:t>
            </a:r>
            <a:endParaRPr lang="en-US" altLang="en-US" sz="2800" dirty="0"/>
          </a:p>
          <a:p>
            <a:pPr marL="0" indent="0" eaLnBrk="1" hangingPunct="1">
              <a:spcBef>
                <a:spcPct val="5000"/>
              </a:spcBef>
              <a:spcAft>
                <a:spcPts val="1200"/>
              </a:spcAft>
            </a:pPr>
            <a:r>
              <a:rPr lang="en-US" altLang="en-US" sz="2800" dirty="0" smtClean="0"/>
              <a:t>That </a:t>
            </a:r>
            <a:r>
              <a:rPr lang="en-US" altLang="en-US" sz="2800" dirty="0"/>
              <a:t>investigation revealed </a:t>
            </a:r>
            <a:r>
              <a:rPr lang="en-US" altLang="en-US" sz="2800" b="1" dirty="0"/>
              <a:t>serious problems</a:t>
            </a:r>
            <a:r>
              <a:rPr lang="en-US" altLang="en-US" sz="2800" dirty="0"/>
              <a:t> with the flag, calling its usefulness into question. </a:t>
            </a:r>
          </a:p>
          <a:p>
            <a:pPr marL="0" indent="0" eaLnBrk="1" hangingPunct="1">
              <a:spcBef>
                <a:spcPct val="5000"/>
              </a:spcBef>
              <a:spcAft>
                <a:spcPts val="1200"/>
              </a:spcAft>
            </a:pPr>
            <a:r>
              <a:rPr lang="en-US" altLang="en-US" sz="2800" dirty="0" smtClean="0"/>
              <a:t>Taking </a:t>
            </a:r>
            <a:r>
              <a:rPr lang="en-US" altLang="en-US" sz="2800" dirty="0"/>
              <a:t>this to heart, the </a:t>
            </a:r>
            <a:r>
              <a:rPr lang="en-US" altLang="en-US" sz="2800" dirty="0" smtClean="0"/>
              <a:t>VDW Implementation Group approved spec changes removing </a:t>
            </a:r>
            <a:r>
              <a:rPr lang="en-US" altLang="en-US" sz="2800" dirty="0"/>
              <a:t>this field, and adding a suite of </a:t>
            </a:r>
            <a:r>
              <a:rPr lang="en-US" altLang="en-US" sz="2800" b="1" dirty="0"/>
              <a:t>six new flags</a:t>
            </a:r>
            <a:r>
              <a:rPr lang="en-US" altLang="en-US" sz="2800" dirty="0"/>
              <a:t>, </a:t>
            </a:r>
            <a:r>
              <a:rPr lang="en-US" altLang="en-US" sz="2800" dirty="0" smtClean="0"/>
              <a:t>which allow sites to express any cautions they may have about capture of specific types of data.</a:t>
            </a:r>
          </a:p>
          <a:p>
            <a:pPr marL="0" indent="0" eaLnBrk="1" hangingPunct="1">
              <a:spcBef>
                <a:spcPct val="5000"/>
              </a:spcBef>
            </a:pPr>
            <a:r>
              <a:rPr lang="en-US" altLang="en-US" sz="2800" dirty="0" smtClean="0"/>
              <a:t>These </a:t>
            </a:r>
            <a:r>
              <a:rPr lang="en-US" altLang="en-US" sz="2800" dirty="0"/>
              <a:t>flags are assigned by local VDW analysts on the basis of their knowledge of data capture limitations at their site for identifiable subgroups of patients. </a:t>
            </a:r>
          </a:p>
        </p:txBody>
      </p:sp>
      <p:sp>
        <p:nvSpPr>
          <p:cNvPr id="40" name="Text Box 155"/>
          <p:cNvSpPr txBox="1">
            <a:spLocks noChangeArrowheads="1"/>
          </p:cNvSpPr>
          <p:nvPr/>
        </p:nvSpPr>
        <p:spPr bwMode="auto">
          <a:xfrm>
            <a:off x="17640618" y="7536546"/>
            <a:ext cx="4572639"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dirty="0" smtClean="0"/>
              <a:t>The outpatient pharmacy flag is the most consistently well-implemented flag of the six.  Very clear separation between the SI and NSI values.</a:t>
            </a:r>
            <a:endParaRPr lang="en-US" altLang="en-US" dirty="0"/>
          </a:p>
        </p:txBody>
      </p:sp>
      <p:sp>
        <p:nvSpPr>
          <p:cNvPr id="28" name="Text Box 155"/>
          <p:cNvSpPr txBox="1">
            <a:spLocks noChangeArrowheads="1"/>
          </p:cNvSpPr>
          <p:nvPr/>
        </p:nvSpPr>
        <p:spPr bwMode="auto">
          <a:xfrm>
            <a:off x="9067799" y="4265613"/>
            <a:ext cx="7624763" cy="564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457200" indent="-457200" eaLnBrk="1" hangingPunct="1">
              <a:spcBef>
                <a:spcPct val="5000"/>
              </a:spcBef>
              <a:buFont typeface="Arial" panose="020B0604020202020204" pitchFamily="34" charset="0"/>
              <a:buChar char="•"/>
            </a:pPr>
            <a:r>
              <a:rPr lang="en-US" altLang="en-US" sz="2800" dirty="0" smtClean="0"/>
              <a:t>Implementation of the new flags is essentially </a:t>
            </a:r>
            <a:r>
              <a:rPr lang="en-US" altLang="en-US" sz="2800" b="1" dirty="0" smtClean="0"/>
              <a:t>optional</a:t>
            </a:r>
            <a:r>
              <a:rPr lang="en-US" altLang="en-US" sz="2800" dirty="0" smtClean="0"/>
              <a:t>—sites must have the fields in th</a:t>
            </a:r>
            <a:r>
              <a:rPr lang="en-US" altLang="en-US" sz="2800" dirty="0" smtClean="0"/>
              <a:t>e table</a:t>
            </a:r>
            <a:r>
              <a:rPr lang="en-US" altLang="en-US" sz="2800" dirty="0" smtClean="0"/>
              <a:t>, but can opt to use the ‘X’ value to signify no substantive implementation.</a:t>
            </a:r>
          </a:p>
          <a:p>
            <a:pPr marL="796925" lvl="1" indent="-457200" defTabSz="274320" eaLnBrk="1" hangingPunct="1">
              <a:spcBef>
                <a:spcPct val="5000"/>
              </a:spcBef>
              <a:buFont typeface="Arial" panose="020B0604020202020204" pitchFamily="34" charset="0"/>
              <a:buChar char="•"/>
            </a:pPr>
            <a:r>
              <a:rPr lang="en-US" altLang="en-US" sz="2800" dirty="0" smtClean="0"/>
              <a:t>In practical terms, w</a:t>
            </a:r>
            <a:r>
              <a:rPr lang="en-US" altLang="en-US" sz="2800" dirty="0" smtClean="0"/>
              <a:t>e recommend interpreting </a:t>
            </a:r>
            <a:r>
              <a:rPr lang="en-US" altLang="en-US" sz="2800" dirty="0" err="1" smtClean="0"/>
              <a:t>Xs</a:t>
            </a:r>
            <a:r>
              <a:rPr lang="en-US" altLang="en-US" sz="2800" dirty="0" smtClean="0"/>
              <a:t> the same as Ns.</a:t>
            </a:r>
          </a:p>
          <a:p>
            <a:pPr marL="796925" lvl="1" indent="-457200" defTabSz="274320" eaLnBrk="1" hangingPunct="1">
              <a:spcBef>
                <a:spcPct val="5000"/>
              </a:spcBef>
              <a:buFont typeface="Arial" panose="020B0604020202020204" pitchFamily="34" charset="0"/>
              <a:buChar char="•"/>
            </a:pPr>
            <a:r>
              <a:rPr lang="en-US" altLang="en-US" sz="2800" dirty="0" smtClean="0"/>
              <a:t>Thus far 8 sites have implemented (7 are shown here).</a:t>
            </a:r>
          </a:p>
          <a:p>
            <a:pPr marL="457200" indent="-457200" eaLnBrk="1" hangingPunct="1">
              <a:spcBef>
                <a:spcPct val="5000"/>
              </a:spcBef>
              <a:buFont typeface="Arial" panose="020B0604020202020204" pitchFamily="34" charset="0"/>
              <a:buChar char="•"/>
            </a:pPr>
            <a:r>
              <a:rPr lang="en-US" altLang="en-US" sz="2800" dirty="0" smtClean="0"/>
              <a:t>A value of ‘N’ </a:t>
            </a:r>
            <a:r>
              <a:rPr lang="en-US" altLang="en-US" sz="2800" b="1" dirty="0" smtClean="0"/>
              <a:t>is not an assertion that capture is complete</a:t>
            </a:r>
            <a:r>
              <a:rPr lang="en-US" altLang="en-US" sz="2800" dirty="0" smtClean="0"/>
              <a:t>.  All ‘N’ means is that the implementing site </a:t>
            </a:r>
            <a:r>
              <a:rPr lang="en-US" altLang="en-US" sz="2800" i="1" dirty="0" smtClean="0"/>
              <a:t>does not know</a:t>
            </a:r>
            <a:r>
              <a:rPr lang="en-US" altLang="en-US" sz="2800" dirty="0" smtClean="0"/>
              <a:t> of a reason why capture should be incomplete.</a:t>
            </a:r>
            <a:endParaRPr lang="en-US" altLang="en-US" sz="2800" dirty="0" smtClean="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40619" y="9025523"/>
            <a:ext cx="4572639" cy="2743583"/>
          </a:xfrm>
          <a:prstGeom prst="rect">
            <a:avLst/>
          </a:prstGeom>
        </p:spPr>
      </p:pic>
      <p:sp>
        <p:nvSpPr>
          <p:cNvPr id="41" name="Text Box 155"/>
          <p:cNvSpPr txBox="1">
            <a:spLocks noChangeArrowheads="1"/>
          </p:cNvSpPr>
          <p:nvPr/>
        </p:nvSpPr>
        <p:spPr bwMode="auto">
          <a:xfrm>
            <a:off x="17602200" y="11963401"/>
            <a:ext cx="4572639"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dirty="0" smtClean="0"/>
              <a:t>The lab results flag is similarly well implemented at the sites. Note that Marshfield clinic has no enrollees whose lab data capture is suspect.</a:t>
            </a:r>
            <a:endParaRPr lang="en-US" altLang="en-US" dirty="0"/>
          </a:p>
        </p:txBody>
      </p:sp>
      <p:sp>
        <p:nvSpPr>
          <p:cNvPr id="42" name="Text Box 155"/>
          <p:cNvSpPr txBox="1">
            <a:spLocks noChangeArrowheads="1"/>
          </p:cNvSpPr>
          <p:nvPr/>
        </p:nvSpPr>
        <p:spPr bwMode="auto">
          <a:xfrm>
            <a:off x="17602200" y="16380444"/>
            <a:ext cx="4572639"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dirty="0" smtClean="0"/>
              <a:t>The inpatient flag implementations are less uniformly high quality.  Of the four sites with SI values 2 show good separation overall, and a third starts to get good around 2010.</a:t>
            </a:r>
            <a:endParaRPr lang="en-US" altLang="en-US" dirty="0"/>
          </a:p>
        </p:txBody>
      </p:sp>
      <p:sp>
        <p:nvSpPr>
          <p:cNvPr id="43" name="Text Box 155"/>
          <p:cNvSpPr txBox="1">
            <a:spLocks noChangeArrowheads="1"/>
          </p:cNvSpPr>
          <p:nvPr/>
        </p:nvSpPr>
        <p:spPr bwMode="auto">
          <a:xfrm>
            <a:off x="22588599" y="7620000"/>
            <a:ext cx="4572639"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dirty="0" smtClean="0"/>
              <a:t>For tumor, two of the four sites with SI values show excellent separation overall.</a:t>
            </a:r>
            <a:endParaRPr lang="en-US" altLang="en-US" dirty="0"/>
          </a:p>
        </p:txBody>
      </p:sp>
      <p:sp>
        <p:nvSpPr>
          <p:cNvPr id="44" name="Text Box 155"/>
          <p:cNvSpPr txBox="1">
            <a:spLocks noChangeArrowheads="1"/>
          </p:cNvSpPr>
          <p:nvPr/>
        </p:nvSpPr>
        <p:spPr bwMode="auto">
          <a:xfrm>
            <a:off x="22626698" y="16380444"/>
            <a:ext cx="4572639"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dirty="0" smtClean="0"/>
              <a:t>Here we have four sites with SI values, two of which have good separation from the NSI rates.</a:t>
            </a:r>
            <a:endParaRPr lang="en-US" altLang="en-US" dirty="0"/>
          </a:p>
        </p:txBody>
      </p:sp>
      <p:sp>
        <p:nvSpPr>
          <p:cNvPr id="45" name="Text Box 155"/>
          <p:cNvSpPr txBox="1">
            <a:spLocks noChangeArrowheads="1"/>
          </p:cNvSpPr>
          <p:nvPr/>
        </p:nvSpPr>
        <p:spPr bwMode="auto">
          <a:xfrm>
            <a:off x="22626698" y="11734800"/>
            <a:ext cx="4572639"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dirty="0" smtClean="0"/>
              <a:t>Six sites have SI values on EMR data (here signified by social history data).  Implementations are all good post-2010. </a:t>
            </a:r>
            <a:r>
              <a:rPr lang="en-US" altLang="en-US" dirty="0" smtClean="0"/>
              <a:t>KPCO and KPNC are excellent overall.</a:t>
            </a:r>
            <a:endParaRPr lang="en-US" altLang="en-US" dirty="0"/>
          </a:p>
        </p:txBody>
      </p:sp>
      <p:sp>
        <p:nvSpPr>
          <p:cNvPr id="51" name="Text Box 155"/>
          <p:cNvSpPr txBox="1">
            <a:spLocks noChangeArrowheads="1"/>
          </p:cNvSpPr>
          <p:nvPr/>
        </p:nvSpPr>
        <p:spPr bwMode="auto">
          <a:xfrm>
            <a:off x="28093987" y="4571999"/>
            <a:ext cx="7624763" cy="599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spcAft>
                <a:spcPts val="1200"/>
              </a:spcAft>
            </a:pPr>
            <a:r>
              <a:rPr lang="en-US" altLang="en-US" sz="2800" dirty="0" smtClean="0"/>
              <a:t>As the VDW and its processes mature and we turn to more sophisticated quality assurance investigations, it is crucial that we respond effectively to negative findings.  Just like our health care systems, we need to learn from our data.</a:t>
            </a:r>
          </a:p>
          <a:p>
            <a:pPr marL="0" indent="0" eaLnBrk="1" hangingPunct="1">
              <a:spcBef>
                <a:spcPct val="5000"/>
              </a:spcBef>
            </a:pPr>
            <a:r>
              <a:rPr lang="en-US" altLang="en-US" sz="2800" dirty="0" smtClean="0"/>
              <a:t>The VDW Operations Committee was able to go from negative finding to new spec in something like six months, and actual implementations in less than a year.  For a large, increasingly divers and largely unfunded group, this is an excellent pace.</a:t>
            </a:r>
          </a:p>
        </p:txBody>
      </p:sp>
      <p:sp>
        <p:nvSpPr>
          <p:cNvPr id="52" name="Text Box 155"/>
          <p:cNvSpPr txBox="1">
            <a:spLocks noChangeArrowheads="1"/>
          </p:cNvSpPr>
          <p:nvPr/>
        </p:nvSpPr>
        <p:spPr bwMode="auto">
          <a:xfrm>
            <a:off x="28117800" y="11844339"/>
            <a:ext cx="7624763" cy="5529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spcAft>
                <a:spcPts val="1200"/>
              </a:spcAft>
            </a:pPr>
            <a:r>
              <a:rPr lang="en-US" altLang="en-US" sz="2800" dirty="0"/>
              <a:t>On balance, the new flags stand to improve the quality of data-based research in the </a:t>
            </a:r>
            <a:r>
              <a:rPr lang="en-US" altLang="en-US" sz="2800" dirty="0" smtClean="0"/>
              <a:t>HCSRN.  Projects </a:t>
            </a:r>
            <a:r>
              <a:rPr lang="en-US" altLang="en-US" sz="2800" dirty="0"/>
              <a:t>needing to define populations-at-risk of exposure to particular pharmacy fills, tumors, or lab result values, for example, would do well to use the new flags to screen out people </a:t>
            </a:r>
            <a:r>
              <a:rPr lang="en-US" altLang="en-US" sz="2800" dirty="0" smtClean="0"/>
              <a:t>whose exposures may </a:t>
            </a:r>
            <a:r>
              <a:rPr lang="en-US" altLang="en-US" sz="2800" dirty="0"/>
              <a:t>not be completely captured</a:t>
            </a:r>
            <a:r>
              <a:rPr lang="en-US" altLang="en-US" sz="2800" dirty="0" smtClean="0"/>
              <a:t>.</a:t>
            </a:r>
          </a:p>
          <a:p>
            <a:pPr marL="0" indent="0" eaLnBrk="1" hangingPunct="1">
              <a:spcBef>
                <a:spcPct val="5000"/>
              </a:spcBef>
            </a:pPr>
            <a:r>
              <a:rPr lang="en-US" altLang="en-US" sz="2800" dirty="0" smtClean="0"/>
              <a:t>The Enrollment/</a:t>
            </a:r>
            <a:endParaRPr lang="en-US" altLang="en-US" sz="2800" dirty="0"/>
          </a:p>
        </p:txBody>
      </p:sp>
      <p:pic>
        <p:nvPicPr>
          <p:cNvPr id="35" name="Picture 34"/>
          <p:cNvPicPr/>
          <p:nvPr/>
        </p:nvPicPr>
        <p:blipFill>
          <a:blip r:embed="rId5">
            <a:extLst>
              <a:ext uri="{28A0092B-C50C-407E-A947-70E740481C1C}">
                <a14:useLocalDpi xmlns:a14="http://schemas.microsoft.com/office/drawing/2010/main" val="0"/>
              </a:ext>
            </a:extLst>
          </a:blip>
          <a:srcRect/>
          <a:stretch>
            <a:fillRect/>
          </a:stretch>
        </p:blipFill>
        <p:spPr bwMode="auto">
          <a:xfrm>
            <a:off x="17640617" y="4742683"/>
            <a:ext cx="4534221" cy="2743583"/>
          </a:xfrm>
          <a:prstGeom prst="rect">
            <a:avLst/>
          </a:prstGeom>
          <a:noFill/>
          <a:ln>
            <a:noFill/>
          </a:ln>
        </p:spPr>
      </p:pic>
      <p:pic>
        <p:nvPicPr>
          <p:cNvPr id="36" name="Picture 35"/>
          <p:cNvPicPr/>
          <p:nvPr/>
        </p:nvPicPr>
        <p:blipFill>
          <a:blip r:embed="rId6">
            <a:extLst>
              <a:ext uri="{28A0092B-C50C-407E-A947-70E740481C1C}">
                <a14:useLocalDpi xmlns:a14="http://schemas.microsoft.com/office/drawing/2010/main" val="0"/>
              </a:ext>
            </a:extLst>
          </a:blip>
          <a:srcRect/>
          <a:stretch>
            <a:fillRect/>
          </a:stretch>
        </p:blipFill>
        <p:spPr bwMode="auto">
          <a:xfrm>
            <a:off x="17602200" y="9061563"/>
            <a:ext cx="4572000" cy="2696631"/>
          </a:xfrm>
          <a:prstGeom prst="rect">
            <a:avLst/>
          </a:prstGeom>
          <a:noFill/>
          <a:ln>
            <a:noFill/>
          </a:ln>
        </p:spPr>
      </p:pic>
      <p:pic>
        <p:nvPicPr>
          <p:cNvPr id="38" name="Picture 37"/>
          <p:cNvPicPr/>
          <p:nvPr/>
        </p:nvPicPr>
        <p:blipFill>
          <a:blip r:embed="rId7">
            <a:extLst>
              <a:ext uri="{28A0092B-C50C-407E-A947-70E740481C1C}">
                <a14:useLocalDpi xmlns:a14="http://schemas.microsoft.com/office/drawing/2010/main" val="0"/>
              </a:ext>
            </a:extLst>
          </a:blip>
          <a:srcRect/>
          <a:stretch>
            <a:fillRect/>
          </a:stretch>
        </p:blipFill>
        <p:spPr bwMode="auto">
          <a:xfrm>
            <a:off x="22626698" y="9040763"/>
            <a:ext cx="4534540" cy="2728343"/>
          </a:xfrm>
          <a:prstGeom prst="rect">
            <a:avLst/>
          </a:prstGeom>
          <a:noFill/>
          <a:ln>
            <a:noFill/>
          </a:ln>
        </p:spPr>
      </p:pic>
      <p:pic>
        <p:nvPicPr>
          <p:cNvPr id="46" name="Picture 45"/>
          <p:cNvPicPr/>
          <p:nvPr/>
        </p:nvPicPr>
        <p:blipFill>
          <a:blip r:embed="rId8">
            <a:extLst>
              <a:ext uri="{28A0092B-C50C-407E-A947-70E740481C1C}">
                <a14:useLocalDpi xmlns:a14="http://schemas.microsoft.com/office/drawing/2010/main" val="0"/>
              </a:ext>
            </a:extLst>
          </a:blip>
          <a:srcRect/>
          <a:stretch>
            <a:fillRect/>
          </a:stretch>
        </p:blipFill>
        <p:spPr bwMode="auto">
          <a:xfrm>
            <a:off x="22627337" y="4750303"/>
            <a:ext cx="4533901" cy="2735963"/>
          </a:xfrm>
          <a:prstGeom prst="rect">
            <a:avLst/>
          </a:prstGeom>
          <a:noFill/>
          <a:ln>
            <a:noFill/>
          </a:ln>
        </p:spPr>
      </p:pic>
      <p:pic>
        <p:nvPicPr>
          <p:cNvPr id="47" name="Picture 46"/>
          <p:cNvPicPr/>
          <p:nvPr/>
        </p:nvPicPr>
        <p:blipFill>
          <a:blip r:embed="rId9">
            <a:extLst>
              <a:ext uri="{28A0092B-C50C-407E-A947-70E740481C1C}">
                <a14:useLocalDpi xmlns:a14="http://schemas.microsoft.com/office/drawing/2010/main" val="0"/>
              </a:ext>
            </a:extLst>
          </a:blip>
          <a:srcRect/>
          <a:stretch>
            <a:fillRect/>
          </a:stretch>
        </p:blipFill>
        <p:spPr bwMode="auto">
          <a:xfrm>
            <a:off x="22627336" y="13442566"/>
            <a:ext cx="4533901" cy="2743583"/>
          </a:xfrm>
          <a:prstGeom prst="rect">
            <a:avLst/>
          </a:prstGeom>
          <a:noFill/>
          <a:ln>
            <a:noFill/>
          </a:ln>
        </p:spPr>
      </p:pic>
      <p:sp>
        <p:nvSpPr>
          <p:cNvPr id="49" name="Text Box 149"/>
          <p:cNvSpPr txBox="1">
            <a:spLocks noChangeArrowheads="1"/>
          </p:cNvSpPr>
          <p:nvPr/>
        </p:nvSpPr>
        <p:spPr bwMode="auto">
          <a:xfrm>
            <a:off x="9067801" y="10190163"/>
            <a:ext cx="762476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dirty="0" smtClean="0">
                <a:solidFill>
                  <a:schemeClr val="bg1"/>
                </a:solidFill>
              </a:rPr>
              <a:t>Evaluation Method</a:t>
            </a:r>
            <a:endParaRPr lang="en-US" altLang="en-US" sz="4400" dirty="0">
              <a:solidFill>
                <a:schemeClr val="bg1"/>
              </a:solidFill>
            </a:endParaRPr>
          </a:p>
        </p:txBody>
      </p:sp>
      <p:pic>
        <p:nvPicPr>
          <p:cNvPr id="48" name="Picture 47"/>
          <p:cNvPicPr/>
          <p:nvPr/>
        </p:nvPicPr>
        <p:blipFill>
          <a:blip r:embed="rId10">
            <a:extLst>
              <a:ext uri="{28A0092B-C50C-407E-A947-70E740481C1C}">
                <a14:useLocalDpi xmlns:a14="http://schemas.microsoft.com/office/drawing/2010/main" val="0"/>
              </a:ext>
            </a:extLst>
          </a:blip>
          <a:srcRect/>
          <a:stretch>
            <a:fillRect/>
          </a:stretch>
        </p:blipFill>
        <p:spPr bwMode="auto">
          <a:xfrm>
            <a:off x="17602200" y="13442566"/>
            <a:ext cx="4572000" cy="2743583"/>
          </a:xfrm>
          <a:prstGeom prst="rect">
            <a:avLst/>
          </a:prstGeom>
          <a:noFill/>
          <a:ln>
            <a:noFill/>
          </a:ln>
        </p:spPr>
      </p:pic>
      <p:sp>
        <p:nvSpPr>
          <p:cNvPr id="50" name="Text Box 155"/>
          <p:cNvSpPr txBox="1">
            <a:spLocks noChangeArrowheads="1"/>
          </p:cNvSpPr>
          <p:nvPr/>
        </p:nvSpPr>
        <p:spPr bwMode="auto">
          <a:xfrm>
            <a:off x="9067800" y="11102975"/>
            <a:ext cx="7624763" cy="695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ts val="0"/>
              </a:spcBef>
              <a:spcAft>
                <a:spcPts val="1200"/>
              </a:spcAft>
            </a:pPr>
            <a:r>
              <a:rPr lang="en-US" altLang="en-US" sz="2800" dirty="0" smtClean="0"/>
              <a:t>After </a:t>
            </a:r>
            <a:r>
              <a:rPr lang="en-US" altLang="en-US" sz="2800" dirty="0" smtClean="0"/>
              <a:t>numerous HCSRN sites implemented </a:t>
            </a:r>
            <a:r>
              <a:rPr lang="en-US" altLang="en-US" sz="2800" dirty="0" smtClean="0"/>
              <a:t>these </a:t>
            </a:r>
            <a:r>
              <a:rPr lang="en-US" altLang="en-US" sz="2800" dirty="0" smtClean="0"/>
              <a:t>flags, the Enrollment workgroup put out an evaluation program which calculated </a:t>
            </a:r>
            <a:r>
              <a:rPr lang="en-US" altLang="en-US" sz="2800" b="1" dirty="0" smtClean="0"/>
              <a:t>monthly per-member rates</a:t>
            </a:r>
            <a:r>
              <a:rPr lang="en-US" altLang="en-US" sz="2800" dirty="0" smtClean="0"/>
              <a:t> of the number of relevant records (e.g., lab results for </a:t>
            </a:r>
            <a:r>
              <a:rPr lang="en-US" altLang="en-US" sz="2800" dirty="0" err="1" smtClean="0"/>
              <a:t>incomplete_lab</a:t>
            </a:r>
            <a:r>
              <a:rPr lang="en-US" altLang="en-US" sz="2800" dirty="0" smtClean="0"/>
              <a:t>) for each value of each flag.</a:t>
            </a:r>
          </a:p>
          <a:p>
            <a:pPr marL="0" indent="0" eaLnBrk="1" hangingPunct="1">
              <a:spcBef>
                <a:spcPts val="0"/>
              </a:spcBef>
              <a:spcAft>
                <a:spcPts val="1200"/>
              </a:spcAft>
            </a:pPr>
            <a:r>
              <a:rPr lang="en-US" altLang="en-US" sz="2800" dirty="0" smtClean="0"/>
              <a:t>We then produced by-site plots of these rates over time, to allow for quick evaluation and cross-site comparisons.</a:t>
            </a:r>
            <a:endParaRPr lang="en-US" altLang="en-US" sz="2800" dirty="0"/>
          </a:p>
          <a:p>
            <a:pPr marL="0" indent="0" eaLnBrk="1" hangingPunct="1">
              <a:spcBef>
                <a:spcPct val="5000"/>
              </a:spcBef>
              <a:spcAft>
                <a:spcPts val="1200"/>
              </a:spcAft>
            </a:pPr>
            <a:r>
              <a:rPr lang="en-US" altLang="en-US" sz="2800" dirty="0" smtClean="0"/>
              <a:t>In general, we should expect to see higher rates of records for enrollees for whom the relevant flag is set to N than those with Y values.</a:t>
            </a:r>
          </a:p>
          <a:p>
            <a:pPr marL="0" indent="0" eaLnBrk="1" hangingPunct="1">
              <a:spcBef>
                <a:spcPct val="5000"/>
              </a:spcBef>
            </a:pPr>
            <a:r>
              <a:rPr lang="en-US" altLang="en-US" sz="2800" dirty="0" smtClean="0"/>
              <a:t>Non-implementing sites’ rates are illustrative for comparison.</a:t>
            </a:r>
            <a:endParaRPr lang="en-US" altLang="en-US" sz="2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131"/>
          <p:cNvSpPr>
            <a:spLocks noChangeArrowheads="1"/>
          </p:cNvSpPr>
          <p:nvPr/>
        </p:nvSpPr>
        <p:spPr bwMode="auto">
          <a:xfrm>
            <a:off x="28098750" y="762000"/>
            <a:ext cx="7620000" cy="2362200"/>
          </a:xfrm>
          <a:prstGeom prst="rect">
            <a:avLst/>
          </a:prstGeom>
          <a:solidFill>
            <a:srgbClr val="15678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eaLnBrk="1" hangingPunct="1"/>
            <a:endParaRPr lang="en-US" altLang="en-US"/>
          </a:p>
        </p:txBody>
      </p:sp>
      <p:pic>
        <p:nvPicPr>
          <p:cNvPr id="5128" name="Picture 30" descr="ghri_logo_h_rev.pos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14750" y="1289050"/>
            <a:ext cx="5192713"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9"/>
          <p:cNvGrpSpPr/>
          <p:nvPr/>
        </p:nvGrpSpPr>
        <p:grpSpPr>
          <a:xfrm>
            <a:off x="609362" y="762000"/>
            <a:ext cx="26687701" cy="2667238"/>
            <a:chOff x="914400" y="762000"/>
            <a:chExt cx="26382663" cy="2667238"/>
          </a:xfrm>
        </p:grpSpPr>
        <p:sp>
          <p:nvSpPr>
            <p:cNvPr id="5125" name="Rectangle 130"/>
            <p:cNvSpPr>
              <a:spLocks noChangeArrowheads="1"/>
            </p:cNvSpPr>
            <p:nvPr/>
          </p:nvSpPr>
          <p:spPr bwMode="auto">
            <a:xfrm>
              <a:off x="914400" y="762000"/>
              <a:ext cx="26382663" cy="2362200"/>
            </a:xfrm>
            <a:prstGeom prst="rect">
              <a:avLst/>
            </a:prstGeom>
            <a:solidFill>
              <a:srgbClr val="4B3B3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eaLnBrk="1" hangingPunct="1"/>
              <a:endParaRPr lang="en-US" altLang="en-US"/>
            </a:p>
          </p:txBody>
        </p:sp>
        <p:sp>
          <p:nvSpPr>
            <p:cNvPr id="5127" name="Text Box 10"/>
            <p:cNvSpPr txBox="1">
              <a:spLocks noChangeArrowheads="1"/>
            </p:cNvSpPr>
            <p:nvPr/>
          </p:nvSpPr>
          <p:spPr bwMode="auto">
            <a:xfrm>
              <a:off x="1295400" y="838200"/>
              <a:ext cx="2560320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spcBef>
                  <a:spcPts val="5150"/>
                </a:spcBef>
              </a:pPr>
              <a:r>
                <a:rPr lang="en-US" altLang="en-US" sz="5800" dirty="0" smtClean="0">
                  <a:solidFill>
                    <a:schemeClr val="bg1"/>
                  </a:solidFill>
                </a:rPr>
                <a:t>The Learning Healthcare (Data) System</a:t>
              </a:r>
              <a:r>
                <a:rPr lang="en-US" altLang="en-US" sz="5800" dirty="0">
                  <a:solidFill>
                    <a:schemeClr val="bg1"/>
                  </a:solidFill>
                </a:rPr>
                <a:t>: VDW Data Capture Revisited</a:t>
              </a:r>
              <a:endParaRPr lang="en-US" altLang="en-US" sz="5800" dirty="0">
                <a:solidFill>
                  <a:schemeClr val="bg1"/>
                </a:solidFill>
              </a:endParaRPr>
            </a:p>
          </p:txBody>
        </p:sp>
        <p:sp>
          <p:nvSpPr>
            <p:cNvPr id="5129" name="TextBox 39"/>
            <p:cNvSpPr txBox="1">
              <a:spLocks noChangeArrowheads="1"/>
            </p:cNvSpPr>
            <p:nvPr/>
          </p:nvSpPr>
          <p:spPr bwMode="auto">
            <a:xfrm>
              <a:off x="1392238" y="1828800"/>
              <a:ext cx="25506362"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spcBef>
                  <a:spcPts val="600"/>
                </a:spcBef>
              </a:pPr>
              <a:r>
                <a:rPr lang="en-US" altLang="en-US" dirty="0" smtClean="0">
                  <a:solidFill>
                    <a:schemeClr val="bg1"/>
                  </a:solidFill>
                </a:rPr>
                <a:t>Roy </a:t>
              </a:r>
              <a:r>
                <a:rPr lang="en-US" altLang="en-US" dirty="0" smtClean="0">
                  <a:solidFill>
                    <a:schemeClr val="bg1"/>
                  </a:solidFill>
                </a:rPr>
                <a:t>Pardee, JD </a:t>
              </a:r>
              <a:r>
                <a:rPr lang="en-US" altLang="en-US" dirty="0" smtClean="0">
                  <a:solidFill>
                    <a:schemeClr val="bg1"/>
                  </a:solidFill>
                </a:rPr>
                <a:t>MA</a:t>
              </a:r>
              <a:r>
                <a:rPr lang="en-US" altLang="en-US" baseline="30000" dirty="0" smtClean="0">
                  <a:solidFill>
                    <a:schemeClr val="bg1"/>
                  </a:solidFill>
                </a:rPr>
                <a:t>1</a:t>
              </a:r>
              <a:r>
                <a:rPr lang="en-US" altLang="en-US" dirty="0" smtClean="0">
                  <a:solidFill>
                    <a:schemeClr val="bg1"/>
                  </a:solidFill>
                </a:rPr>
                <a:t>; Don Bachman, MS</a:t>
              </a:r>
              <a:r>
                <a:rPr lang="en-US" altLang="en-US" baseline="30000" dirty="0" smtClean="0">
                  <a:solidFill>
                    <a:schemeClr val="bg1"/>
                  </a:solidFill>
                </a:rPr>
                <a:t>2</a:t>
              </a:r>
              <a:r>
                <a:rPr lang="en-US" altLang="en-US" dirty="0" smtClean="0">
                  <a:solidFill>
                    <a:schemeClr val="bg1"/>
                  </a:solidFill>
                </a:rPr>
                <a:t>; Mark </a:t>
              </a:r>
              <a:r>
                <a:rPr lang="en-US" altLang="en-US" dirty="0" err="1" smtClean="0">
                  <a:solidFill>
                    <a:schemeClr val="bg1"/>
                  </a:solidFill>
                </a:rPr>
                <a:t>Hornbrook</a:t>
              </a:r>
              <a:r>
                <a:rPr lang="en-US" altLang="en-US" dirty="0" smtClean="0">
                  <a:solidFill>
                    <a:schemeClr val="bg1"/>
                  </a:solidFill>
                </a:rPr>
                <a:t>, PhD</a:t>
              </a:r>
              <a:r>
                <a:rPr lang="en-US" altLang="en-US" baseline="30000" dirty="0" smtClean="0">
                  <a:solidFill>
                    <a:schemeClr val="bg1"/>
                  </a:solidFill>
                </a:rPr>
                <a:t>2</a:t>
              </a:r>
              <a:r>
                <a:rPr lang="en-US" altLang="en-US" dirty="0" smtClean="0">
                  <a:solidFill>
                    <a:schemeClr val="bg1"/>
                  </a:solidFill>
                </a:rPr>
                <a:t>; Catherine Cleveland</a:t>
              </a:r>
              <a:r>
                <a:rPr lang="en-US" altLang="en-US" baseline="30000" dirty="0" smtClean="0">
                  <a:solidFill>
                    <a:schemeClr val="bg1"/>
                  </a:solidFill>
                </a:rPr>
                <a:t>2</a:t>
              </a:r>
              <a:r>
                <a:rPr lang="en-US" altLang="en-US" dirty="0" smtClean="0">
                  <a:solidFill>
                    <a:schemeClr val="bg1"/>
                  </a:solidFill>
                </a:rPr>
                <a:t>; </a:t>
              </a:r>
              <a:r>
                <a:rPr lang="en-US" altLang="en-US" dirty="0" err="1" smtClean="0">
                  <a:solidFill>
                    <a:schemeClr val="bg1"/>
                  </a:solidFill>
                </a:rPr>
                <a:t>Priyam</a:t>
              </a:r>
              <a:r>
                <a:rPr lang="en-US" altLang="en-US" dirty="0" smtClean="0">
                  <a:solidFill>
                    <a:schemeClr val="bg1"/>
                  </a:solidFill>
                </a:rPr>
                <a:t> </a:t>
              </a:r>
              <a:r>
                <a:rPr lang="en-US" altLang="en-US" dirty="0" err="1" smtClean="0">
                  <a:solidFill>
                    <a:schemeClr val="bg1"/>
                  </a:solidFill>
                </a:rPr>
                <a:t>Mathur</a:t>
              </a:r>
              <a:r>
                <a:rPr lang="en-US" altLang="en-US" dirty="0" smtClean="0">
                  <a:solidFill>
                    <a:schemeClr val="bg1"/>
                  </a:solidFill>
                </a:rPr>
                <a:t>, MS</a:t>
              </a:r>
              <a:r>
                <a:rPr lang="en-US" altLang="en-US" baseline="30000" dirty="0" smtClean="0">
                  <a:solidFill>
                    <a:schemeClr val="bg1"/>
                  </a:solidFill>
                </a:rPr>
                <a:t>3</a:t>
              </a:r>
              <a:r>
                <a:rPr lang="en-US" altLang="en-US" dirty="0" smtClean="0">
                  <a:solidFill>
                    <a:schemeClr val="bg1"/>
                  </a:solidFill>
                </a:rPr>
                <a:t>; Dan Ng, MBA</a:t>
              </a:r>
              <a:r>
                <a:rPr lang="en-US" altLang="en-US" baseline="30000" dirty="0" smtClean="0">
                  <a:solidFill>
                    <a:schemeClr val="bg1"/>
                  </a:solidFill>
                </a:rPr>
                <a:t>4</a:t>
              </a:r>
              <a:r>
                <a:rPr lang="en-US" altLang="en-US" dirty="0" smtClean="0">
                  <a:solidFill>
                    <a:schemeClr val="bg1"/>
                  </a:solidFill>
                </a:rPr>
                <a:t>; Susan </a:t>
              </a:r>
              <a:r>
                <a:rPr lang="en-US" altLang="en-US" dirty="0" err="1" smtClean="0">
                  <a:solidFill>
                    <a:schemeClr val="bg1"/>
                  </a:solidFill>
                </a:rPr>
                <a:t>Aumer</a:t>
              </a:r>
              <a:r>
                <a:rPr lang="en-US" altLang="en-US" dirty="0" smtClean="0">
                  <a:solidFill>
                    <a:schemeClr val="bg1"/>
                  </a:solidFill>
                </a:rPr>
                <a:t>, PhD PMP</a:t>
              </a:r>
              <a:r>
                <a:rPr lang="en-US" altLang="en-US" baseline="30000" dirty="0" smtClean="0">
                  <a:solidFill>
                    <a:schemeClr val="bg1"/>
                  </a:solidFill>
                </a:rPr>
                <a:t>5</a:t>
              </a:r>
              <a:r>
                <a:rPr lang="en-US" altLang="en-US" dirty="0" smtClean="0">
                  <a:solidFill>
                    <a:schemeClr val="bg1"/>
                  </a:solidFill>
                </a:rPr>
                <a:t>; William Harding, BS</a:t>
              </a:r>
              <a:r>
                <a:rPr lang="en-US" altLang="en-US" baseline="30000" dirty="0" smtClean="0">
                  <a:solidFill>
                    <a:schemeClr val="bg1"/>
                  </a:solidFill>
                </a:rPr>
                <a:t>6</a:t>
              </a:r>
              <a:r>
                <a:rPr lang="en-US" altLang="en-US" dirty="0" smtClean="0">
                  <a:solidFill>
                    <a:schemeClr val="bg1"/>
                  </a:solidFill>
                </a:rPr>
                <a:t>; Celia Jordan, BS BA</a:t>
              </a:r>
              <a:r>
                <a:rPr lang="en-US" altLang="en-US" baseline="30000" dirty="0" smtClean="0">
                  <a:solidFill>
                    <a:schemeClr val="bg1"/>
                  </a:solidFill>
                </a:rPr>
                <a:t>7</a:t>
              </a:r>
              <a:r>
                <a:rPr lang="en-US" altLang="en-US" dirty="0" smtClean="0">
                  <a:solidFill>
                    <a:schemeClr val="bg1"/>
                  </a:solidFill>
                </a:rPr>
                <a:t>; Jeremey Meier, BS</a:t>
              </a:r>
              <a:r>
                <a:rPr lang="en-US" altLang="en-US" baseline="30000" dirty="0" smtClean="0">
                  <a:solidFill>
                    <a:schemeClr val="bg1"/>
                  </a:solidFill>
                </a:rPr>
                <a:t>8</a:t>
              </a:r>
              <a:r>
                <a:rPr lang="en-US" altLang="en-US" dirty="0" smtClean="0">
                  <a:solidFill>
                    <a:schemeClr val="bg1"/>
                  </a:solidFill>
                </a:rPr>
                <a:t>; Carmen Wong, MBA</a:t>
              </a:r>
              <a:r>
                <a:rPr lang="en-US" altLang="en-US" baseline="30000" dirty="0" smtClean="0">
                  <a:solidFill>
                    <a:schemeClr val="bg1"/>
                  </a:solidFill>
                </a:rPr>
                <a:t>9</a:t>
              </a:r>
              <a:r>
                <a:rPr lang="en-US" altLang="en-US" dirty="0" smtClean="0">
                  <a:solidFill>
                    <a:schemeClr val="bg1"/>
                  </a:solidFill>
                </a:rPr>
                <a:t>; Brian Hoch, BS</a:t>
              </a:r>
              <a:r>
                <a:rPr lang="en-US" altLang="en-US" baseline="30000" dirty="0" smtClean="0">
                  <a:solidFill>
                    <a:schemeClr val="bg1"/>
                  </a:solidFill>
                </a:rPr>
                <a:t>10</a:t>
              </a:r>
              <a:endParaRPr lang="en-US" altLang="en-US" baseline="30000" dirty="0">
                <a:solidFill>
                  <a:schemeClr val="bg1"/>
                </a:solidFill>
              </a:endParaRPr>
            </a:p>
            <a:p>
              <a:pPr>
                <a:spcBef>
                  <a:spcPts val="600"/>
                </a:spcBef>
              </a:pPr>
              <a:r>
                <a:rPr lang="en-US" altLang="en-US" sz="1600" baseline="30000" dirty="0" smtClean="0">
                  <a:solidFill>
                    <a:schemeClr val="bg1"/>
                  </a:solidFill>
                </a:rPr>
                <a:t>1</a:t>
              </a:r>
              <a:r>
                <a:rPr lang="en-US" altLang="en-US" sz="1600" dirty="0" smtClean="0">
                  <a:solidFill>
                    <a:schemeClr val="bg1"/>
                  </a:solidFill>
                </a:rPr>
                <a:t>Group Health Research Institute </a:t>
              </a:r>
              <a:r>
                <a:rPr lang="en-US" altLang="en-US" sz="1600" baseline="30000" dirty="0" smtClean="0">
                  <a:solidFill>
                    <a:schemeClr val="bg1"/>
                  </a:solidFill>
                </a:rPr>
                <a:t>2</a:t>
              </a:r>
              <a:r>
                <a:rPr lang="en-US" altLang="en-US" sz="1600" dirty="0" smtClean="0">
                  <a:solidFill>
                    <a:schemeClr val="bg1"/>
                  </a:solidFill>
                </a:rPr>
                <a:t>The Center for Health Research, Kaiser Permanente </a:t>
              </a:r>
              <a:r>
                <a:rPr lang="en-US" altLang="en-US" sz="1600" dirty="0" smtClean="0">
                  <a:solidFill>
                    <a:schemeClr val="bg1"/>
                  </a:solidFill>
                </a:rPr>
                <a:t>Northwest </a:t>
              </a:r>
              <a:r>
                <a:rPr lang="en-US" altLang="en-US" sz="1600" baseline="30000" dirty="0" smtClean="0">
                  <a:solidFill>
                    <a:schemeClr val="bg1"/>
                  </a:solidFill>
                </a:rPr>
                <a:t>3</a:t>
              </a:r>
              <a:r>
                <a:rPr lang="en-US" altLang="en-US" sz="1600" dirty="0" smtClean="0">
                  <a:solidFill>
                    <a:schemeClr val="bg1"/>
                  </a:solidFill>
                </a:rPr>
                <a:t>Meyers Primary Care Institute </a:t>
              </a:r>
              <a:r>
                <a:rPr lang="en-US" altLang="en-US" sz="1600" baseline="30000" dirty="0" smtClean="0">
                  <a:solidFill>
                    <a:schemeClr val="bg1"/>
                  </a:solidFill>
                </a:rPr>
                <a:t>4</a:t>
              </a:r>
              <a:r>
                <a:rPr lang="en-US" altLang="en-US" sz="1600" dirty="0" smtClean="0">
                  <a:solidFill>
                    <a:schemeClr val="bg1"/>
                  </a:solidFill>
                </a:rPr>
                <a:t>Division Of Research, Kaiser Permanente Northern California </a:t>
              </a:r>
              <a:r>
                <a:rPr lang="en-US" altLang="en-US" sz="1600" baseline="30000" dirty="0" smtClean="0">
                  <a:solidFill>
                    <a:schemeClr val="bg1"/>
                  </a:solidFill>
                </a:rPr>
                <a:t>5</a:t>
              </a:r>
              <a:r>
                <a:rPr lang="en-US" altLang="en-US" sz="1600" dirty="0" smtClean="0">
                  <a:solidFill>
                    <a:schemeClr val="bg1"/>
                  </a:solidFill>
                </a:rPr>
                <a:t>HealthPartners Institute for Education </a:t>
              </a:r>
              <a:r>
                <a:rPr lang="en-US" altLang="en-US" sz="1600" baseline="30000" dirty="0" smtClean="0">
                  <a:solidFill>
                    <a:schemeClr val="bg1"/>
                  </a:solidFill>
                </a:rPr>
                <a:t>6</a:t>
              </a:r>
              <a:r>
                <a:rPr lang="en-US" altLang="en-US" sz="1600" dirty="0" smtClean="0">
                  <a:solidFill>
                    <a:schemeClr val="bg1"/>
                  </a:solidFill>
                </a:rPr>
                <a:t>Institute for Health Research, Kaiser Permanente Colorado </a:t>
              </a:r>
              <a:r>
                <a:rPr lang="en-US" altLang="en-US" sz="1600" baseline="30000" dirty="0" smtClean="0">
                  <a:solidFill>
                    <a:schemeClr val="bg1"/>
                  </a:solidFill>
                </a:rPr>
                <a:t>7</a:t>
              </a:r>
              <a:r>
                <a:rPr lang="en-US" altLang="en-US" sz="1600" dirty="0" smtClean="0">
                  <a:solidFill>
                    <a:schemeClr val="bg1"/>
                  </a:solidFill>
                </a:rPr>
                <a:t>MidAtlantic Permanente Research Institute </a:t>
              </a:r>
              <a:r>
                <a:rPr lang="en-US" altLang="en-US" sz="1600" baseline="30000" dirty="0" smtClean="0">
                  <a:solidFill>
                    <a:schemeClr val="bg1"/>
                  </a:solidFill>
                </a:rPr>
                <a:t>8</a:t>
              </a:r>
              <a:r>
                <a:rPr lang="en-US" altLang="en-US" sz="1600" dirty="0" smtClean="0">
                  <a:solidFill>
                    <a:schemeClr val="bg1"/>
                  </a:solidFill>
                </a:rPr>
                <a:t>Essentia Institute of Rural Health </a:t>
              </a:r>
              <a:r>
                <a:rPr lang="en-US" altLang="en-US" sz="1600" baseline="30000" dirty="0" smtClean="0">
                  <a:solidFill>
                    <a:schemeClr val="bg1"/>
                  </a:solidFill>
                </a:rPr>
                <a:t>9</a:t>
              </a:r>
              <a:r>
                <a:rPr lang="en-US" altLang="en-US" sz="1600" dirty="0" smtClean="0">
                  <a:solidFill>
                    <a:schemeClr val="bg1"/>
                  </a:solidFill>
                </a:rPr>
                <a:t>The Center for Health Research, Kaiser Permanente </a:t>
              </a:r>
              <a:r>
                <a:rPr lang="en-US" altLang="en-US" sz="1600" dirty="0">
                  <a:solidFill>
                    <a:schemeClr val="bg1"/>
                  </a:solidFill>
                </a:rPr>
                <a:t>Hawaii </a:t>
              </a:r>
              <a:r>
                <a:rPr lang="en-US" altLang="en-US" sz="1600" baseline="30000" dirty="0">
                  <a:solidFill>
                    <a:schemeClr val="bg1"/>
                  </a:solidFill>
                </a:rPr>
                <a:t>10</a:t>
              </a:r>
              <a:r>
                <a:rPr lang="en-US" altLang="en-US" sz="1600" dirty="0">
                  <a:solidFill>
                    <a:schemeClr val="bg1"/>
                  </a:solidFill>
                </a:rPr>
                <a:t>Marshfield Clinic Research Foundation</a:t>
              </a:r>
              <a:endParaRPr lang="en-US" altLang="en-US" sz="1600" dirty="0" smtClean="0">
                <a:solidFill>
                  <a:schemeClr val="bg1"/>
                </a:solidFill>
              </a:endParaRPr>
            </a:p>
            <a:p>
              <a:pPr>
                <a:spcBef>
                  <a:spcPts val="600"/>
                </a:spcBef>
              </a:pPr>
              <a:r>
                <a:rPr lang="en-US" altLang="en-US" sz="1600" dirty="0" smtClean="0">
                  <a:solidFill>
                    <a:schemeClr val="bg1"/>
                  </a:solidFill>
                </a:rPr>
                <a:t>and </a:t>
              </a:r>
              <a:r>
                <a:rPr lang="en-US" altLang="en-US" sz="1600" dirty="0">
                  <a:solidFill>
                    <a:schemeClr val="bg1"/>
                  </a:solidFill>
                </a:rPr>
                <a:t>Research</a:t>
              </a:r>
              <a:endParaRPr lang="en-US" altLang="en-US" sz="4400" dirty="0">
                <a:solidFill>
                  <a:schemeClr val="bg1"/>
                </a:solidFill>
              </a:endParaRPr>
            </a:p>
          </p:txBody>
        </p:sp>
      </p:grpSp>
      <p:sp>
        <p:nvSpPr>
          <p:cNvPr id="5130" name="Text Box 148"/>
          <p:cNvSpPr txBox="1">
            <a:spLocks noChangeArrowheads="1"/>
          </p:cNvSpPr>
          <p:nvPr/>
        </p:nvSpPr>
        <p:spPr bwMode="auto">
          <a:xfrm>
            <a:off x="17602200" y="3352800"/>
            <a:ext cx="9694863"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spcAft>
                <a:spcPct val="5000"/>
              </a:spcAft>
            </a:pPr>
            <a:r>
              <a:rPr lang="en-US" altLang="en-US" sz="4400" dirty="0" smtClean="0">
                <a:solidFill>
                  <a:schemeClr val="bg1"/>
                </a:solidFill>
              </a:rPr>
              <a:t>Implementation &amp; Results</a:t>
            </a:r>
            <a:endParaRPr lang="en-US" altLang="en-US" sz="4400" dirty="0">
              <a:solidFill>
                <a:schemeClr val="bg1"/>
              </a:solidFill>
            </a:endParaRPr>
          </a:p>
        </p:txBody>
      </p:sp>
      <p:sp>
        <p:nvSpPr>
          <p:cNvPr id="5131" name="Text Box 149"/>
          <p:cNvSpPr txBox="1">
            <a:spLocks noChangeArrowheads="1"/>
          </p:cNvSpPr>
          <p:nvPr/>
        </p:nvSpPr>
        <p:spPr bwMode="auto">
          <a:xfrm>
            <a:off x="28073205" y="3352800"/>
            <a:ext cx="762476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dirty="0" smtClean="0">
                <a:solidFill>
                  <a:schemeClr val="bg1"/>
                </a:solidFill>
              </a:rPr>
              <a:t>Discussion</a:t>
            </a:r>
            <a:endParaRPr lang="en-US" altLang="en-US" sz="4400" dirty="0">
              <a:solidFill>
                <a:schemeClr val="bg1"/>
              </a:solidFill>
            </a:endParaRPr>
          </a:p>
        </p:txBody>
      </p:sp>
      <p:sp>
        <p:nvSpPr>
          <p:cNvPr id="5169" name="Text Box 149"/>
          <p:cNvSpPr txBox="1">
            <a:spLocks noChangeArrowheads="1"/>
          </p:cNvSpPr>
          <p:nvPr/>
        </p:nvSpPr>
        <p:spPr bwMode="auto">
          <a:xfrm>
            <a:off x="28093988" y="10896600"/>
            <a:ext cx="762476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a:solidFill>
                  <a:schemeClr val="bg1"/>
                </a:solidFill>
              </a:rPr>
              <a:t>Conclusion</a:t>
            </a:r>
          </a:p>
        </p:txBody>
      </p:sp>
      <p:sp>
        <p:nvSpPr>
          <p:cNvPr id="5172" name="Text Box 149"/>
          <p:cNvSpPr txBox="1">
            <a:spLocks noChangeArrowheads="1"/>
          </p:cNvSpPr>
          <p:nvPr/>
        </p:nvSpPr>
        <p:spPr bwMode="auto">
          <a:xfrm>
            <a:off x="609362" y="3352800"/>
            <a:ext cx="805385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dirty="0">
                <a:solidFill>
                  <a:schemeClr val="bg1"/>
                </a:solidFill>
              </a:rPr>
              <a:t>Introduction</a:t>
            </a:r>
          </a:p>
        </p:txBody>
      </p:sp>
      <p:sp>
        <p:nvSpPr>
          <p:cNvPr id="5173" name="Text Box 149"/>
          <p:cNvSpPr txBox="1">
            <a:spLocks noChangeArrowheads="1"/>
          </p:cNvSpPr>
          <p:nvPr/>
        </p:nvSpPr>
        <p:spPr bwMode="auto">
          <a:xfrm>
            <a:off x="609362" y="11811000"/>
            <a:ext cx="805385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dirty="0" smtClean="0">
                <a:solidFill>
                  <a:schemeClr val="bg1"/>
                </a:solidFill>
              </a:rPr>
              <a:t>The New </a:t>
            </a:r>
            <a:r>
              <a:rPr lang="en-US" altLang="en-US" sz="4400" dirty="0" smtClean="0">
                <a:solidFill>
                  <a:schemeClr val="bg1"/>
                </a:solidFill>
              </a:rPr>
              <a:t>Variables</a:t>
            </a:r>
            <a:endParaRPr lang="en-US" altLang="en-US" sz="4400"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4055051819"/>
              </p:ext>
            </p:extLst>
          </p:nvPr>
        </p:nvGraphicFramePr>
        <p:xfrm>
          <a:off x="586014" y="12707112"/>
          <a:ext cx="8077200" cy="5394960"/>
        </p:xfrm>
        <a:graphic>
          <a:graphicData uri="http://schemas.openxmlformats.org/drawingml/2006/table">
            <a:tbl>
              <a:tblPr firstRow="1" firstCol="1" bandRow="1">
                <a:tableStyleId>{5C22544A-7EE6-4342-B048-85BDC9FD1C3A}</a:tableStyleId>
              </a:tblPr>
              <a:tblGrid>
                <a:gridCol w="2362200"/>
                <a:gridCol w="3352800"/>
                <a:gridCol w="2362200"/>
              </a:tblGrid>
              <a:tr h="627888">
                <a:tc>
                  <a:txBody>
                    <a:bodyPr/>
                    <a:lstStyle/>
                    <a:p>
                      <a:pPr marL="0" marR="0">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Variable Name</a:t>
                      </a:r>
                      <a:endParaRPr lang="en-US" sz="24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Definition</a:t>
                      </a:r>
                      <a:endParaRPr lang="en-US" sz="24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Valid Values</a:t>
                      </a:r>
                      <a:endParaRPr lang="en-US" sz="2400" dirty="0">
                        <a:effectLst/>
                        <a:latin typeface="Arial" panose="020B0604020202020204" pitchFamily="34" charset="0"/>
                        <a:ea typeface="Calibri"/>
                        <a:cs typeface="Arial" panose="020B0604020202020204" pitchFamily="34" charset="0"/>
                      </a:endParaRPr>
                    </a:p>
                  </a:txBody>
                  <a:tcPr marL="68580" marR="68580" marT="0" marB="0"/>
                </a:tc>
              </a:tr>
              <a:tr h="548595">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incomplete_outpt_rx</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Is </a:t>
                      </a:r>
                      <a:r>
                        <a:rPr lang="en-US" sz="1600" b="1" dirty="0">
                          <a:effectLst/>
                          <a:latin typeface="Arial" panose="020B0604020202020204" pitchFamily="34" charset="0"/>
                          <a:cs typeface="Arial" panose="020B0604020202020204" pitchFamily="34" charset="0"/>
                        </a:rPr>
                        <a:t>outpatient pharmacy</a:t>
                      </a:r>
                      <a:r>
                        <a:rPr lang="en-US" sz="1600" dirty="0">
                          <a:effectLst/>
                          <a:latin typeface="Arial" panose="020B0604020202020204" pitchFamily="34" charset="0"/>
                          <a:cs typeface="Arial" panose="020B0604020202020204" pitchFamily="34" charset="0"/>
                        </a:rPr>
                        <a:t> fill data suspected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rowSpan="6">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 </a:t>
                      </a:r>
                    </a:p>
                    <a:p>
                      <a:pPr marL="290513" marR="0" indent="-290513">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K: </a:t>
                      </a:r>
                      <a:r>
                        <a:rPr lang="en-US" sz="1600" kern="1200" dirty="0">
                          <a:solidFill>
                            <a:schemeClr val="dk1"/>
                          </a:solidFill>
                          <a:effectLst/>
                          <a:latin typeface="Arial" panose="020B0604020202020204" pitchFamily="34" charset="0"/>
                          <a:ea typeface="+mn-ea"/>
                          <a:cs typeface="Arial" panose="020B0604020202020204" pitchFamily="34" charset="0"/>
                        </a:rPr>
                        <a:t>There are known reasons </a:t>
                      </a:r>
                      <a:r>
                        <a:rPr lang="en-US" sz="1600" dirty="0">
                          <a:effectLst/>
                          <a:latin typeface="Arial" panose="020B0604020202020204" pitchFamily="34" charset="0"/>
                          <a:cs typeface="Arial" panose="020B0604020202020204" pitchFamily="34" charset="0"/>
                        </a:rPr>
                        <a:t>to </a:t>
                      </a:r>
                      <a:r>
                        <a:rPr lang="en-US" sz="1600" kern="1200" dirty="0">
                          <a:solidFill>
                            <a:schemeClr val="dk1"/>
                          </a:solidFill>
                          <a:effectLst/>
                          <a:latin typeface="Arial" panose="020B0604020202020204" pitchFamily="34" charset="0"/>
                          <a:ea typeface="+mn-ea"/>
                          <a:cs typeface="Arial" panose="020B0604020202020204" pitchFamily="34" charset="0"/>
                        </a:rPr>
                        <a:t>suspect</a:t>
                      </a:r>
                      <a:r>
                        <a:rPr lang="en-US" sz="1600" dirty="0">
                          <a:effectLst/>
                          <a:latin typeface="Arial" panose="020B0604020202020204" pitchFamily="34" charset="0"/>
                          <a:cs typeface="Arial" panose="020B0604020202020204" pitchFamily="34" charset="0"/>
                        </a:rPr>
                        <a:t> capture is incomplete.</a:t>
                      </a:r>
                    </a:p>
                    <a:p>
                      <a:pPr marL="285750" marR="0" indent="-28575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N: No—there is no known </a:t>
                      </a:r>
                      <a:r>
                        <a:rPr lang="en-US" sz="1600" kern="1200" dirty="0">
                          <a:solidFill>
                            <a:schemeClr val="dk1"/>
                          </a:solidFill>
                          <a:effectLst/>
                          <a:latin typeface="Arial" panose="020B0604020202020204" pitchFamily="34" charset="0"/>
                          <a:ea typeface="+mn-ea"/>
                          <a:cs typeface="Arial" panose="020B0604020202020204" pitchFamily="34" charset="0"/>
                        </a:rPr>
                        <a:t>reason</a:t>
                      </a:r>
                      <a:r>
                        <a:rPr lang="en-US" sz="1600" dirty="0">
                          <a:effectLst/>
                          <a:latin typeface="Arial" panose="020B0604020202020204" pitchFamily="34" charset="0"/>
                          <a:cs typeface="Arial" panose="020B0604020202020204" pitchFamily="34" charset="0"/>
                        </a:rPr>
                        <a:t> to suspect capture is incomplete.</a:t>
                      </a:r>
                    </a:p>
                    <a:p>
                      <a:pPr marL="347663" marR="0" indent="-347663">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X: </a:t>
                      </a:r>
                      <a:r>
                        <a:rPr lang="en-US" sz="1600" kern="1200" dirty="0">
                          <a:solidFill>
                            <a:schemeClr val="dk1"/>
                          </a:solidFill>
                          <a:effectLst/>
                          <a:latin typeface="Arial" panose="020B0604020202020204" pitchFamily="34" charset="0"/>
                          <a:ea typeface="+mn-ea"/>
                          <a:cs typeface="Arial" panose="020B0604020202020204" pitchFamily="34" charset="0"/>
                        </a:rPr>
                        <a:t>This Variable Not implemented</a:t>
                      </a:r>
                      <a:r>
                        <a:rPr lang="en-US" sz="1600" dirty="0">
                          <a:effectLst/>
                          <a:latin typeface="Arial" panose="020B0604020202020204" pitchFamily="34" charset="0"/>
                          <a:cs typeface="Arial" panose="020B0604020202020204" pitchFamily="34" charset="0"/>
                        </a:rPr>
                        <a:t>.</a:t>
                      </a:r>
                      <a:endParaRPr lang="en-US" sz="1600" dirty="0">
                        <a:effectLst/>
                        <a:latin typeface="Arial" panose="020B0604020202020204" pitchFamily="34" charset="0"/>
                        <a:ea typeface="Calibri"/>
                        <a:cs typeface="Arial" panose="020B0604020202020204" pitchFamily="34" charset="0"/>
                      </a:endParaRPr>
                    </a:p>
                  </a:txBody>
                  <a:tcPr marL="68580" marR="68580" marT="0" marB="0"/>
                </a:tc>
              </a:tr>
              <a:tr h="548595">
                <a:tc>
                  <a:txBody>
                    <a:bodyPr/>
                    <a:lstStyle/>
                    <a:p>
                      <a:pPr marL="0" marR="0">
                        <a:lnSpc>
                          <a:spcPct val="115000"/>
                        </a:lnSpc>
                        <a:spcBef>
                          <a:spcPts val="0"/>
                        </a:spcBef>
                        <a:spcAft>
                          <a:spcPts val="0"/>
                        </a:spcAft>
                      </a:pPr>
                      <a:r>
                        <a:rPr lang="en-US" sz="1600" dirty="0" err="1">
                          <a:effectLst/>
                          <a:latin typeface="Arial" panose="020B0604020202020204" pitchFamily="34" charset="0"/>
                          <a:cs typeface="Arial" panose="020B0604020202020204" pitchFamily="34" charset="0"/>
                        </a:rPr>
                        <a:t>incomplete_outpt_enc</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Is </a:t>
                      </a:r>
                      <a:r>
                        <a:rPr lang="en-US" sz="1600" b="1" dirty="0" smtClean="0">
                          <a:effectLst/>
                          <a:latin typeface="Arial" panose="020B0604020202020204" pitchFamily="34" charset="0"/>
                          <a:cs typeface="Arial" panose="020B0604020202020204" pitchFamily="34" charset="0"/>
                        </a:rPr>
                        <a:t>outpatient encounter</a:t>
                      </a:r>
                      <a:r>
                        <a:rPr lang="en-US" sz="1600" dirty="0">
                          <a:effectLst/>
                          <a:latin typeface="Arial" panose="020B0604020202020204" pitchFamily="34" charset="0"/>
                          <a:cs typeface="Arial" panose="020B0604020202020204" pitchFamily="34" charset="0"/>
                        </a:rPr>
                        <a:t> </a:t>
                      </a:r>
                      <a:r>
                        <a:rPr lang="en-US" sz="1600" dirty="0" smtClean="0">
                          <a:effectLst/>
                          <a:latin typeface="Arial" panose="020B0604020202020204" pitchFamily="34" charset="0"/>
                          <a:cs typeface="Arial" panose="020B0604020202020204" pitchFamily="34" charset="0"/>
                        </a:rPr>
                        <a:t>data</a:t>
                      </a:r>
                      <a:r>
                        <a:rPr lang="en-US" sz="1600" dirty="0">
                          <a:effectLst/>
                          <a:latin typeface="Arial" panose="020B0604020202020204" pitchFamily="34" charset="0"/>
                          <a:cs typeface="Arial" panose="020B0604020202020204" pitchFamily="34" charset="0"/>
                        </a:rPr>
                        <a:t> </a:t>
                      </a:r>
                      <a:r>
                        <a:rPr lang="en-US" sz="1600" dirty="0" smtClean="0">
                          <a:effectLst/>
                          <a:latin typeface="Arial" panose="020B0604020202020204" pitchFamily="34" charset="0"/>
                          <a:cs typeface="Arial" panose="020B0604020202020204" pitchFamily="34" charset="0"/>
                        </a:rPr>
                        <a:t>suspected</a:t>
                      </a:r>
                      <a:r>
                        <a:rPr lang="en-US" sz="1600" dirty="0">
                          <a:effectLst/>
                          <a:latin typeface="Arial" panose="020B0604020202020204" pitchFamily="34" charset="0"/>
                          <a:cs typeface="Arial" panose="020B0604020202020204" pitchFamily="34" charset="0"/>
                        </a:rPr>
                        <a:t>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vMerge="1">
                  <a:txBody>
                    <a:bodyPr/>
                    <a:lstStyle/>
                    <a:p>
                      <a:endParaRPr lang="en-US"/>
                    </a:p>
                  </a:txBody>
                  <a:tcPr/>
                </a:tc>
              </a:tr>
              <a:tr h="548595">
                <a:tc>
                  <a:txBody>
                    <a:bodyPr/>
                    <a:lstStyle/>
                    <a:p>
                      <a:pPr marL="0" marR="0">
                        <a:lnSpc>
                          <a:spcPct val="115000"/>
                        </a:lnSpc>
                        <a:spcBef>
                          <a:spcPts val="0"/>
                        </a:spcBef>
                        <a:spcAft>
                          <a:spcPts val="0"/>
                        </a:spcAft>
                      </a:pPr>
                      <a:r>
                        <a:rPr lang="en-US" sz="1600" dirty="0" err="1">
                          <a:effectLst/>
                          <a:latin typeface="Arial" panose="020B0604020202020204" pitchFamily="34" charset="0"/>
                          <a:cs typeface="Arial" panose="020B0604020202020204" pitchFamily="34" charset="0"/>
                        </a:rPr>
                        <a:t>incomplete_inpt_enc</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Is </a:t>
                      </a:r>
                      <a:r>
                        <a:rPr lang="en-US" sz="1600" b="1" dirty="0">
                          <a:effectLst/>
                          <a:latin typeface="Arial" panose="020B0604020202020204" pitchFamily="34" charset="0"/>
                          <a:cs typeface="Arial" panose="020B0604020202020204" pitchFamily="34" charset="0"/>
                        </a:rPr>
                        <a:t>inpatient encounter</a:t>
                      </a:r>
                      <a:r>
                        <a:rPr lang="en-US" sz="1600" dirty="0">
                          <a:effectLst/>
                          <a:latin typeface="Arial" panose="020B0604020202020204" pitchFamily="34" charset="0"/>
                          <a:cs typeface="Arial" panose="020B0604020202020204" pitchFamily="34" charset="0"/>
                        </a:rPr>
                        <a:t> data suspected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vMerge="1">
                  <a:txBody>
                    <a:bodyPr/>
                    <a:lstStyle/>
                    <a:p>
                      <a:endParaRPr lang="en-US"/>
                    </a:p>
                  </a:txBody>
                  <a:tcPr/>
                </a:tc>
              </a:tr>
              <a:tr h="822892">
                <a:tc>
                  <a:txBody>
                    <a:bodyPr/>
                    <a:lstStyle/>
                    <a:p>
                      <a:pPr marL="0" marR="0">
                        <a:lnSpc>
                          <a:spcPct val="115000"/>
                        </a:lnSpc>
                        <a:spcBef>
                          <a:spcPts val="0"/>
                        </a:spcBef>
                        <a:spcAft>
                          <a:spcPts val="0"/>
                        </a:spcAft>
                      </a:pPr>
                      <a:r>
                        <a:rPr lang="en-US" sz="1600" dirty="0" err="1">
                          <a:effectLst/>
                          <a:latin typeface="Arial" panose="020B0604020202020204" pitchFamily="34" charset="0"/>
                          <a:cs typeface="Arial" panose="020B0604020202020204" pitchFamily="34" charset="0"/>
                        </a:rPr>
                        <a:t>incomplete_emr</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Is </a:t>
                      </a:r>
                      <a:r>
                        <a:rPr lang="en-US" sz="1600" b="1" dirty="0">
                          <a:effectLst/>
                          <a:latin typeface="Arial" panose="020B0604020202020204" pitchFamily="34" charset="0"/>
                          <a:cs typeface="Arial" panose="020B0604020202020204" pitchFamily="34" charset="0"/>
                        </a:rPr>
                        <a:t>electronic medical record</a:t>
                      </a:r>
                      <a:r>
                        <a:rPr lang="en-US" sz="1600" dirty="0">
                          <a:effectLst/>
                          <a:latin typeface="Arial" panose="020B0604020202020204" pitchFamily="34" charset="0"/>
                          <a:cs typeface="Arial" panose="020B0604020202020204" pitchFamily="34" charset="0"/>
                        </a:rPr>
                        <a:t> data (e.g., social history, vital signs, etc.) suspected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vMerge="1">
                  <a:txBody>
                    <a:bodyPr/>
                    <a:lstStyle/>
                    <a:p>
                      <a:endParaRPr lang="en-US"/>
                    </a:p>
                  </a:txBody>
                  <a:tcPr/>
                </a:tc>
              </a:tr>
              <a:tr h="548595">
                <a:tc>
                  <a:txBody>
                    <a:bodyPr/>
                    <a:lstStyle/>
                    <a:p>
                      <a:pPr marL="0" marR="0">
                        <a:lnSpc>
                          <a:spcPct val="115000"/>
                        </a:lnSpc>
                        <a:spcBef>
                          <a:spcPts val="0"/>
                        </a:spcBef>
                        <a:spcAft>
                          <a:spcPts val="0"/>
                        </a:spcAft>
                      </a:pPr>
                      <a:r>
                        <a:rPr lang="en-US" sz="1600" dirty="0" err="1">
                          <a:effectLst/>
                          <a:latin typeface="Arial" panose="020B0604020202020204" pitchFamily="34" charset="0"/>
                          <a:cs typeface="Arial" panose="020B0604020202020204" pitchFamily="34" charset="0"/>
                        </a:rPr>
                        <a:t>incomplete_tumor</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Is </a:t>
                      </a:r>
                      <a:r>
                        <a:rPr lang="en-US" sz="1600" b="1" dirty="0">
                          <a:effectLst/>
                          <a:latin typeface="Arial" panose="020B0604020202020204" pitchFamily="34" charset="0"/>
                          <a:cs typeface="Arial" panose="020B0604020202020204" pitchFamily="34" charset="0"/>
                        </a:rPr>
                        <a:t>tumor</a:t>
                      </a:r>
                      <a:r>
                        <a:rPr lang="en-US" sz="1600" dirty="0">
                          <a:effectLst/>
                          <a:latin typeface="Arial" panose="020B0604020202020204" pitchFamily="34" charset="0"/>
                          <a:cs typeface="Arial" panose="020B0604020202020204" pitchFamily="34" charset="0"/>
                        </a:rPr>
                        <a:t> data suspected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vMerge="1">
                  <a:txBody>
                    <a:bodyPr/>
                    <a:lstStyle/>
                    <a:p>
                      <a:endParaRPr lang="en-US"/>
                    </a:p>
                  </a:txBody>
                  <a:tcPr/>
                </a:tc>
              </a:tr>
              <a:tr h="548595">
                <a:tc>
                  <a:txBody>
                    <a:bodyPr/>
                    <a:lstStyle/>
                    <a:p>
                      <a:pPr marL="0" marR="0">
                        <a:lnSpc>
                          <a:spcPct val="115000"/>
                        </a:lnSpc>
                        <a:spcBef>
                          <a:spcPts val="0"/>
                        </a:spcBef>
                        <a:spcAft>
                          <a:spcPts val="0"/>
                        </a:spcAft>
                      </a:pPr>
                      <a:r>
                        <a:rPr lang="en-US" sz="1600" dirty="0" err="1">
                          <a:effectLst/>
                          <a:latin typeface="Arial" panose="020B0604020202020204" pitchFamily="34" charset="0"/>
                          <a:cs typeface="Arial" panose="020B0604020202020204" pitchFamily="34" charset="0"/>
                        </a:rPr>
                        <a:t>incomplete_lab</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Is </a:t>
                      </a:r>
                      <a:r>
                        <a:rPr lang="en-US" sz="1600" b="1" dirty="0">
                          <a:effectLst/>
                          <a:latin typeface="Arial" panose="020B0604020202020204" pitchFamily="34" charset="0"/>
                          <a:cs typeface="Arial" panose="020B0604020202020204" pitchFamily="34" charset="0"/>
                        </a:rPr>
                        <a:t>lab results</a:t>
                      </a:r>
                      <a:r>
                        <a:rPr lang="en-US" sz="1600" dirty="0">
                          <a:effectLst/>
                          <a:latin typeface="Arial" panose="020B0604020202020204" pitchFamily="34" charset="0"/>
                          <a:cs typeface="Arial" panose="020B0604020202020204" pitchFamily="34" charset="0"/>
                        </a:rPr>
                        <a:t> data suspected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vMerge="1">
                  <a:txBody>
                    <a:bodyPr/>
                    <a:lstStyle/>
                    <a:p>
                      <a:endParaRPr lang="en-US"/>
                    </a:p>
                  </a:txBody>
                  <a:tcPr/>
                </a:tc>
              </a:tr>
            </a:tbl>
          </a:graphicData>
        </a:graphic>
      </p:graphicFrame>
      <p:sp>
        <p:nvSpPr>
          <p:cNvPr id="27" name="Text Box 149"/>
          <p:cNvSpPr txBox="1">
            <a:spLocks noChangeArrowheads="1"/>
          </p:cNvSpPr>
          <p:nvPr/>
        </p:nvSpPr>
        <p:spPr bwMode="auto">
          <a:xfrm>
            <a:off x="9067800" y="3352800"/>
            <a:ext cx="762476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dirty="0" smtClean="0">
                <a:solidFill>
                  <a:schemeClr val="bg1"/>
                </a:solidFill>
              </a:rPr>
              <a:t>The New Variables (</a:t>
            </a:r>
            <a:r>
              <a:rPr lang="en-US" altLang="en-US" sz="4400" dirty="0" err="1" smtClean="0">
                <a:solidFill>
                  <a:schemeClr val="bg1"/>
                </a:solidFill>
              </a:rPr>
              <a:t>cont</a:t>
            </a:r>
            <a:r>
              <a:rPr lang="en-US" altLang="en-US" sz="4400" dirty="0" smtClean="0">
                <a:solidFill>
                  <a:schemeClr val="bg1"/>
                </a:solidFill>
              </a:rPr>
              <a:t>)</a:t>
            </a:r>
            <a:endParaRPr lang="en-US" altLang="en-US" sz="4400" dirty="0">
              <a:solidFill>
                <a:schemeClr val="bg1"/>
              </a:solidFill>
            </a:endParaRPr>
          </a:p>
        </p:txBody>
      </p:sp>
      <p:sp>
        <p:nvSpPr>
          <p:cNvPr id="37" name="Text Box 155"/>
          <p:cNvSpPr txBox="1">
            <a:spLocks noChangeArrowheads="1"/>
          </p:cNvSpPr>
          <p:nvPr/>
        </p:nvSpPr>
        <p:spPr bwMode="auto">
          <a:xfrm>
            <a:off x="609363" y="4265612"/>
            <a:ext cx="8053851" cy="7349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ts val="0"/>
              </a:spcBef>
              <a:spcAft>
                <a:spcPts val="1200"/>
              </a:spcAft>
            </a:pPr>
            <a:r>
              <a:rPr lang="en-US" altLang="en-US" sz="2800" dirty="0"/>
              <a:t>At the 2014 Annual Meeting, Bachman </a:t>
            </a:r>
            <a:r>
              <a:rPr lang="en-US" altLang="en-US" sz="2800" dirty="0" smtClean="0"/>
              <a:t>et al. presented </a:t>
            </a:r>
            <a:r>
              <a:rPr lang="en-US" altLang="en-US" sz="2800" dirty="0"/>
              <a:t>an excellent investigation into </a:t>
            </a:r>
            <a:r>
              <a:rPr lang="en-US" altLang="en-US" sz="2800" dirty="0" smtClean="0"/>
              <a:t>VDW enrollment’s </a:t>
            </a:r>
            <a:r>
              <a:rPr lang="en-US" altLang="en-US" sz="2800" dirty="0"/>
              <a:t>OUTSIDE_UTILIZATION field, which purported to flag </a:t>
            </a:r>
            <a:r>
              <a:rPr lang="en-US" altLang="en-US" sz="2800" dirty="0" smtClean="0"/>
              <a:t>periods of suspect capture of either </a:t>
            </a:r>
            <a:r>
              <a:rPr lang="en-US" altLang="en-US" sz="2800" dirty="0"/>
              <a:t>pharmacy or encounter </a:t>
            </a:r>
            <a:r>
              <a:rPr lang="en-US" altLang="en-US" sz="2800" dirty="0" smtClean="0"/>
              <a:t>data. </a:t>
            </a:r>
            <a:endParaRPr lang="en-US" altLang="en-US" sz="2800" dirty="0"/>
          </a:p>
          <a:p>
            <a:pPr marL="0" indent="0" eaLnBrk="1" hangingPunct="1">
              <a:spcBef>
                <a:spcPct val="5000"/>
              </a:spcBef>
              <a:spcAft>
                <a:spcPts val="1200"/>
              </a:spcAft>
            </a:pPr>
            <a:r>
              <a:rPr lang="en-US" altLang="en-US" sz="2800" dirty="0" smtClean="0"/>
              <a:t>That </a:t>
            </a:r>
            <a:r>
              <a:rPr lang="en-US" altLang="en-US" sz="2800" dirty="0"/>
              <a:t>investigation revealed </a:t>
            </a:r>
            <a:r>
              <a:rPr lang="en-US" altLang="en-US" sz="2800" b="1" dirty="0"/>
              <a:t>serious problems</a:t>
            </a:r>
            <a:r>
              <a:rPr lang="en-US" altLang="en-US" sz="2800" dirty="0"/>
              <a:t> with the flag, calling its usefulness into question. </a:t>
            </a:r>
          </a:p>
          <a:p>
            <a:pPr marL="0" indent="0" eaLnBrk="1" hangingPunct="1">
              <a:spcBef>
                <a:spcPct val="5000"/>
              </a:spcBef>
              <a:spcAft>
                <a:spcPts val="1200"/>
              </a:spcAft>
            </a:pPr>
            <a:r>
              <a:rPr lang="en-US" altLang="en-US" sz="2800" dirty="0" smtClean="0"/>
              <a:t>Taking </a:t>
            </a:r>
            <a:r>
              <a:rPr lang="en-US" altLang="en-US" sz="2800" dirty="0"/>
              <a:t>this to heart, the </a:t>
            </a:r>
            <a:r>
              <a:rPr lang="en-US" altLang="en-US" sz="2800" dirty="0" smtClean="0"/>
              <a:t>VDW Implementation Group approved spec changes removing </a:t>
            </a:r>
            <a:r>
              <a:rPr lang="en-US" altLang="en-US" sz="2800" dirty="0"/>
              <a:t>this field, and adding a suite of </a:t>
            </a:r>
            <a:r>
              <a:rPr lang="en-US" altLang="en-US" sz="2800" b="1" dirty="0"/>
              <a:t>six new flags</a:t>
            </a:r>
            <a:r>
              <a:rPr lang="en-US" altLang="en-US" sz="2800" dirty="0"/>
              <a:t>, </a:t>
            </a:r>
            <a:r>
              <a:rPr lang="en-US" altLang="en-US" sz="2800" dirty="0" smtClean="0"/>
              <a:t>which allow sites to express any cautions they may have about capture of specific types of data.</a:t>
            </a:r>
          </a:p>
          <a:p>
            <a:pPr marL="0" indent="0" eaLnBrk="1" hangingPunct="1">
              <a:spcBef>
                <a:spcPct val="5000"/>
              </a:spcBef>
            </a:pPr>
            <a:r>
              <a:rPr lang="en-US" altLang="en-US" sz="2800" dirty="0" smtClean="0"/>
              <a:t>These </a:t>
            </a:r>
            <a:r>
              <a:rPr lang="en-US" altLang="en-US" sz="2800" dirty="0"/>
              <a:t>flags are assigned by local VDW analysts on the basis of their knowledge of data capture limitations at their site for identifiable subgroups of patients. </a:t>
            </a:r>
          </a:p>
        </p:txBody>
      </p:sp>
      <p:sp>
        <p:nvSpPr>
          <p:cNvPr id="40" name="Text Box 155"/>
          <p:cNvSpPr txBox="1">
            <a:spLocks noChangeArrowheads="1"/>
          </p:cNvSpPr>
          <p:nvPr/>
        </p:nvSpPr>
        <p:spPr bwMode="auto">
          <a:xfrm>
            <a:off x="17640618" y="7536546"/>
            <a:ext cx="4572639"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dirty="0" smtClean="0"/>
              <a:t>The outpatient pharmacy flag is the most consistently well-implemented flag of the six.  Very clear separation between the SI and NSI values.</a:t>
            </a:r>
            <a:endParaRPr lang="en-US" altLang="en-US" dirty="0"/>
          </a:p>
        </p:txBody>
      </p:sp>
      <p:sp>
        <p:nvSpPr>
          <p:cNvPr id="28" name="Text Box 155"/>
          <p:cNvSpPr txBox="1">
            <a:spLocks noChangeArrowheads="1"/>
          </p:cNvSpPr>
          <p:nvPr/>
        </p:nvSpPr>
        <p:spPr bwMode="auto">
          <a:xfrm>
            <a:off x="9067799" y="4265613"/>
            <a:ext cx="7624763" cy="564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457200" indent="-457200" eaLnBrk="1" hangingPunct="1">
              <a:spcBef>
                <a:spcPct val="5000"/>
              </a:spcBef>
              <a:buFont typeface="Arial" panose="020B0604020202020204" pitchFamily="34" charset="0"/>
              <a:buChar char="•"/>
            </a:pPr>
            <a:r>
              <a:rPr lang="en-US" altLang="en-US" sz="2800" dirty="0" smtClean="0"/>
              <a:t>Implementation of the new flags is essentially </a:t>
            </a:r>
            <a:r>
              <a:rPr lang="en-US" altLang="en-US" sz="2800" b="1" dirty="0" smtClean="0"/>
              <a:t>optional</a:t>
            </a:r>
            <a:r>
              <a:rPr lang="en-US" altLang="en-US" sz="2800" dirty="0" smtClean="0"/>
              <a:t>—sites must have the fields in th</a:t>
            </a:r>
            <a:r>
              <a:rPr lang="en-US" altLang="en-US" sz="2800" dirty="0" smtClean="0"/>
              <a:t>e table</a:t>
            </a:r>
            <a:r>
              <a:rPr lang="en-US" altLang="en-US" sz="2800" dirty="0" smtClean="0"/>
              <a:t>, but can opt to use the ‘X’ value to signify no substantive implementation.</a:t>
            </a:r>
          </a:p>
          <a:p>
            <a:pPr marL="796925" lvl="1" indent="-457200" defTabSz="274320" eaLnBrk="1" hangingPunct="1">
              <a:spcBef>
                <a:spcPct val="5000"/>
              </a:spcBef>
              <a:buFont typeface="Arial" panose="020B0604020202020204" pitchFamily="34" charset="0"/>
              <a:buChar char="•"/>
            </a:pPr>
            <a:r>
              <a:rPr lang="en-US" altLang="en-US" sz="2800" dirty="0" smtClean="0"/>
              <a:t>In practical terms, w</a:t>
            </a:r>
            <a:r>
              <a:rPr lang="en-US" altLang="en-US" sz="2800" dirty="0" smtClean="0"/>
              <a:t>e recommend interpreting </a:t>
            </a:r>
            <a:r>
              <a:rPr lang="en-US" altLang="en-US" sz="2800" dirty="0" err="1" smtClean="0"/>
              <a:t>Xs</a:t>
            </a:r>
            <a:r>
              <a:rPr lang="en-US" altLang="en-US" sz="2800" dirty="0" smtClean="0"/>
              <a:t> the same as Ns.</a:t>
            </a:r>
          </a:p>
          <a:p>
            <a:pPr marL="796925" lvl="1" indent="-457200" defTabSz="274320" eaLnBrk="1" hangingPunct="1">
              <a:spcBef>
                <a:spcPct val="5000"/>
              </a:spcBef>
              <a:buFont typeface="Arial" panose="020B0604020202020204" pitchFamily="34" charset="0"/>
              <a:buChar char="•"/>
            </a:pPr>
            <a:r>
              <a:rPr lang="en-US" altLang="en-US" sz="2800" dirty="0" smtClean="0"/>
              <a:t>Thus far 8 sites have implemented (7 are shown here).</a:t>
            </a:r>
          </a:p>
          <a:p>
            <a:pPr marL="457200" indent="-457200" eaLnBrk="1" hangingPunct="1">
              <a:spcBef>
                <a:spcPct val="5000"/>
              </a:spcBef>
              <a:buFont typeface="Arial" panose="020B0604020202020204" pitchFamily="34" charset="0"/>
              <a:buChar char="•"/>
            </a:pPr>
            <a:r>
              <a:rPr lang="en-US" altLang="en-US" sz="2800" dirty="0" smtClean="0"/>
              <a:t>A value of ‘N’ </a:t>
            </a:r>
            <a:r>
              <a:rPr lang="en-US" altLang="en-US" sz="2800" b="1" dirty="0" smtClean="0"/>
              <a:t>is not an assertion that capture is complete</a:t>
            </a:r>
            <a:r>
              <a:rPr lang="en-US" altLang="en-US" sz="2800" dirty="0" smtClean="0"/>
              <a:t>.  All ‘N’ means is that the implementing site </a:t>
            </a:r>
            <a:r>
              <a:rPr lang="en-US" altLang="en-US" sz="2800" i="1" dirty="0" smtClean="0"/>
              <a:t>does not know</a:t>
            </a:r>
            <a:r>
              <a:rPr lang="en-US" altLang="en-US" sz="2800" dirty="0" smtClean="0"/>
              <a:t> of a reason why capture should be incomplete.</a:t>
            </a:r>
            <a:endParaRPr lang="en-US" altLang="en-US" sz="2800" dirty="0" smtClean="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40619" y="9025523"/>
            <a:ext cx="4572639" cy="2743583"/>
          </a:xfrm>
          <a:prstGeom prst="rect">
            <a:avLst/>
          </a:prstGeom>
        </p:spPr>
      </p:pic>
      <p:sp>
        <p:nvSpPr>
          <p:cNvPr id="41" name="Text Box 155"/>
          <p:cNvSpPr txBox="1">
            <a:spLocks noChangeArrowheads="1"/>
          </p:cNvSpPr>
          <p:nvPr/>
        </p:nvSpPr>
        <p:spPr bwMode="auto">
          <a:xfrm>
            <a:off x="17602200" y="11963401"/>
            <a:ext cx="4572639"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dirty="0" smtClean="0"/>
              <a:t>The lab results flag is similarly well implemented at the sites. Note that Marshfield clinic has no enrollees whose lab data capture is suspect.</a:t>
            </a:r>
            <a:endParaRPr lang="en-US" altLang="en-US" dirty="0"/>
          </a:p>
        </p:txBody>
      </p:sp>
      <p:sp>
        <p:nvSpPr>
          <p:cNvPr id="42" name="Text Box 155"/>
          <p:cNvSpPr txBox="1">
            <a:spLocks noChangeArrowheads="1"/>
          </p:cNvSpPr>
          <p:nvPr/>
        </p:nvSpPr>
        <p:spPr bwMode="auto">
          <a:xfrm>
            <a:off x="17602200" y="16380444"/>
            <a:ext cx="4572639"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dirty="0" smtClean="0"/>
              <a:t>The inpatient flag implementations are less uniformly high quality.  Of the four sites with SI values 2 show good separation overall, and a third starts to get good around 2010.</a:t>
            </a:r>
            <a:endParaRPr lang="en-US" altLang="en-US" dirty="0"/>
          </a:p>
        </p:txBody>
      </p:sp>
      <p:sp>
        <p:nvSpPr>
          <p:cNvPr id="43" name="Text Box 155"/>
          <p:cNvSpPr txBox="1">
            <a:spLocks noChangeArrowheads="1"/>
          </p:cNvSpPr>
          <p:nvPr/>
        </p:nvSpPr>
        <p:spPr bwMode="auto">
          <a:xfrm>
            <a:off x="22588599" y="7620000"/>
            <a:ext cx="4572639"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dirty="0" smtClean="0"/>
              <a:t>For tumor, two of the four sites with SI values show excellent separation overall.</a:t>
            </a:r>
            <a:endParaRPr lang="en-US" altLang="en-US" dirty="0"/>
          </a:p>
        </p:txBody>
      </p:sp>
      <p:sp>
        <p:nvSpPr>
          <p:cNvPr id="44" name="Text Box 155"/>
          <p:cNvSpPr txBox="1">
            <a:spLocks noChangeArrowheads="1"/>
          </p:cNvSpPr>
          <p:nvPr/>
        </p:nvSpPr>
        <p:spPr bwMode="auto">
          <a:xfrm>
            <a:off x="22626698" y="16380444"/>
            <a:ext cx="4572639"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dirty="0" smtClean="0"/>
              <a:t>Here we have four sites with SI values, two of which have good separation from the NSI rates.</a:t>
            </a:r>
            <a:endParaRPr lang="en-US" altLang="en-US" dirty="0"/>
          </a:p>
        </p:txBody>
      </p:sp>
      <p:sp>
        <p:nvSpPr>
          <p:cNvPr id="45" name="Text Box 155"/>
          <p:cNvSpPr txBox="1">
            <a:spLocks noChangeArrowheads="1"/>
          </p:cNvSpPr>
          <p:nvPr/>
        </p:nvSpPr>
        <p:spPr bwMode="auto">
          <a:xfrm>
            <a:off x="22626698" y="11734800"/>
            <a:ext cx="4572639"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dirty="0" smtClean="0"/>
              <a:t>Six sites have SI values on EMR data (here signified by social history data).  Implementations are all good post-2010. </a:t>
            </a:r>
            <a:r>
              <a:rPr lang="en-US" altLang="en-US" dirty="0" smtClean="0"/>
              <a:t>KPCO and KPNC are excellent overall.</a:t>
            </a:r>
            <a:endParaRPr lang="en-US" altLang="en-US" dirty="0"/>
          </a:p>
        </p:txBody>
      </p:sp>
      <p:sp>
        <p:nvSpPr>
          <p:cNvPr id="51" name="Text Box 155"/>
          <p:cNvSpPr txBox="1">
            <a:spLocks noChangeArrowheads="1"/>
          </p:cNvSpPr>
          <p:nvPr/>
        </p:nvSpPr>
        <p:spPr bwMode="auto">
          <a:xfrm>
            <a:off x="28093987" y="4571999"/>
            <a:ext cx="7624763" cy="599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spcAft>
                <a:spcPts val="1200"/>
              </a:spcAft>
            </a:pPr>
            <a:r>
              <a:rPr lang="en-US" altLang="en-US" sz="2800" dirty="0" smtClean="0"/>
              <a:t>As the VDW and its processes mature and we turn to more sophisticated quality assurance investigations, it is crucial that we respond effectively to negative findings.  Just like our health care systems, we need to learn from our data.</a:t>
            </a:r>
          </a:p>
          <a:p>
            <a:pPr marL="0" indent="0" eaLnBrk="1" hangingPunct="1">
              <a:spcBef>
                <a:spcPct val="5000"/>
              </a:spcBef>
            </a:pPr>
            <a:r>
              <a:rPr lang="en-US" altLang="en-US" sz="2800" dirty="0" smtClean="0"/>
              <a:t>The VDW Operations Committee was able to go from negative finding to new spec in something like six months, and actual implementations in less than a year.  For a large, </a:t>
            </a:r>
            <a:r>
              <a:rPr lang="en-US" altLang="en-US" sz="2800" smtClean="0"/>
              <a:t>increasingly diverse </a:t>
            </a:r>
            <a:r>
              <a:rPr lang="en-US" altLang="en-US" sz="2800" dirty="0" smtClean="0"/>
              <a:t>and largely unfunded group, this is an excellent pace.</a:t>
            </a:r>
          </a:p>
        </p:txBody>
      </p:sp>
      <p:sp>
        <p:nvSpPr>
          <p:cNvPr id="52" name="Text Box 155"/>
          <p:cNvSpPr txBox="1">
            <a:spLocks noChangeArrowheads="1"/>
          </p:cNvSpPr>
          <p:nvPr/>
        </p:nvSpPr>
        <p:spPr bwMode="auto">
          <a:xfrm>
            <a:off x="28117800" y="11844339"/>
            <a:ext cx="7624763" cy="5529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spcAft>
                <a:spcPts val="1200"/>
              </a:spcAft>
            </a:pPr>
            <a:r>
              <a:rPr lang="en-US" altLang="en-US" sz="2800" dirty="0"/>
              <a:t>On balance, the new flags stand to improve the quality of data-based research in the </a:t>
            </a:r>
            <a:r>
              <a:rPr lang="en-US" altLang="en-US" sz="2800" dirty="0" smtClean="0"/>
              <a:t>HCSRN.  Projects </a:t>
            </a:r>
            <a:r>
              <a:rPr lang="en-US" altLang="en-US" sz="2800" dirty="0"/>
              <a:t>needing to define populations-at-risk of exposure to particular pharmacy fills, tumors, or lab result values, for example, would do well to use the new flags to screen out people </a:t>
            </a:r>
            <a:r>
              <a:rPr lang="en-US" altLang="en-US" sz="2800" dirty="0" smtClean="0"/>
              <a:t>whose exposures may </a:t>
            </a:r>
            <a:r>
              <a:rPr lang="en-US" altLang="en-US" sz="2800" dirty="0"/>
              <a:t>not be completely captured</a:t>
            </a:r>
            <a:r>
              <a:rPr lang="en-US" altLang="en-US" sz="2800" dirty="0" smtClean="0"/>
              <a:t>.</a:t>
            </a:r>
          </a:p>
          <a:p>
            <a:pPr marL="0" indent="0" eaLnBrk="1" hangingPunct="1">
              <a:spcBef>
                <a:spcPct val="5000"/>
              </a:spcBef>
            </a:pPr>
            <a:r>
              <a:rPr lang="en-US" altLang="en-US" sz="2800" dirty="0" smtClean="0"/>
              <a:t>The Enrollment/Demographics workgroup will fold this work into our standard QA package (generally run annually) to monitor implementation quality on these new variables.</a:t>
            </a:r>
            <a:endParaRPr lang="en-US" altLang="en-US" sz="2800" dirty="0"/>
          </a:p>
        </p:txBody>
      </p:sp>
      <p:pic>
        <p:nvPicPr>
          <p:cNvPr id="35" name="Picture 34"/>
          <p:cNvPicPr/>
          <p:nvPr/>
        </p:nvPicPr>
        <p:blipFill>
          <a:blip r:embed="rId5">
            <a:extLst>
              <a:ext uri="{28A0092B-C50C-407E-A947-70E740481C1C}">
                <a14:useLocalDpi xmlns:a14="http://schemas.microsoft.com/office/drawing/2010/main" val="0"/>
              </a:ext>
            </a:extLst>
          </a:blip>
          <a:srcRect/>
          <a:stretch>
            <a:fillRect/>
          </a:stretch>
        </p:blipFill>
        <p:spPr bwMode="auto">
          <a:xfrm>
            <a:off x="17640617" y="4742683"/>
            <a:ext cx="4534221" cy="2743583"/>
          </a:xfrm>
          <a:prstGeom prst="rect">
            <a:avLst/>
          </a:prstGeom>
          <a:noFill/>
          <a:ln>
            <a:noFill/>
          </a:ln>
        </p:spPr>
      </p:pic>
      <p:pic>
        <p:nvPicPr>
          <p:cNvPr id="36" name="Picture 35"/>
          <p:cNvPicPr/>
          <p:nvPr/>
        </p:nvPicPr>
        <p:blipFill>
          <a:blip r:embed="rId6">
            <a:extLst>
              <a:ext uri="{28A0092B-C50C-407E-A947-70E740481C1C}">
                <a14:useLocalDpi xmlns:a14="http://schemas.microsoft.com/office/drawing/2010/main" val="0"/>
              </a:ext>
            </a:extLst>
          </a:blip>
          <a:srcRect/>
          <a:stretch>
            <a:fillRect/>
          </a:stretch>
        </p:blipFill>
        <p:spPr bwMode="auto">
          <a:xfrm>
            <a:off x="17602200" y="9061563"/>
            <a:ext cx="4572000" cy="2696631"/>
          </a:xfrm>
          <a:prstGeom prst="rect">
            <a:avLst/>
          </a:prstGeom>
          <a:noFill/>
          <a:ln>
            <a:noFill/>
          </a:ln>
        </p:spPr>
      </p:pic>
      <p:pic>
        <p:nvPicPr>
          <p:cNvPr id="38" name="Picture 37"/>
          <p:cNvPicPr/>
          <p:nvPr/>
        </p:nvPicPr>
        <p:blipFill>
          <a:blip r:embed="rId7">
            <a:extLst>
              <a:ext uri="{28A0092B-C50C-407E-A947-70E740481C1C}">
                <a14:useLocalDpi xmlns:a14="http://schemas.microsoft.com/office/drawing/2010/main" val="0"/>
              </a:ext>
            </a:extLst>
          </a:blip>
          <a:srcRect/>
          <a:stretch>
            <a:fillRect/>
          </a:stretch>
        </p:blipFill>
        <p:spPr bwMode="auto">
          <a:xfrm>
            <a:off x="22626698" y="9040763"/>
            <a:ext cx="4534540" cy="2728343"/>
          </a:xfrm>
          <a:prstGeom prst="rect">
            <a:avLst/>
          </a:prstGeom>
          <a:noFill/>
          <a:ln>
            <a:noFill/>
          </a:ln>
        </p:spPr>
      </p:pic>
      <p:pic>
        <p:nvPicPr>
          <p:cNvPr id="46" name="Picture 45"/>
          <p:cNvPicPr/>
          <p:nvPr/>
        </p:nvPicPr>
        <p:blipFill>
          <a:blip r:embed="rId8">
            <a:extLst>
              <a:ext uri="{28A0092B-C50C-407E-A947-70E740481C1C}">
                <a14:useLocalDpi xmlns:a14="http://schemas.microsoft.com/office/drawing/2010/main" val="0"/>
              </a:ext>
            </a:extLst>
          </a:blip>
          <a:srcRect/>
          <a:stretch>
            <a:fillRect/>
          </a:stretch>
        </p:blipFill>
        <p:spPr bwMode="auto">
          <a:xfrm>
            <a:off x="22627337" y="4750303"/>
            <a:ext cx="4533901" cy="2735963"/>
          </a:xfrm>
          <a:prstGeom prst="rect">
            <a:avLst/>
          </a:prstGeom>
          <a:noFill/>
          <a:ln>
            <a:noFill/>
          </a:ln>
        </p:spPr>
      </p:pic>
      <p:pic>
        <p:nvPicPr>
          <p:cNvPr id="47" name="Picture 46"/>
          <p:cNvPicPr/>
          <p:nvPr/>
        </p:nvPicPr>
        <p:blipFill>
          <a:blip r:embed="rId9">
            <a:extLst>
              <a:ext uri="{28A0092B-C50C-407E-A947-70E740481C1C}">
                <a14:useLocalDpi xmlns:a14="http://schemas.microsoft.com/office/drawing/2010/main" val="0"/>
              </a:ext>
            </a:extLst>
          </a:blip>
          <a:srcRect/>
          <a:stretch>
            <a:fillRect/>
          </a:stretch>
        </p:blipFill>
        <p:spPr bwMode="auto">
          <a:xfrm>
            <a:off x="22627336" y="13442566"/>
            <a:ext cx="4533901" cy="2743583"/>
          </a:xfrm>
          <a:prstGeom prst="rect">
            <a:avLst/>
          </a:prstGeom>
          <a:noFill/>
          <a:ln>
            <a:noFill/>
          </a:ln>
        </p:spPr>
      </p:pic>
      <p:sp>
        <p:nvSpPr>
          <p:cNvPr id="49" name="Text Box 149"/>
          <p:cNvSpPr txBox="1">
            <a:spLocks noChangeArrowheads="1"/>
          </p:cNvSpPr>
          <p:nvPr/>
        </p:nvSpPr>
        <p:spPr bwMode="auto">
          <a:xfrm>
            <a:off x="9067801" y="10190163"/>
            <a:ext cx="762476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dirty="0" smtClean="0">
                <a:solidFill>
                  <a:schemeClr val="bg1"/>
                </a:solidFill>
              </a:rPr>
              <a:t>Evaluation Method</a:t>
            </a:r>
            <a:endParaRPr lang="en-US" altLang="en-US" sz="4400" dirty="0">
              <a:solidFill>
                <a:schemeClr val="bg1"/>
              </a:solidFill>
            </a:endParaRPr>
          </a:p>
        </p:txBody>
      </p:sp>
      <p:pic>
        <p:nvPicPr>
          <p:cNvPr id="48" name="Picture 47"/>
          <p:cNvPicPr/>
          <p:nvPr/>
        </p:nvPicPr>
        <p:blipFill>
          <a:blip r:embed="rId10">
            <a:extLst>
              <a:ext uri="{28A0092B-C50C-407E-A947-70E740481C1C}">
                <a14:useLocalDpi xmlns:a14="http://schemas.microsoft.com/office/drawing/2010/main" val="0"/>
              </a:ext>
            </a:extLst>
          </a:blip>
          <a:srcRect/>
          <a:stretch>
            <a:fillRect/>
          </a:stretch>
        </p:blipFill>
        <p:spPr bwMode="auto">
          <a:xfrm>
            <a:off x="17602200" y="13442566"/>
            <a:ext cx="4572000" cy="2743583"/>
          </a:xfrm>
          <a:prstGeom prst="rect">
            <a:avLst/>
          </a:prstGeom>
          <a:noFill/>
          <a:ln>
            <a:noFill/>
          </a:ln>
        </p:spPr>
      </p:pic>
      <p:sp>
        <p:nvSpPr>
          <p:cNvPr id="50" name="Text Box 155"/>
          <p:cNvSpPr txBox="1">
            <a:spLocks noChangeArrowheads="1"/>
          </p:cNvSpPr>
          <p:nvPr/>
        </p:nvSpPr>
        <p:spPr bwMode="auto">
          <a:xfrm>
            <a:off x="9067800" y="11102975"/>
            <a:ext cx="7624763" cy="695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ts val="0"/>
              </a:spcBef>
              <a:spcAft>
                <a:spcPts val="1200"/>
              </a:spcAft>
            </a:pPr>
            <a:r>
              <a:rPr lang="en-US" altLang="en-US" sz="2800" dirty="0" smtClean="0"/>
              <a:t>After </a:t>
            </a:r>
            <a:r>
              <a:rPr lang="en-US" altLang="en-US" sz="2800" dirty="0" smtClean="0"/>
              <a:t>numerous HCSRN sites implemented </a:t>
            </a:r>
            <a:r>
              <a:rPr lang="en-US" altLang="en-US" sz="2800" dirty="0" smtClean="0"/>
              <a:t>these </a:t>
            </a:r>
            <a:r>
              <a:rPr lang="en-US" altLang="en-US" sz="2800" dirty="0" smtClean="0"/>
              <a:t>flags, the Enrollment workgroup put out an evaluation program which calculated </a:t>
            </a:r>
            <a:r>
              <a:rPr lang="en-US" altLang="en-US" sz="2800" b="1" dirty="0" smtClean="0"/>
              <a:t>monthly per-member rates</a:t>
            </a:r>
            <a:r>
              <a:rPr lang="en-US" altLang="en-US" sz="2800" dirty="0" smtClean="0"/>
              <a:t> of the number of relevant records (e.g., lab results for </a:t>
            </a:r>
            <a:r>
              <a:rPr lang="en-US" altLang="en-US" sz="2800" dirty="0" err="1" smtClean="0"/>
              <a:t>incomplete_lab</a:t>
            </a:r>
            <a:r>
              <a:rPr lang="en-US" altLang="en-US" sz="2800" dirty="0" smtClean="0"/>
              <a:t>) for each value of each flag.</a:t>
            </a:r>
          </a:p>
          <a:p>
            <a:pPr marL="0" indent="0" eaLnBrk="1" hangingPunct="1">
              <a:spcBef>
                <a:spcPts val="0"/>
              </a:spcBef>
              <a:spcAft>
                <a:spcPts val="1200"/>
              </a:spcAft>
            </a:pPr>
            <a:r>
              <a:rPr lang="en-US" altLang="en-US" sz="2800" dirty="0" smtClean="0"/>
              <a:t>We then produced by-site plots of these rates over time, to allow for quick evaluation and cross-site comparisons.</a:t>
            </a:r>
            <a:endParaRPr lang="en-US" altLang="en-US" sz="2800" dirty="0"/>
          </a:p>
          <a:p>
            <a:pPr marL="0" indent="0" eaLnBrk="1" hangingPunct="1">
              <a:spcBef>
                <a:spcPct val="5000"/>
              </a:spcBef>
              <a:spcAft>
                <a:spcPts val="1200"/>
              </a:spcAft>
            </a:pPr>
            <a:r>
              <a:rPr lang="en-US" altLang="en-US" sz="2800" dirty="0" smtClean="0"/>
              <a:t>In general, we should expect to see higher rates of records for enrollees for whom the relevant flag is set to N than those with Y values.</a:t>
            </a:r>
          </a:p>
          <a:p>
            <a:pPr marL="0" indent="0" eaLnBrk="1" hangingPunct="1">
              <a:spcBef>
                <a:spcPct val="5000"/>
              </a:spcBef>
            </a:pPr>
            <a:r>
              <a:rPr lang="en-US" altLang="en-US" sz="2800" dirty="0" smtClean="0"/>
              <a:t>Non-implementing sites’ rates are illustrative for comparison.</a:t>
            </a:r>
            <a:endParaRPr lang="en-US" altLang="en-US" sz="2800" dirty="0" smtClean="0"/>
          </a:p>
        </p:txBody>
      </p:sp>
    </p:spTree>
    <p:extLst>
      <p:ext uri="{BB962C8B-B14F-4D97-AF65-F5344CB8AC3E}">
        <p14:creationId xmlns:p14="http://schemas.microsoft.com/office/powerpoint/2010/main" val="24774088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
      <a:dk1>
        <a:srgbClr val="000000"/>
      </a:dk1>
      <a:lt1>
        <a:srgbClr val="FFFFFF"/>
      </a:lt1>
      <a:dk2>
        <a:srgbClr val="4E917B"/>
      </a:dk2>
      <a:lt2>
        <a:srgbClr val="E6ECE6"/>
      </a:lt2>
      <a:accent1>
        <a:srgbClr val="4E9EB8"/>
      </a:accent1>
      <a:accent2>
        <a:srgbClr val="AEAA75"/>
      </a:accent2>
      <a:accent3>
        <a:srgbClr val="9AB599"/>
      </a:accent3>
      <a:accent4>
        <a:srgbClr val="A74E15"/>
      </a:accent4>
      <a:accent5>
        <a:srgbClr val="EFF3F6"/>
      </a:accent5>
      <a:accent6>
        <a:srgbClr val="5D87A1"/>
      </a:accent6>
      <a:hlink>
        <a:srgbClr val="0000FF"/>
      </a:hlink>
      <a:folHlink>
        <a:srgbClr val="800080"/>
      </a:folHlink>
    </a:clrScheme>
    <a:fontScheme name="Focus">
      <a:majorFont>
        <a:latin typeface="Corbel"/>
        <a:ea typeface=""/>
        <a:cs typeface=""/>
        <a:font script="Jpan" typeface="ＭＳ ゴシック"/>
      </a:majorFont>
      <a:minorFont>
        <a:latin typeface="Corbel"/>
        <a:ea typeface=""/>
        <a:cs typeface=""/>
        <a:font script="Jpan" typeface="ＭＳ 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6587</TotalTime>
  <Words>1587</Words>
  <Application>Microsoft Office PowerPoint</Application>
  <PresentationFormat>Custom</PresentationFormat>
  <Paragraphs>104</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GHRI Poster Template 20x40 browns</dc:title>
  <dc:subject>Powerpoint Poster Templates</dc:subject>
  <dc:creator>Pardee, Roy</dc:creator>
  <cp:lastModifiedBy>Pardee, Roy</cp:lastModifiedBy>
  <cp:revision>201</cp:revision>
  <cp:lastPrinted>2009-09-08T19:58:15Z</cp:lastPrinted>
  <dcterms:created xsi:type="dcterms:W3CDTF">2009-09-08T17:48:07Z</dcterms:created>
  <dcterms:modified xsi:type="dcterms:W3CDTF">2016-03-11T19:41:07Z</dcterms:modified>
</cp:coreProperties>
</file>