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9"/>
  </p:notesMasterIdLst>
  <p:sldIdLst>
    <p:sldId id="313" r:id="rId4"/>
    <p:sldId id="256" r:id="rId5"/>
    <p:sldId id="257" r:id="rId6"/>
    <p:sldId id="292" r:id="rId7"/>
    <p:sldId id="298" r:id="rId8"/>
    <p:sldId id="314" r:id="rId9"/>
    <p:sldId id="315" r:id="rId10"/>
    <p:sldId id="305" r:id="rId11"/>
    <p:sldId id="307" r:id="rId12"/>
    <p:sldId id="308" r:id="rId13"/>
    <p:sldId id="309" r:id="rId14"/>
    <p:sldId id="310" r:id="rId15"/>
    <p:sldId id="312" r:id="rId16"/>
    <p:sldId id="303" r:id="rId17"/>
    <p:sldId id="302" r:id="rId18"/>
  </p:sldIdLst>
  <p:sldSz cx="12192000" cy="6858000"/>
  <p:notesSz cx="7772400" cy="10058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C0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D9CE7-4501-452A-A9E3-0902AD605B21}" type="datetimeFigureOut">
              <a:rPr lang="ru-RU" smtClean="0"/>
              <a:t>07.08.2024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80D6D-1658-4D12-BB0D-F12038F042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291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80D6D-1658-4D12-BB0D-F12038F042C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253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1"/>
          <p:cNvGrpSpPr/>
          <p:nvPr/>
        </p:nvGrpSpPr>
        <p:grpSpPr>
          <a:xfrm>
            <a:off x="0" y="-8640"/>
            <a:ext cx="12188520" cy="6866640"/>
            <a:chOff x="0" y="-8640"/>
            <a:chExt cx="12188520" cy="6866640"/>
          </a:xfrm>
        </p:grpSpPr>
        <p:sp>
          <p:nvSpPr>
            <p:cNvPr id="25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BFBFB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tIns="45000" rIns="90000" bIns="45000" anchor="t" anchorCtr="1">
              <a:noAutofit/>
            </a:bodyPr>
            <a:lstStyle/>
            <a:p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rgbClr val="D9D9D9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tIns="45000" rIns="90000" bIns="45000" anchor="t" anchorCtr="1">
              <a:noAutofit/>
            </a:bodyPr>
            <a:lstStyle/>
            <a:p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2400" cy="6861600"/>
            </a:xfrm>
            <a:custGeom>
              <a:avLst/>
              <a:gdLst>
                <a:gd name="textAreaLeft" fmla="*/ 0 w 3002400"/>
                <a:gd name="textAreaRight" fmla="*/ 3003840 w 3002400"/>
                <a:gd name="textAreaTop" fmla="*/ 0 h 6861600"/>
                <a:gd name="textAreaBottom" fmla="*/ 6863040 h 686160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3360" cy="6861600"/>
            </a:xfrm>
            <a:custGeom>
              <a:avLst/>
              <a:gdLst>
                <a:gd name="textAreaLeft" fmla="*/ 0 w 2583360"/>
                <a:gd name="textAreaRight" fmla="*/ 2584800 w 2583360"/>
                <a:gd name="textAreaTop" fmla="*/ 0 h 6861600"/>
                <a:gd name="textAreaBottom" fmla="*/ 6863040 h 686160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4760" cy="38048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49400" cy="6861600"/>
            </a:xfrm>
            <a:custGeom>
              <a:avLst/>
              <a:gdLst>
                <a:gd name="textAreaLeft" fmla="*/ 0 w 2849400"/>
                <a:gd name="textAreaRight" fmla="*/ 2850840 w 2849400"/>
                <a:gd name="textAreaTop" fmla="*/ 0 h 6861600"/>
                <a:gd name="textAreaBottom" fmla="*/ 6863040 h 686160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5200" cy="6861600"/>
            </a:xfrm>
            <a:custGeom>
              <a:avLst/>
              <a:gdLst>
                <a:gd name="textAreaLeft" fmla="*/ 0 w 1285200"/>
                <a:gd name="textAreaRight" fmla="*/ 1286640 w 1285200"/>
                <a:gd name="textAreaTop" fmla="*/ 0 h 6861600"/>
                <a:gd name="textAreaBottom" fmla="*/ 6863040 h 686160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4880" cy="6861600"/>
            </a:xfrm>
            <a:custGeom>
              <a:avLst/>
              <a:gdLst>
                <a:gd name="textAreaLeft" fmla="*/ 0 w 1244880"/>
                <a:gd name="textAreaRight" fmla="*/ 1246320 w 1244880"/>
                <a:gd name="textAreaTop" fmla="*/ 0 h 6861600"/>
                <a:gd name="textAreaBottom" fmla="*/ 6863040 h 686160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2240" cy="32630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3520" cy="28396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11" name="Group 12"/>
          <p:cNvGrpSpPr/>
          <p:nvPr/>
        </p:nvGrpSpPr>
        <p:grpSpPr>
          <a:xfrm>
            <a:off x="5040" y="-8640"/>
            <a:ext cx="12183480" cy="6866640"/>
            <a:chOff x="5040" y="-8640"/>
            <a:chExt cx="12183480" cy="6866640"/>
          </a:xfrm>
        </p:grpSpPr>
        <p:sp>
          <p:nvSpPr>
            <p:cNvPr id="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BFBFB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tIns="45000" rIns="90000" bIns="45000" anchor="t" anchorCtr="1">
              <a:noAutofit/>
            </a:bodyPr>
            <a:lstStyle/>
            <a:p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rgbClr val="D9D9D9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tIns="45000" rIns="90000" bIns="45000" anchor="t" anchorCtr="1">
              <a:noAutofit/>
            </a:bodyPr>
            <a:lstStyle/>
            <a:p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" name="CustomShape 15"/>
            <p:cNvSpPr/>
            <p:nvPr/>
          </p:nvSpPr>
          <p:spPr>
            <a:xfrm>
              <a:off x="9181440" y="-8640"/>
              <a:ext cx="3002400" cy="6861600"/>
            </a:xfrm>
            <a:custGeom>
              <a:avLst/>
              <a:gdLst>
                <a:gd name="textAreaLeft" fmla="*/ 0 w 3002400"/>
                <a:gd name="textAreaRight" fmla="*/ 3003840 w 3002400"/>
                <a:gd name="textAreaTop" fmla="*/ 0 h 6861600"/>
                <a:gd name="textAreaBottom" fmla="*/ 6863040 h 686160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" name="CustomShape 16"/>
            <p:cNvSpPr/>
            <p:nvPr/>
          </p:nvSpPr>
          <p:spPr>
            <a:xfrm>
              <a:off x="9603360" y="-8640"/>
              <a:ext cx="2583360" cy="6861600"/>
            </a:xfrm>
            <a:custGeom>
              <a:avLst/>
              <a:gdLst>
                <a:gd name="textAreaLeft" fmla="*/ 0 w 2583360"/>
                <a:gd name="textAreaRight" fmla="*/ 2584800 w 2583360"/>
                <a:gd name="textAreaTop" fmla="*/ 0 h 6861600"/>
                <a:gd name="textAreaBottom" fmla="*/ 6863040 h 686160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" name="CustomShape 17"/>
            <p:cNvSpPr/>
            <p:nvPr/>
          </p:nvSpPr>
          <p:spPr>
            <a:xfrm>
              <a:off x="8932320" y="3048120"/>
              <a:ext cx="3254760" cy="38048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" name="CustomShape 18"/>
            <p:cNvSpPr/>
            <p:nvPr/>
          </p:nvSpPr>
          <p:spPr>
            <a:xfrm>
              <a:off x="9334440" y="-8640"/>
              <a:ext cx="2849400" cy="6861600"/>
            </a:xfrm>
            <a:custGeom>
              <a:avLst/>
              <a:gdLst>
                <a:gd name="textAreaLeft" fmla="*/ 0 w 2849400"/>
                <a:gd name="textAreaRight" fmla="*/ 2850840 w 2849400"/>
                <a:gd name="textAreaTop" fmla="*/ 0 h 6861600"/>
                <a:gd name="textAreaBottom" fmla="*/ 6863040 h 686160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" name="CustomShape 19"/>
            <p:cNvSpPr/>
            <p:nvPr/>
          </p:nvSpPr>
          <p:spPr>
            <a:xfrm>
              <a:off x="10898640" y="-8640"/>
              <a:ext cx="1285200" cy="6861600"/>
            </a:xfrm>
            <a:custGeom>
              <a:avLst/>
              <a:gdLst>
                <a:gd name="textAreaLeft" fmla="*/ 0 w 1285200"/>
                <a:gd name="textAreaRight" fmla="*/ 1286640 w 1285200"/>
                <a:gd name="textAreaTop" fmla="*/ 0 h 6861600"/>
                <a:gd name="textAreaBottom" fmla="*/ 6863040 h 686160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" name="CustomShape 20"/>
            <p:cNvSpPr/>
            <p:nvPr/>
          </p:nvSpPr>
          <p:spPr>
            <a:xfrm>
              <a:off x="10938960" y="-8640"/>
              <a:ext cx="1244880" cy="6861600"/>
            </a:xfrm>
            <a:custGeom>
              <a:avLst/>
              <a:gdLst>
                <a:gd name="textAreaLeft" fmla="*/ 0 w 1244880"/>
                <a:gd name="textAreaRight" fmla="*/ 1246320 w 1244880"/>
                <a:gd name="textAreaTop" fmla="*/ 0 h 6861600"/>
                <a:gd name="textAreaBottom" fmla="*/ 6863040 h 686160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0" name="CustomShape 21"/>
            <p:cNvSpPr/>
            <p:nvPr/>
          </p:nvSpPr>
          <p:spPr>
            <a:xfrm>
              <a:off x="10371600" y="3589920"/>
              <a:ext cx="1812240" cy="32630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" name="CustomShape 22"/>
            <p:cNvSpPr/>
            <p:nvPr/>
          </p:nvSpPr>
          <p:spPr>
            <a:xfrm rot="10800000">
              <a:off x="5040" y="5040"/>
              <a:ext cx="837720" cy="5661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CA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"/>
          <p:cNvGrpSpPr/>
          <p:nvPr/>
        </p:nvGrpSpPr>
        <p:grpSpPr>
          <a:xfrm>
            <a:off x="0" y="-8640"/>
            <a:ext cx="12188520" cy="6866640"/>
            <a:chOff x="0" y="-8640"/>
            <a:chExt cx="12188520" cy="6866640"/>
          </a:xfrm>
        </p:grpSpPr>
        <p:sp>
          <p:nvSpPr>
            <p:cNvPr id="6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BFBFB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tIns="45000" rIns="90000" bIns="45000" anchor="t" anchorCtr="1">
              <a:noAutofit/>
            </a:bodyPr>
            <a:lstStyle/>
            <a:p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rgbClr val="D9D9D9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tIns="45000" rIns="90000" bIns="45000" anchor="t" anchorCtr="1">
              <a:noAutofit/>
            </a:bodyPr>
            <a:lstStyle/>
            <a:p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3" name="CustomShape 4"/>
            <p:cNvSpPr/>
            <p:nvPr/>
          </p:nvSpPr>
          <p:spPr>
            <a:xfrm>
              <a:off x="9181440" y="-8640"/>
              <a:ext cx="3002400" cy="6861600"/>
            </a:xfrm>
            <a:custGeom>
              <a:avLst/>
              <a:gdLst>
                <a:gd name="textAreaLeft" fmla="*/ 0 w 3002400"/>
                <a:gd name="textAreaRight" fmla="*/ 3003840 w 3002400"/>
                <a:gd name="textAreaTop" fmla="*/ 0 h 6861600"/>
                <a:gd name="textAreaBottom" fmla="*/ 6863040 h 686160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4" name="CustomShape 5"/>
            <p:cNvSpPr/>
            <p:nvPr/>
          </p:nvSpPr>
          <p:spPr>
            <a:xfrm>
              <a:off x="9603360" y="-8640"/>
              <a:ext cx="2583360" cy="6861600"/>
            </a:xfrm>
            <a:custGeom>
              <a:avLst/>
              <a:gdLst>
                <a:gd name="textAreaLeft" fmla="*/ 0 w 2583360"/>
                <a:gd name="textAreaRight" fmla="*/ 2584800 w 2583360"/>
                <a:gd name="textAreaTop" fmla="*/ 0 h 6861600"/>
                <a:gd name="textAreaBottom" fmla="*/ 6863040 h 686160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5" name="CustomShape 6"/>
            <p:cNvSpPr/>
            <p:nvPr/>
          </p:nvSpPr>
          <p:spPr>
            <a:xfrm>
              <a:off x="8932320" y="3048120"/>
              <a:ext cx="3254760" cy="38048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6" name="CustomShape 7"/>
            <p:cNvSpPr/>
            <p:nvPr/>
          </p:nvSpPr>
          <p:spPr>
            <a:xfrm>
              <a:off x="9334440" y="-8640"/>
              <a:ext cx="2849400" cy="6861600"/>
            </a:xfrm>
            <a:custGeom>
              <a:avLst/>
              <a:gdLst>
                <a:gd name="textAreaLeft" fmla="*/ 0 w 2849400"/>
                <a:gd name="textAreaRight" fmla="*/ 2850840 w 2849400"/>
                <a:gd name="textAreaTop" fmla="*/ 0 h 6861600"/>
                <a:gd name="textAreaBottom" fmla="*/ 6863040 h 686160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7" name="CustomShape 8"/>
            <p:cNvSpPr/>
            <p:nvPr/>
          </p:nvSpPr>
          <p:spPr>
            <a:xfrm>
              <a:off x="10898640" y="-8640"/>
              <a:ext cx="1285200" cy="6861600"/>
            </a:xfrm>
            <a:custGeom>
              <a:avLst/>
              <a:gdLst>
                <a:gd name="textAreaLeft" fmla="*/ 0 w 1285200"/>
                <a:gd name="textAreaRight" fmla="*/ 1286640 w 1285200"/>
                <a:gd name="textAreaTop" fmla="*/ 0 h 6861600"/>
                <a:gd name="textAreaBottom" fmla="*/ 6863040 h 686160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8" name="CustomShape 9"/>
            <p:cNvSpPr/>
            <p:nvPr/>
          </p:nvSpPr>
          <p:spPr>
            <a:xfrm>
              <a:off x="10938960" y="-8640"/>
              <a:ext cx="1244880" cy="6861600"/>
            </a:xfrm>
            <a:custGeom>
              <a:avLst/>
              <a:gdLst>
                <a:gd name="textAreaLeft" fmla="*/ 0 w 1244880"/>
                <a:gd name="textAreaRight" fmla="*/ 1246320 w 1244880"/>
                <a:gd name="textAreaTop" fmla="*/ 0 h 6861600"/>
                <a:gd name="textAreaBottom" fmla="*/ 6863040 h 686160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9" name="CustomShape 10"/>
            <p:cNvSpPr/>
            <p:nvPr/>
          </p:nvSpPr>
          <p:spPr>
            <a:xfrm>
              <a:off x="10371600" y="3589920"/>
              <a:ext cx="1812240" cy="32630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0" name="CustomShape 11"/>
            <p:cNvSpPr/>
            <p:nvPr/>
          </p:nvSpPr>
          <p:spPr>
            <a:xfrm>
              <a:off x="0" y="4013280"/>
              <a:ext cx="443520" cy="28396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CA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"/>
          <p:cNvGrpSpPr/>
          <p:nvPr/>
        </p:nvGrpSpPr>
        <p:grpSpPr>
          <a:xfrm>
            <a:off x="0" y="-8640"/>
            <a:ext cx="12188520" cy="6866640"/>
            <a:chOff x="0" y="-8640"/>
            <a:chExt cx="12188520" cy="6866640"/>
          </a:xfrm>
        </p:grpSpPr>
        <p:sp>
          <p:nvSpPr>
            <p:cNvPr id="110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BFBFB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tIns="45000" rIns="90000" bIns="45000" anchor="t" anchorCtr="1">
              <a:noAutofit/>
            </a:bodyPr>
            <a:lstStyle/>
            <a:p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1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rgbClr val="D9D9D9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tIns="45000" rIns="90000" bIns="45000" anchor="t" anchorCtr="1">
              <a:noAutofit/>
            </a:bodyPr>
            <a:lstStyle/>
            <a:p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2" name="CustomShape 4"/>
            <p:cNvSpPr/>
            <p:nvPr/>
          </p:nvSpPr>
          <p:spPr>
            <a:xfrm>
              <a:off x="9181440" y="-8640"/>
              <a:ext cx="3002400" cy="6861600"/>
            </a:xfrm>
            <a:custGeom>
              <a:avLst/>
              <a:gdLst>
                <a:gd name="textAreaLeft" fmla="*/ 0 w 3002400"/>
                <a:gd name="textAreaRight" fmla="*/ 3003840 w 3002400"/>
                <a:gd name="textAreaTop" fmla="*/ 0 h 6861600"/>
                <a:gd name="textAreaBottom" fmla="*/ 6863040 h 686160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3" name="CustomShape 5"/>
            <p:cNvSpPr/>
            <p:nvPr/>
          </p:nvSpPr>
          <p:spPr>
            <a:xfrm>
              <a:off x="9603360" y="-8640"/>
              <a:ext cx="2583360" cy="6861600"/>
            </a:xfrm>
            <a:custGeom>
              <a:avLst/>
              <a:gdLst>
                <a:gd name="textAreaLeft" fmla="*/ 0 w 2583360"/>
                <a:gd name="textAreaRight" fmla="*/ 2584800 w 2583360"/>
                <a:gd name="textAreaTop" fmla="*/ 0 h 6861600"/>
                <a:gd name="textAreaBottom" fmla="*/ 6863040 h 686160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4" name="CustomShape 6"/>
            <p:cNvSpPr/>
            <p:nvPr/>
          </p:nvSpPr>
          <p:spPr>
            <a:xfrm>
              <a:off x="8932320" y="3048120"/>
              <a:ext cx="3254760" cy="38048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5" name="CustomShape 7"/>
            <p:cNvSpPr/>
            <p:nvPr/>
          </p:nvSpPr>
          <p:spPr>
            <a:xfrm>
              <a:off x="9334440" y="-8640"/>
              <a:ext cx="2849400" cy="6861600"/>
            </a:xfrm>
            <a:custGeom>
              <a:avLst/>
              <a:gdLst>
                <a:gd name="textAreaLeft" fmla="*/ 0 w 2849400"/>
                <a:gd name="textAreaRight" fmla="*/ 2850840 w 2849400"/>
                <a:gd name="textAreaTop" fmla="*/ 0 h 6861600"/>
                <a:gd name="textAreaBottom" fmla="*/ 6863040 h 686160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6" name="CustomShape 8"/>
            <p:cNvSpPr/>
            <p:nvPr/>
          </p:nvSpPr>
          <p:spPr>
            <a:xfrm>
              <a:off x="10898640" y="-8640"/>
              <a:ext cx="1285200" cy="6861600"/>
            </a:xfrm>
            <a:custGeom>
              <a:avLst/>
              <a:gdLst>
                <a:gd name="textAreaLeft" fmla="*/ 0 w 1285200"/>
                <a:gd name="textAreaRight" fmla="*/ 1286640 w 1285200"/>
                <a:gd name="textAreaTop" fmla="*/ 0 h 6861600"/>
                <a:gd name="textAreaBottom" fmla="*/ 6863040 h 686160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7" name="CustomShape 9"/>
            <p:cNvSpPr/>
            <p:nvPr/>
          </p:nvSpPr>
          <p:spPr>
            <a:xfrm>
              <a:off x="10938960" y="-8640"/>
              <a:ext cx="1244880" cy="6861600"/>
            </a:xfrm>
            <a:custGeom>
              <a:avLst/>
              <a:gdLst>
                <a:gd name="textAreaLeft" fmla="*/ 0 w 1244880"/>
                <a:gd name="textAreaRight" fmla="*/ 1246320 w 1244880"/>
                <a:gd name="textAreaTop" fmla="*/ 0 h 6861600"/>
                <a:gd name="textAreaBottom" fmla="*/ 6863040 h 686160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8" name="CustomShape 10"/>
            <p:cNvSpPr/>
            <p:nvPr/>
          </p:nvSpPr>
          <p:spPr>
            <a:xfrm>
              <a:off x="10371600" y="3589920"/>
              <a:ext cx="1812240" cy="32630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9" name="CustomShape 11"/>
            <p:cNvSpPr/>
            <p:nvPr/>
          </p:nvSpPr>
          <p:spPr>
            <a:xfrm>
              <a:off x="0" y="4013280"/>
              <a:ext cx="443520" cy="28396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120" name="Group 12"/>
          <p:cNvGrpSpPr/>
          <p:nvPr/>
        </p:nvGrpSpPr>
        <p:grpSpPr>
          <a:xfrm>
            <a:off x="5040" y="-8640"/>
            <a:ext cx="12183480" cy="6866640"/>
            <a:chOff x="5040" y="-8640"/>
            <a:chExt cx="12183480" cy="6866640"/>
          </a:xfrm>
        </p:grpSpPr>
        <p:sp>
          <p:nvSpPr>
            <p:cNvPr id="121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BFBFB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tIns="45000" rIns="90000" bIns="45000" anchor="t" anchorCtr="1">
              <a:noAutofit/>
            </a:bodyPr>
            <a:lstStyle/>
            <a:p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2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rgbClr val="D9D9D9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tIns="45000" rIns="90000" bIns="45000" anchor="t" anchorCtr="1">
              <a:noAutofit/>
            </a:bodyPr>
            <a:lstStyle/>
            <a:p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3" name="CustomShape 15"/>
            <p:cNvSpPr/>
            <p:nvPr/>
          </p:nvSpPr>
          <p:spPr>
            <a:xfrm>
              <a:off x="9181440" y="-8640"/>
              <a:ext cx="3002400" cy="6861600"/>
            </a:xfrm>
            <a:custGeom>
              <a:avLst/>
              <a:gdLst>
                <a:gd name="textAreaLeft" fmla="*/ 0 w 3002400"/>
                <a:gd name="textAreaRight" fmla="*/ 3003840 w 3002400"/>
                <a:gd name="textAreaTop" fmla="*/ 0 h 6861600"/>
                <a:gd name="textAreaBottom" fmla="*/ 6863040 h 686160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4" name="CustomShape 16"/>
            <p:cNvSpPr/>
            <p:nvPr/>
          </p:nvSpPr>
          <p:spPr>
            <a:xfrm>
              <a:off x="9603360" y="-8640"/>
              <a:ext cx="2583360" cy="6861600"/>
            </a:xfrm>
            <a:custGeom>
              <a:avLst/>
              <a:gdLst>
                <a:gd name="textAreaLeft" fmla="*/ 0 w 2583360"/>
                <a:gd name="textAreaRight" fmla="*/ 2584800 w 2583360"/>
                <a:gd name="textAreaTop" fmla="*/ 0 h 6861600"/>
                <a:gd name="textAreaBottom" fmla="*/ 6863040 h 686160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5" name="CustomShape 17"/>
            <p:cNvSpPr/>
            <p:nvPr/>
          </p:nvSpPr>
          <p:spPr>
            <a:xfrm>
              <a:off x="8932320" y="3048120"/>
              <a:ext cx="3254760" cy="38048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6" name="CustomShape 18"/>
            <p:cNvSpPr/>
            <p:nvPr/>
          </p:nvSpPr>
          <p:spPr>
            <a:xfrm>
              <a:off x="9334440" y="-8640"/>
              <a:ext cx="2849400" cy="6861600"/>
            </a:xfrm>
            <a:custGeom>
              <a:avLst/>
              <a:gdLst>
                <a:gd name="textAreaLeft" fmla="*/ 0 w 2849400"/>
                <a:gd name="textAreaRight" fmla="*/ 2850840 w 2849400"/>
                <a:gd name="textAreaTop" fmla="*/ 0 h 6861600"/>
                <a:gd name="textAreaBottom" fmla="*/ 6863040 h 686160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7" name="CustomShape 19"/>
            <p:cNvSpPr/>
            <p:nvPr/>
          </p:nvSpPr>
          <p:spPr>
            <a:xfrm>
              <a:off x="10898640" y="-8640"/>
              <a:ext cx="1285200" cy="6861600"/>
            </a:xfrm>
            <a:custGeom>
              <a:avLst/>
              <a:gdLst>
                <a:gd name="textAreaLeft" fmla="*/ 0 w 1285200"/>
                <a:gd name="textAreaRight" fmla="*/ 1286640 w 1285200"/>
                <a:gd name="textAreaTop" fmla="*/ 0 h 6861600"/>
                <a:gd name="textAreaBottom" fmla="*/ 6863040 h 686160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8" name="CustomShape 20"/>
            <p:cNvSpPr/>
            <p:nvPr/>
          </p:nvSpPr>
          <p:spPr>
            <a:xfrm>
              <a:off x="10938960" y="-8640"/>
              <a:ext cx="1244880" cy="6861600"/>
            </a:xfrm>
            <a:custGeom>
              <a:avLst/>
              <a:gdLst>
                <a:gd name="textAreaLeft" fmla="*/ 0 w 1244880"/>
                <a:gd name="textAreaRight" fmla="*/ 1246320 w 1244880"/>
                <a:gd name="textAreaTop" fmla="*/ 0 h 6861600"/>
                <a:gd name="textAreaBottom" fmla="*/ 6863040 h 686160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9" name="CustomShape 21"/>
            <p:cNvSpPr/>
            <p:nvPr/>
          </p:nvSpPr>
          <p:spPr>
            <a:xfrm>
              <a:off x="10371600" y="3589920"/>
              <a:ext cx="1812240" cy="32630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0" name="CustomShape 22"/>
            <p:cNvSpPr/>
            <p:nvPr/>
          </p:nvSpPr>
          <p:spPr>
            <a:xfrm rot="10800000">
              <a:off x="5040" y="5040"/>
              <a:ext cx="837720" cy="5661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CA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3A3C94C2-0CDE-75D2-27D8-1A7B2E0E6C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9356"/>
            <a:ext cx="12192000" cy="8128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48F83ED-5993-A0E7-3732-DF04ED5926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016" y="1112447"/>
            <a:ext cx="3264644" cy="1092449"/>
          </a:xfrm>
          <a:prstGeom prst="rect">
            <a:avLst/>
          </a:prstGeom>
        </p:spPr>
      </p:pic>
      <p:sp>
        <p:nvSpPr>
          <p:cNvPr id="7" name="CustomShape 1">
            <a:extLst>
              <a:ext uri="{FF2B5EF4-FFF2-40B4-BE49-F238E27FC236}">
                <a16:creationId xmlns:a16="http://schemas.microsoft.com/office/drawing/2014/main" id="{4484E5F2-94A0-C12F-4560-F5785EB84F1E}"/>
              </a:ext>
            </a:extLst>
          </p:cNvPr>
          <p:cNvSpPr/>
          <p:nvPr/>
        </p:nvSpPr>
        <p:spPr>
          <a:xfrm>
            <a:off x="1485016" y="2322645"/>
            <a:ext cx="7761960" cy="109244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CA" sz="3600" b="1" strike="noStrike" spc="-1" dirty="0">
                <a:solidFill>
                  <a:srgbClr val="70C044"/>
                </a:solidFill>
                <a:latin typeface="Trebuchet MS"/>
                <a:ea typeface="DejaVu Sans"/>
              </a:rPr>
              <a:t>Caloric </a:t>
            </a:r>
            <a:r>
              <a:rPr lang="es-ES" sz="3200" b="1" spc="-1" dirty="0">
                <a:solidFill>
                  <a:srgbClr val="70C044"/>
                </a:solidFill>
                <a:latin typeface="Trebuchet MS"/>
                <a:ea typeface="DejaVu Sans"/>
              </a:rPr>
              <a:t>&amp;</a:t>
            </a:r>
            <a:r>
              <a:rPr lang="en-CA" sz="3600" b="1" strike="noStrike" spc="-1" dirty="0">
                <a:solidFill>
                  <a:srgbClr val="70C044"/>
                </a:solidFill>
                <a:latin typeface="Trebuchet MS"/>
                <a:ea typeface="DejaVu Sans"/>
              </a:rPr>
              <a:t> Macro</a:t>
            </a:r>
          </a:p>
          <a:p>
            <a:pPr>
              <a:lnSpc>
                <a:spcPct val="100000"/>
              </a:lnSpc>
            </a:pPr>
            <a:r>
              <a:rPr lang="en-CA" sz="2400" b="0" strike="noStrike" spc="-1" dirty="0">
                <a:solidFill>
                  <a:srgbClr val="70C044"/>
                </a:solidFill>
                <a:latin typeface="Trebuchet MS"/>
                <a:ea typeface="DejaVu Sans"/>
              </a:rPr>
              <a:t>Nutritional Tracker &amp; Calculator </a:t>
            </a:r>
            <a:endParaRPr lang="en-CA" sz="2400" b="0" strike="noStrike" spc="-1" dirty="0">
              <a:solidFill>
                <a:srgbClr val="70C044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2119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27"/>
          <p:cNvSpPr/>
          <p:nvPr/>
        </p:nvSpPr>
        <p:spPr>
          <a:xfrm>
            <a:off x="432000" y="152280"/>
            <a:ext cx="11374200" cy="771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CA" sz="3600" b="0" strike="noStrike" spc="-1" dirty="0">
                <a:solidFill>
                  <a:srgbClr val="90C226"/>
                </a:solidFill>
                <a:latin typeface="Trebuchet MS"/>
                <a:ea typeface="DejaVu Sans"/>
              </a:rPr>
              <a:t> 8. Project Business Case: Monetization Strategy</a:t>
            </a:r>
            <a:endParaRPr lang="en-CA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CustomShape 128"/>
          <p:cNvSpPr/>
          <p:nvPr/>
        </p:nvSpPr>
        <p:spPr>
          <a:xfrm>
            <a:off x="8590680" y="6041520"/>
            <a:ext cx="678240" cy="3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36A9EBB4-4376-48E9-BBBE-CD7EC58230EE}" type="slidenum">
              <a:rPr lang="en-CA" sz="9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10</a:t>
            </a:fld>
            <a:endParaRPr lang="en-CA" sz="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CustomShape 129"/>
          <p:cNvSpPr/>
          <p:nvPr/>
        </p:nvSpPr>
        <p:spPr>
          <a:xfrm>
            <a:off x="504000" y="1080000"/>
            <a:ext cx="9067680" cy="3806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CA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75FDC5-32CF-C23F-8DA7-E59AC05C218B}"/>
              </a:ext>
            </a:extLst>
          </p:cNvPr>
          <p:cNvSpPr txBox="1"/>
          <p:nvPr/>
        </p:nvSpPr>
        <p:spPr>
          <a:xfrm>
            <a:off x="1968884" y="2451958"/>
            <a:ext cx="776947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Revenue Generation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Partnerships</a:t>
            </a:r>
            <a:r>
              <a:rPr lang="en-US" dirty="0"/>
              <a:t>: Collaborate with fitness or food brands for advertising or affiliate marketing.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Advertising</a:t>
            </a:r>
            <a:r>
              <a:rPr lang="en-US" dirty="0"/>
              <a:t>: Implement Google Ads and Network Ads once user base is established.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200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27"/>
          <p:cNvSpPr/>
          <p:nvPr/>
        </p:nvSpPr>
        <p:spPr>
          <a:xfrm>
            <a:off x="432000" y="152280"/>
            <a:ext cx="11374200" cy="771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CA" sz="3600" b="0" strike="noStrike" spc="-1" dirty="0">
                <a:solidFill>
                  <a:srgbClr val="90C226"/>
                </a:solidFill>
                <a:latin typeface="Trebuchet MS"/>
                <a:ea typeface="DejaVu Sans"/>
              </a:rPr>
              <a:t> 9. Demonstration</a:t>
            </a:r>
            <a:endParaRPr lang="en-CA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CustomShape 128"/>
          <p:cNvSpPr/>
          <p:nvPr/>
        </p:nvSpPr>
        <p:spPr>
          <a:xfrm>
            <a:off x="8590680" y="6041520"/>
            <a:ext cx="678240" cy="3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36A9EBB4-4376-48E9-BBBE-CD7EC58230EE}" type="slidenum">
              <a:rPr lang="en-CA" sz="9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11</a:t>
            </a:fld>
            <a:endParaRPr lang="en-CA" sz="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CustomShape 129"/>
          <p:cNvSpPr/>
          <p:nvPr/>
        </p:nvSpPr>
        <p:spPr>
          <a:xfrm>
            <a:off x="504000" y="1080000"/>
            <a:ext cx="9067680" cy="3806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CA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75FDC5-32CF-C23F-8DA7-E59AC05C218B}"/>
              </a:ext>
            </a:extLst>
          </p:cNvPr>
          <p:cNvSpPr txBox="1"/>
          <p:nvPr/>
        </p:nvSpPr>
        <p:spPr>
          <a:xfrm>
            <a:off x="10314641" y="1408726"/>
            <a:ext cx="24917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Live Demo</a:t>
            </a:r>
          </a:p>
          <a:p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7ABA265-1D4B-4FAF-4580-1F21C9518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979" y="853692"/>
            <a:ext cx="8140061" cy="380628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3BDF5B8-BFDE-F105-C490-D3CE207B55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22" r="3362"/>
          <a:stretch/>
        </p:blipFill>
        <p:spPr>
          <a:xfrm>
            <a:off x="8362384" y="2562613"/>
            <a:ext cx="3600213" cy="424903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088273A-3006-7FCF-AC50-54D432ECFC0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268" r="17176"/>
          <a:stretch/>
        </p:blipFill>
        <p:spPr>
          <a:xfrm>
            <a:off x="229403" y="2377758"/>
            <a:ext cx="3845763" cy="402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731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27"/>
          <p:cNvSpPr/>
          <p:nvPr/>
        </p:nvSpPr>
        <p:spPr>
          <a:xfrm>
            <a:off x="432000" y="152280"/>
            <a:ext cx="11374200" cy="771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CA" sz="3600" b="0" strike="noStrike" spc="-1" dirty="0">
                <a:solidFill>
                  <a:srgbClr val="90C226"/>
                </a:solidFill>
                <a:latin typeface="Trebuchet MS"/>
                <a:ea typeface="DejaVu Sans"/>
              </a:rPr>
              <a:t> 10. Future Opportunities</a:t>
            </a:r>
            <a:endParaRPr lang="en-CA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CustomShape 128"/>
          <p:cNvSpPr/>
          <p:nvPr/>
        </p:nvSpPr>
        <p:spPr>
          <a:xfrm>
            <a:off x="8590680" y="6041520"/>
            <a:ext cx="678240" cy="3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36A9EBB4-4376-48E9-BBBE-CD7EC58230EE}" type="slidenum">
              <a:rPr lang="en-CA" sz="9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12</a:t>
            </a:fld>
            <a:endParaRPr lang="en-CA" sz="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CustomShape 129"/>
          <p:cNvSpPr/>
          <p:nvPr/>
        </p:nvSpPr>
        <p:spPr>
          <a:xfrm>
            <a:off x="504000" y="1080000"/>
            <a:ext cx="9067680" cy="3806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CA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75FDC5-32CF-C23F-8DA7-E59AC05C218B}"/>
              </a:ext>
            </a:extLst>
          </p:cNvPr>
          <p:cNvSpPr txBox="1"/>
          <p:nvPr/>
        </p:nvSpPr>
        <p:spPr>
          <a:xfrm>
            <a:off x="1968884" y="2451958"/>
            <a:ext cx="776947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Potential for Sale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Value Proposition</a:t>
            </a:r>
            <a:r>
              <a:rPr lang="en-US" dirty="0"/>
              <a:t>: Engage customers and build loyalty.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Scalability</a:t>
            </a:r>
            <a:r>
              <a:rPr lang="en-US" dirty="0"/>
              <a:t>: Can be expanded or integrated with other fitness and nutrition services.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Investment</a:t>
            </a:r>
            <a:r>
              <a:rPr lang="en-US" dirty="0"/>
              <a:t>: Highlight the benefits for potential buyers or investors.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500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27"/>
          <p:cNvSpPr/>
          <p:nvPr/>
        </p:nvSpPr>
        <p:spPr>
          <a:xfrm>
            <a:off x="432000" y="152280"/>
            <a:ext cx="11374200" cy="771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CA" sz="3600" b="0" strike="noStrike" spc="-1" dirty="0">
                <a:solidFill>
                  <a:srgbClr val="90C226"/>
                </a:solidFill>
                <a:latin typeface="Trebuchet MS"/>
                <a:ea typeface="DejaVu Sans"/>
              </a:rPr>
              <a:t>  11. Conclusion</a:t>
            </a:r>
            <a:endParaRPr lang="en-CA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CustomShape 128"/>
          <p:cNvSpPr/>
          <p:nvPr/>
        </p:nvSpPr>
        <p:spPr>
          <a:xfrm>
            <a:off x="8590680" y="6041520"/>
            <a:ext cx="678240" cy="3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36A9EBB4-4376-48E9-BBBE-CD7EC58230EE}" type="slidenum">
              <a:rPr lang="en-CA" sz="9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13</a:t>
            </a:fld>
            <a:endParaRPr lang="en-CA" sz="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CustomShape 129"/>
          <p:cNvSpPr/>
          <p:nvPr/>
        </p:nvSpPr>
        <p:spPr>
          <a:xfrm>
            <a:off x="504000" y="1080000"/>
            <a:ext cx="9067680" cy="3806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CA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75FDC5-32CF-C23F-8DA7-E59AC05C218B}"/>
              </a:ext>
            </a:extLst>
          </p:cNvPr>
          <p:cNvSpPr txBox="1"/>
          <p:nvPr/>
        </p:nvSpPr>
        <p:spPr>
          <a:xfrm>
            <a:off x="1968884" y="2451958"/>
            <a:ext cx="776947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Recap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Summary of the project's purpose, features, and business case.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Emphasize the competitive advantages and monetization strategies.</a:t>
            </a:r>
          </a:p>
          <a:p>
            <a:r>
              <a:rPr lang="en-US" b="1" dirty="0"/>
              <a:t>Call to Action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Invite questions and discussions.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 contact information for further inquiries or partnerships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320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CustomShape 1"/>
          <p:cNvSpPr/>
          <p:nvPr/>
        </p:nvSpPr>
        <p:spPr>
          <a:xfrm>
            <a:off x="3496770" y="2589120"/>
            <a:ext cx="3659040" cy="167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CA" sz="5400" b="0" strike="noStrike" spc="-1" dirty="0">
                <a:solidFill>
                  <a:srgbClr val="90C226"/>
                </a:solidFill>
                <a:latin typeface="Trebuchet MS"/>
                <a:ea typeface="DejaVu Sans"/>
              </a:rPr>
              <a:t>Questions?</a:t>
            </a:r>
            <a:endParaRPr lang="en-CA" sz="5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CA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1763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"/>
          <p:cNvSpPr/>
          <p:nvPr/>
        </p:nvSpPr>
        <p:spPr>
          <a:xfrm>
            <a:off x="3462840" y="2561760"/>
            <a:ext cx="3659040" cy="167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CA" sz="5400" b="0" strike="noStrike" spc="-1" dirty="0">
                <a:solidFill>
                  <a:srgbClr val="90C226"/>
                </a:solidFill>
                <a:latin typeface="Trebuchet MS"/>
                <a:ea typeface="DejaVu Sans"/>
              </a:rPr>
              <a:t>Thank you!</a:t>
            </a:r>
            <a:endParaRPr lang="en-CA" sz="5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CA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868680" y="2608380"/>
            <a:ext cx="7761960" cy="164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endParaRPr lang="en-CA" sz="5400" b="0" strike="noStrike" spc="-1" dirty="0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CA" sz="5400" b="0" strike="noStrike" spc="-1" dirty="0">
                <a:solidFill>
                  <a:srgbClr val="90C226"/>
                </a:solidFill>
                <a:latin typeface="Trebuchet MS"/>
                <a:ea typeface="DejaVu Sans"/>
              </a:rPr>
              <a:t>Caloric + Macro Nutritional Calculator </a:t>
            </a:r>
            <a:endParaRPr lang="en-CA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7258050" y="5011560"/>
            <a:ext cx="3965400" cy="143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r">
              <a:lnSpc>
                <a:spcPct val="115000"/>
              </a:lnSpc>
            </a:pPr>
            <a:r>
              <a:rPr lang="ru-RU" sz="1800" dirty="0" err="1">
                <a:effectLst/>
                <a:highlight>
                  <a:srgbClr val="FFFFFF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Joshua</a:t>
            </a:r>
            <a:r>
              <a:rPr lang="ru-RU" sz="1800" dirty="0">
                <a:effectLst/>
                <a:highlight>
                  <a:srgbClr val="FFFFFF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1800" dirty="0" err="1">
                <a:effectLst/>
                <a:highlight>
                  <a:srgbClr val="FFFFFF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Esemogie</a:t>
            </a:r>
            <a:r>
              <a:rPr lang="ru-RU" sz="1800" dirty="0">
                <a:effectLst/>
                <a:highlight>
                  <a:srgbClr val="FFFFFF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CA" sz="1800" dirty="0">
                <a:effectLst/>
                <a:highlight>
                  <a:srgbClr val="FFFFFF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n</a:t>
            </a:r>
            <a:r>
              <a:rPr lang="ru-RU" sz="1800" dirty="0">
                <a:effectLst/>
                <a:highlight>
                  <a:srgbClr val="FFFFFF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01470636</a:t>
            </a:r>
            <a:br>
              <a:rPr lang="ru-RU" sz="1800" dirty="0">
                <a:effectLst/>
                <a:highlight>
                  <a:srgbClr val="FFFFFF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800" dirty="0" err="1">
                <a:effectLst/>
                <a:highlight>
                  <a:srgbClr val="FFFFFF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Pelumi</a:t>
            </a:r>
            <a:r>
              <a:rPr lang="ru-RU" sz="1800" dirty="0">
                <a:effectLst/>
                <a:highlight>
                  <a:srgbClr val="FFFFFF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1800" dirty="0" err="1">
                <a:effectLst/>
                <a:highlight>
                  <a:srgbClr val="FFFFFF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Owoshagba</a:t>
            </a:r>
            <a:r>
              <a:rPr lang="ru-RU" sz="1800" dirty="0">
                <a:effectLst/>
                <a:highlight>
                  <a:srgbClr val="FFFFFF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CA" sz="1800" dirty="0">
                <a:effectLst/>
                <a:highlight>
                  <a:srgbClr val="FFFFFF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n</a:t>
            </a:r>
            <a:r>
              <a:rPr lang="ru-RU" sz="1800" dirty="0">
                <a:effectLst/>
                <a:highlight>
                  <a:srgbClr val="FFFFFF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01574587</a:t>
            </a:r>
            <a:endParaRPr lang="ru-RU" sz="1800" dirty="0">
              <a:effectLst/>
              <a:latin typeface="+mj-lt"/>
              <a:ea typeface="Arial" panose="020B0604020202020204" pitchFamily="34" charset="0"/>
            </a:endParaRPr>
          </a:p>
          <a:p>
            <a:pPr indent="457200" algn="r">
              <a:lnSpc>
                <a:spcPct val="115000"/>
              </a:lnSpc>
            </a:pPr>
            <a:r>
              <a:rPr lang="ru-RU" sz="1800" dirty="0">
                <a:effectLst/>
                <a:highlight>
                  <a:srgbClr val="FFFFFF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Kirill Tsybulka n01561393</a:t>
            </a:r>
            <a:br>
              <a:rPr lang="ru-RU" sz="1800" dirty="0">
                <a:effectLst/>
                <a:highlight>
                  <a:srgbClr val="FFFFFF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800" dirty="0">
                <a:effectLst/>
                <a:highlight>
                  <a:srgbClr val="FFFFFF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  <a:r>
              <a:rPr lang="ru-RU" sz="1800" dirty="0" err="1">
                <a:effectLst/>
                <a:highlight>
                  <a:srgbClr val="FFFFFF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Roger</a:t>
            </a:r>
            <a:r>
              <a:rPr lang="ru-RU" sz="1800" dirty="0">
                <a:effectLst/>
                <a:highlight>
                  <a:srgbClr val="FFFFFF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1800" dirty="0" err="1">
                <a:effectLst/>
                <a:highlight>
                  <a:srgbClr val="FFFFFF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Paredes</a:t>
            </a:r>
            <a:r>
              <a:rPr lang="ru-RU" sz="1800" dirty="0">
                <a:effectLst/>
                <a:highlight>
                  <a:srgbClr val="FFFFFF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CA" sz="1800" dirty="0">
                <a:effectLst/>
                <a:highlight>
                  <a:srgbClr val="FFFFFF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n</a:t>
            </a:r>
            <a:r>
              <a:rPr lang="ru-RU" sz="1800" dirty="0">
                <a:effectLst/>
                <a:highlight>
                  <a:srgbClr val="FFFFFF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01602284</a:t>
            </a:r>
            <a:endParaRPr lang="ru-RU" sz="1800" dirty="0"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CC40B3E5-DC19-1694-A796-55EEAA7C9F53}"/>
              </a:ext>
            </a:extLst>
          </p:cNvPr>
          <p:cNvSpPr/>
          <p:nvPr/>
        </p:nvSpPr>
        <p:spPr>
          <a:xfrm>
            <a:off x="4137660" y="597420"/>
            <a:ext cx="2723340" cy="177273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r">
              <a:lnSpc>
                <a:spcPct val="115000"/>
              </a:lnSpc>
            </a:pPr>
            <a:r>
              <a:rPr lang="en-CA" sz="2400" dirty="0">
                <a:effectLst/>
                <a:highlight>
                  <a:srgbClr val="FFFFFF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Humber College</a:t>
            </a:r>
            <a:endParaRPr lang="ru-RU" sz="2400" dirty="0"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0B36CC72-1923-0BC0-6EAB-D3082A529562}"/>
              </a:ext>
            </a:extLst>
          </p:cNvPr>
          <p:cNvSpPr/>
          <p:nvPr/>
        </p:nvSpPr>
        <p:spPr>
          <a:xfrm>
            <a:off x="0" y="5971635"/>
            <a:ext cx="2723340" cy="177273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r">
              <a:lnSpc>
                <a:spcPct val="115000"/>
              </a:lnSpc>
            </a:pPr>
            <a:r>
              <a:rPr lang="en-CA" sz="1600" dirty="0">
                <a:highlight>
                  <a:srgbClr val="FFFFFF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May</a:t>
            </a:r>
            <a:r>
              <a:rPr lang="en-CA" sz="1600" dirty="0">
                <a:effectLst/>
                <a:highlight>
                  <a:srgbClr val="FFFFFF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 – Aug 2024</a:t>
            </a:r>
            <a:endParaRPr lang="ru-RU" sz="1600" dirty="0">
              <a:effectLst/>
              <a:latin typeface="+mj-lt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432000" y="152280"/>
            <a:ext cx="11374200" cy="771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CA" sz="3600" spc="-1" dirty="0">
                <a:solidFill>
                  <a:srgbClr val="90C226"/>
                </a:solidFill>
                <a:latin typeface="Trebuchet MS"/>
                <a:ea typeface="DejaVu Sans"/>
              </a:rPr>
              <a:t>1. Team I</a:t>
            </a:r>
            <a:r>
              <a:rPr lang="en-CA" sz="3600" b="0" strike="noStrike" spc="-1" dirty="0">
                <a:solidFill>
                  <a:srgbClr val="90C226"/>
                </a:solidFill>
                <a:latin typeface="Trebuchet MS"/>
                <a:ea typeface="DejaVu Sans"/>
              </a:rPr>
              <a:t>ntroduction</a:t>
            </a:r>
            <a:endParaRPr lang="en-CA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8590680" y="6041520"/>
            <a:ext cx="678240" cy="3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614A4DF1-9DBD-4299-BA70-A6AF89198A54}" type="slidenum">
              <a:rPr lang="en-CA" sz="9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3</a:t>
            </a:fld>
            <a:endParaRPr lang="en-CA" sz="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594720" y="1063230"/>
            <a:ext cx="9067680" cy="142515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CA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6460FFA-AAAD-1A99-E9C5-149F0339F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168" y="3016710"/>
            <a:ext cx="2114550" cy="21336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5EB76E-10F0-419D-752E-DD4E984DA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795" y="309975"/>
            <a:ext cx="2143125" cy="21621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79CC25F-C0E3-EB02-2CAB-1E1CC8FE20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119" y="4380803"/>
            <a:ext cx="2143125" cy="212407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FB0E2E5-B9A6-8E73-047B-FE25E8F99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077" y="938209"/>
            <a:ext cx="3057525" cy="2600325"/>
          </a:xfrm>
          <a:prstGeom prst="rect">
            <a:avLst/>
          </a:prstGeom>
        </p:spPr>
      </p:pic>
      <p:sp>
        <p:nvSpPr>
          <p:cNvPr id="10" name="CustomShape 2">
            <a:extLst>
              <a:ext uri="{FF2B5EF4-FFF2-40B4-BE49-F238E27FC236}">
                <a16:creationId xmlns:a16="http://schemas.microsoft.com/office/drawing/2014/main" id="{25127464-839B-BADC-D70B-235BC850F74D}"/>
              </a:ext>
            </a:extLst>
          </p:cNvPr>
          <p:cNvSpPr/>
          <p:nvPr/>
        </p:nvSpPr>
        <p:spPr>
          <a:xfrm>
            <a:off x="3439788" y="1718895"/>
            <a:ext cx="3965400" cy="182499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en-US" sz="1600" b="1" dirty="0"/>
              <a:t>Joshua </a:t>
            </a:r>
            <a:r>
              <a:rPr lang="en-US" sz="1600" b="1" dirty="0" err="1"/>
              <a:t>Esemogie</a:t>
            </a:r>
            <a:r>
              <a:rPr lang="en-US" sz="1600" b="1" dirty="0"/>
              <a:t>, </a:t>
            </a:r>
            <a:r>
              <a:rPr lang="en-US" sz="1600" dirty="0"/>
              <a:t>Tech Lead</a:t>
            </a:r>
          </a:p>
        </p:txBody>
      </p:sp>
      <p:sp>
        <p:nvSpPr>
          <p:cNvPr id="14" name="CustomShape 2">
            <a:extLst>
              <a:ext uri="{FF2B5EF4-FFF2-40B4-BE49-F238E27FC236}">
                <a16:creationId xmlns:a16="http://schemas.microsoft.com/office/drawing/2014/main" id="{C75298F5-DC87-349A-3911-837ACDCF4279}"/>
              </a:ext>
            </a:extLst>
          </p:cNvPr>
          <p:cNvSpPr/>
          <p:nvPr/>
        </p:nvSpPr>
        <p:spPr>
          <a:xfrm>
            <a:off x="8097750" y="4430160"/>
            <a:ext cx="3965400" cy="189873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en-US" sz="1600" b="1" dirty="0"/>
              <a:t>Roger Paredes, </a:t>
            </a:r>
            <a:r>
              <a:rPr lang="en-US" sz="1600" dirty="0"/>
              <a:t>Developer</a:t>
            </a:r>
            <a:endParaRPr lang="en-US" dirty="0"/>
          </a:p>
        </p:txBody>
      </p:sp>
      <p:sp>
        <p:nvSpPr>
          <p:cNvPr id="15" name="CustomShape 2">
            <a:extLst>
              <a:ext uri="{FF2B5EF4-FFF2-40B4-BE49-F238E27FC236}">
                <a16:creationId xmlns:a16="http://schemas.microsoft.com/office/drawing/2014/main" id="{7E9576DA-6BBD-5834-5EEE-B505962E6608}"/>
              </a:ext>
            </a:extLst>
          </p:cNvPr>
          <p:cNvSpPr/>
          <p:nvPr/>
        </p:nvSpPr>
        <p:spPr>
          <a:xfrm>
            <a:off x="7952697" y="2521140"/>
            <a:ext cx="3965400" cy="156237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en-US" sz="1600" b="1" dirty="0" err="1"/>
              <a:t>Pelumi</a:t>
            </a:r>
            <a:r>
              <a:rPr lang="en-US" sz="1600" b="1" dirty="0"/>
              <a:t> </a:t>
            </a:r>
            <a:r>
              <a:rPr lang="en-US" sz="1600" b="1" dirty="0" err="1"/>
              <a:t>Owoshagba</a:t>
            </a:r>
            <a:r>
              <a:rPr lang="en-US" sz="1600" b="1" dirty="0"/>
              <a:t>,</a:t>
            </a:r>
            <a:r>
              <a:rPr lang="en-US" sz="1600" dirty="0"/>
              <a:t> Developer, Tester</a:t>
            </a:r>
          </a:p>
        </p:txBody>
      </p:sp>
      <p:sp>
        <p:nvSpPr>
          <p:cNvPr id="16" name="CustomShape 2">
            <a:extLst>
              <a:ext uri="{FF2B5EF4-FFF2-40B4-BE49-F238E27FC236}">
                <a16:creationId xmlns:a16="http://schemas.microsoft.com/office/drawing/2014/main" id="{5B31FDC5-5E26-2114-34C6-24F5AA984E9F}"/>
              </a:ext>
            </a:extLst>
          </p:cNvPr>
          <p:cNvSpPr/>
          <p:nvPr/>
        </p:nvSpPr>
        <p:spPr>
          <a:xfrm>
            <a:off x="2595420" y="5202311"/>
            <a:ext cx="3965400" cy="143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en-US" sz="1600" b="1" dirty="0"/>
              <a:t>Kirill Tsybulka,</a:t>
            </a:r>
            <a:r>
              <a:rPr lang="en-US" sz="1600" dirty="0"/>
              <a:t> Developer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06"/>
          <p:cNvSpPr/>
          <p:nvPr/>
        </p:nvSpPr>
        <p:spPr>
          <a:xfrm>
            <a:off x="432000" y="152280"/>
            <a:ext cx="11374200" cy="771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CA" sz="3600" b="0" strike="noStrike" spc="-1" dirty="0">
                <a:solidFill>
                  <a:srgbClr val="90C226"/>
                </a:solidFill>
                <a:latin typeface="Trebuchet MS"/>
                <a:ea typeface="DejaVu Sans"/>
              </a:rPr>
              <a:t>2. Introduction</a:t>
            </a:r>
            <a:endParaRPr lang="en-CA" sz="3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CA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CustomShape 107"/>
          <p:cNvSpPr/>
          <p:nvPr/>
        </p:nvSpPr>
        <p:spPr>
          <a:xfrm>
            <a:off x="8590680" y="6041520"/>
            <a:ext cx="678240" cy="3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59E1F57E-09D0-4F14-B388-917D1283F2A8}" type="slidenum">
              <a:rPr lang="en-CA" sz="9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4</a:t>
            </a:fld>
            <a:endParaRPr lang="en-CA" sz="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CustomShape 108"/>
          <p:cNvSpPr/>
          <p:nvPr/>
        </p:nvSpPr>
        <p:spPr>
          <a:xfrm>
            <a:off x="504000" y="1080000"/>
            <a:ext cx="9067680" cy="3806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CA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2E1D8D14-7A41-98F3-23FE-CBB8352BA3EB}"/>
              </a:ext>
            </a:extLst>
          </p:cNvPr>
          <p:cNvSpPr/>
          <p:nvPr/>
        </p:nvSpPr>
        <p:spPr>
          <a:xfrm>
            <a:off x="1090920" y="1657020"/>
            <a:ext cx="4860735" cy="173469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en-US" b="1" dirty="0"/>
              <a:t>Purpose</a:t>
            </a:r>
            <a:r>
              <a:rPr lang="en-US" dirty="0"/>
              <a:t>: To engage users, guide them, and support them in their fitness journey.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2CB8585-8659-BAFC-739A-36EE1022E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1667" y="456480"/>
            <a:ext cx="3620025" cy="24133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0633A11-5F58-5908-45FA-23A240D8F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00" y="3679605"/>
            <a:ext cx="5724525" cy="2809875"/>
          </a:xfrm>
          <a:prstGeom prst="rect">
            <a:avLst/>
          </a:prstGeom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980FA3DE-7773-5EAA-6739-F8BB3079A763}"/>
              </a:ext>
            </a:extLst>
          </p:cNvPr>
          <p:cNvSpPr/>
          <p:nvPr/>
        </p:nvSpPr>
        <p:spPr>
          <a:xfrm>
            <a:off x="7212330" y="4223101"/>
            <a:ext cx="4282388" cy="187467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en-US" b="1" dirty="0"/>
              <a:t>Goal</a:t>
            </a:r>
            <a:r>
              <a:rPr lang="en-US" dirty="0"/>
              <a:t>: Fill a crucial gap in the fitness and nutrition market by offering accurate, personalized, and actionable nutritional guidance.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24"/>
          <p:cNvSpPr/>
          <p:nvPr/>
        </p:nvSpPr>
        <p:spPr>
          <a:xfrm>
            <a:off x="432000" y="152280"/>
            <a:ext cx="11374200" cy="771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CA" sz="3600" b="0" strike="noStrike" spc="-1" dirty="0">
                <a:solidFill>
                  <a:srgbClr val="90C226"/>
                </a:solidFill>
                <a:latin typeface="Trebuchet MS"/>
                <a:ea typeface="DejaVu Sans"/>
              </a:rPr>
              <a:t>3. Project Description</a:t>
            </a:r>
            <a:endParaRPr lang="en-CA" sz="3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CA" sz="3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CA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CustomShape 125"/>
          <p:cNvSpPr/>
          <p:nvPr/>
        </p:nvSpPr>
        <p:spPr>
          <a:xfrm>
            <a:off x="8590680" y="6041520"/>
            <a:ext cx="678240" cy="3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C979912C-3137-4436-A027-2BB18DF9144A}" type="slidenum">
              <a:rPr lang="en-CA" sz="9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5</a:t>
            </a:fld>
            <a:endParaRPr lang="en-CA" sz="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CustomShape 126"/>
          <p:cNvSpPr/>
          <p:nvPr/>
        </p:nvSpPr>
        <p:spPr>
          <a:xfrm>
            <a:off x="504000" y="1080000"/>
            <a:ext cx="9067680" cy="3806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CA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EBC2C9E8-B7A0-8BDC-243B-B5DF8E74403A}"/>
              </a:ext>
            </a:extLst>
          </p:cNvPr>
          <p:cNvSpPr/>
          <p:nvPr/>
        </p:nvSpPr>
        <p:spPr>
          <a:xfrm>
            <a:off x="5764068" y="1353960"/>
            <a:ext cx="5653223" cy="23265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en-US" b="1" dirty="0"/>
              <a:t>Caloric + Macro Nutritional Calculator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Based on individual customer needs.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Users input their stats: weight, height, age, activity level, and desired objective.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Provides required calories and macro nutritional distribution to achieve their objective.</a:t>
            </a:r>
          </a:p>
          <a:p>
            <a:pPr algn="r">
              <a:lnSpc>
                <a:spcPct val="115000"/>
              </a:lnSpc>
            </a:pP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17D0097-E73E-CCCD-7A3F-91E180FC9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407" y="1079999"/>
            <a:ext cx="3434723" cy="3011829"/>
          </a:xfrm>
          <a:prstGeom prst="rect">
            <a:avLst/>
          </a:prstGeom>
        </p:spPr>
      </p:pic>
      <p:sp>
        <p:nvSpPr>
          <p:cNvPr id="5" name="CustomShape 2">
            <a:extLst>
              <a:ext uri="{FF2B5EF4-FFF2-40B4-BE49-F238E27FC236}">
                <a16:creationId xmlns:a16="http://schemas.microsoft.com/office/drawing/2014/main" id="{25B49EF9-EABD-F9D9-12AA-2A9BC86D9DDA}"/>
              </a:ext>
            </a:extLst>
          </p:cNvPr>
          <p:cNvSpPr/>
          <p:nvPr/>
        </p:nvSpPr>
        <p:spPr>
          <a:xfrm>
            <a:off x="5872919" y="3869613"/>
            <a:ext cx="6045247" cy="10285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en-US" b="1" dirty="0"/>
              <a:t>Optional Features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 accounts for logging progress.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Progress tracking over time</a:t>
            </a:r>
          </a:p>
          <a:p>
            <a:pPr algn="r">
              <a:lnSpc>
                <a:spcPct val="115000"/>
              </a:lnSpc>
            </a:pP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8EB87E5-F8C3-DADA-265B-C055D11FE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768" y="4875701"/>
            <a:ext cx="9166398" cy="180459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27"/>
          <p:cNvSpPr/>
          <p:nvPr/>
        </p:nvSpPr>
        <p:spPr>
          <a:xfrm>
            <a:off x="432000" y="152280"/>
            <a:ext cx="11374200" cy="771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CA" sz="3600" b="0" strike="noStrike" spc="-1" dirty="0">
                <a:solidFill>
                  <a:srgbClr val="90C226"/>
                </a:solidFill>
                <a:latin typeface="Trebuchet MS"/>
                <a:ea typeface="DejaVu Sans"/>
              </a:rPr>
              <a:t>4. Project Business Case</a:t>
            </a:r>
            <a:endParaRPr lang="en-CA" sz="3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CA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CustomShape 128"/>
          <p:cNvSpPr/>
          <p:nvPr/>
        </p:nvSpPr>
        <p:spPr>
          <a:xfrm>
            <a:off x="8590680" y="6041520"/>
            <a:ext cx="678240" cy="3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36A9EBB4-4376-48E9-BBBE-CD7EC58230EE}" type="slidenum">
              <a:rPr lang="en-CA" sz="9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6</a:t>
            </a:fld>
            <a:endParaRPr lang="en-CA" sz="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CustomShape 129"/>
          <p:cNvSpPr/>
          <p:nvPr/>
        </p:nvSpPr>
        <p:spPr>
          <a:xfrm>
            <a:off x="504000" y="1080000"/>
            <a:ext cx="9067680" cy="3806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CA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75FDC5-32CF-C23F-8DA7-E59AC05C218B}"/>
              </a:ext>
            </a:extLst>
          </p:cNvPr>
          <p:cNvSpPr txBox="1"/>
          <p:nvPr/>
        </p:nvSpPr>
        <p:spPr>
          <a:xfrm>
            <a:off x="207593" y="4774740"/>
            <a:ext cx="61379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Monetization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Initial Phase</a:t>
            </a:r>
            <a:r>
              <a:rPr lang="en-US" dirty="0"/>
              <a:t>: Standalone project with ad revenue.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Future Potential</a:t>
            </a:r>
            <a:r>
              <a:rPr lang="en-US" dirty="0"/>
              <a:t>: Can be sold or licensed.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731465C-D0E0-813B-0FE0-C2FC71568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720" y="456480"/>
            <a:ext cx="4791075" cy="31432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45A8CC6-6016-369E-E9B3-66C1A07F40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80" b="2519"/>
          <a:stretch/>
        </p:blipFill>
        <p:spPr>
          <a:xfrm>
            <a:off x="392483" y="1582871"/>
            <a:ext cx="3258767" cy="26462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39E48A-70F3-0D01-BCEC-56D300BE0368}"/>
              </a:ext>
            </a:extLst>
          </p:cNvPr>
          <p:cNvSpPr txBox="1"/>
          <p:nvPr/>
        </p:nvSpPr>
        <p:spPr>
          <a:xfrm>
            <a:off x="3968220" y="1280628"/>
            <a:ext cx="29355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Ideal For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Gyms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Protein supplement companies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Sports brands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5B49C05-EA5C-16AF-1BE4-27BF0D5D96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9095" y="3949855"/>
            <a:ext cx="5591175" cy="27146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27"/>
          <p:cNvSpPr/>
          <p:nvPr/>
        </p:nvSpPr>
        <p:spPr>
          <a:xfrm>
            <a:off x="432000" y="152280"/>
            <a:ext cx="11374200" cy="771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CA" sz="3600" b="0" strike="noStrike" spc="-1" dirty="0">
                <a:solidFill>
                  <a:srgbClr val="90C226"/>
                </a:solidFill>
                <a:latin typeface="Trebuchet MS"/>
                <a:ea typeface="DejaVu Sans"/>
              </a:rPr>
              <a:t>5. Project Business Case: Consumer Demand</a:t>
            </a:r>
            <a:endParaRPr lang="en-CA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CustomShape 128"/>
          <p:cNvSpPr/>
          <p:nvPr/>
        </p:nvSpPr>
        <p:spPr>
          <a:xfrm>
            <a:off x="8590680" y="6041520"/>
            <a:ext cx="678240" cy="3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36A9EBB4-4376-48E9-BBBE-CD7EC58230EE}" type="slidenum">
              <a:rPr lang="en-CA" sz="9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7</a:t>
            </a:fld>
            <a:endParaRPr lang="en-CA" sz="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CustomShape 129"/>
          <p:cNvSpPr/>
          <p:nvPr/>
        </p:nvSpPr>
        <p:spPr>
          <a:xfrm>
            <a:off x="504000" y="1080000"/>
            <a:ext cx="9067680" cy="3806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CA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75FDC5-32CF-C23F-8DA7-E59AC05C218B}"/>
              </a:ext>
            </a:extLst>
          </p:cNvPr>
          <p:cNvSpPr txBox="1"/>
          <p:nvPr/>
        </p:nvSpPr>
        <p:spPr>
          <a:xfrm>
            <a:off x="385760" y="1248096"/>
            <a:ext cx="50892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Market Insights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High Demand</a:t>
            </a:r>
            <a:r>
              <a:rPr lang="en-US" dirty="0"/>
              <a:t>: Increasing prioritization of health and wellness.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9C24FE9-AF56-F753-D100-207A14A2F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392" y="1080000"/>
            <a:ext cx="5934005" cy="279472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42D6BC7-33B2-79A8-24D7-2D2731935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0" y="3328942"/>
            <a:ext cx="5457825" cy="31146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F80563-DA73-595B-464C-ECAC77C7A0DD}"/>
              </a:ext>
            </a:extLst>
          </p:cNvPr>
          <p:cNvSpPr txBox="1"/>
          <p:nvPr/>
        </p:nvSpPr>
        <p:spPr>
          <a:xfrm>
            <a:off x="6560820" y="4448238"/>
            <a:ext cx="47371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Challenges</a:t>
            </a:r>
            <a:r>
              <a:rPr lang="en-US" dirty="0"/>
              <a:t>: Many individuals lack accurate information and personalized guidance</a:t>
            </a:r>
          </a:p>
        </p:txBody>
      </p:sp>
    </p:spTree>
    <p:extLst>
      <p:ext uri="{BB962C8B-B14F-4D97-AF65-F5344CB8AC3E}">
        <p14:creationId xmlns:p14="http://schemas.microsoft.com/office/powerpoint/2010/main" val="2958899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27"/>
          <p:cNvSpPr/>
          <p:nvPr/>
        </p:nvSpPr>
        <p:spPr>
          <a:xfrm>
            <a:off x="432000" y="152280"/>
            <a:ext cx="11374200" cy="771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CA" sz="3600" b="0" strike="noStrike" spc="-1" dirty="0">
                <a:solidFill>
                  <a:srgbClr val="90C226"/>
                </a:solidFill>
                <a:latin typeface="Trebuchet MS"/>
                <a:ea typeface="DejaVu Sans"/>
              </a:rPr>
              <a:t>6. Project Business Case: Target Audience</a:t>
            </a:r>
            <a:endParaRPr lang="en-CA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CustomShape 128"/>
          <p:cNvSpPr/>
          <p:nvPr/>
        </p:nvSpPr>
        <p:spPr>
          <a:xfrm>
            <a:off x="8590680" y="6041520"/>
            <a:ext cx="678240" cy="3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36A9EBB4-4376-48E9-BBBE-CD7EC58230EE}" type="slidenum">
              <a:rPr lang="en-CA" sz="9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8</a:t>
            </a:fld>
            <a:endParaRPr lang="en-CA" sz="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CustomShape 129"/>
          <p:cNvSpPr/>
          <p:nvPr/>
        </p:nvSpPr>
        <p:spPr>
          <a:xfrm>
            <a:off x="504000" y="1080000"/>
            <a:ext cx="9067680" cy="3806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CA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75FDC5-32CF-C23F-8DA7-E59AC05C218B}"/>
              </a:ext>
            </a:extLst>
          </p:cNvPr>
          <p:cNvSpPr txBox="1"/>
          <p:nvPr/>
        </p:nvSpPr>
        <p:spPr>
          <a:xfrm>
            <a:off x="1968885" y="2451958"/>
            <a:ext cx="613791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Who Will Benefit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Primary Users</a:t>
            </a:r>
            <a:r>
              <a:rPr lang="en-US" dirty="0"/>
              <a:t>: Fitness enthusiasts, athletes, and individuals focused on health.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Professionals</a:t>
            </a:r>
            <a:r>
              <a:rPr lang="en-US" dirty="0"/>
              <a:t>: Personal trainers, nutritionists, and fitness industry professionals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77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27"/>
          <p:cNvSpPr/>
          <p:nvPr/>
        </p:nvSpPr>
        <p:spPr>
          <a:xfrm>
            <a:off x="432000" y="152280"/>
            <a:ext cx="11374200" cy="771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CA" sz="3600" b="0" strike="noStrike" spc="-1" dirty="0">
                <a:solidFill>
                  <a:srgbClr val="90C226"/>
                </a:solidFill>
                <a:latin typeface="Trebuchet MS"/>
                <a:ea typeface="DejaVu Sans"/>
              </a:rPr>
              <a:t> 7. Project Business Case: Competitive Advantage</a:t>
            </a:r>
            <a:endParaRPr lang="en-CA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CustomShape 128"/>
          <p:cNvSpPr/>
          <p:nvPr/>
        </p:nvSpPr>
        <p:spPr>
          <a:xfrm>
            <a:off x="8590680" y="6041520"/>
            <a:ext cx="678240" cy="3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36A9EBB4-4376-48E9-BBBE-CD7EC58230EE}" type="slidenum">
              <a:rPr lang="en-CA" sz="9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9</a:t>
            </a:fld>
            <a:endParaRPr lang="en-CA" sz="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CustomShape 129"/>
          <p:cNvSpPr/>
          <p:nvPr/>
        </p:nvSpPr>
        <p:spPr>
          <a:xfrm>
            <a:off x="504000" y="1080000"/>
            <a:ext cx="9067680" cy="3806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CA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75FDC5-32CF-C23F-8DA7-E59AC05C218B}"/>
              </a:ext>
            </a:extLst>
          </p:cNvPr>
          <p:cNvSpPr txBox="1"/>
          <p:nvPr/>
        </p:nvSpPr>
        <p:spPr>
          <a:xfrm>
            <a:off x="1968884" y="2451958"/>
            <a:ext cx="776947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Unique Selling Points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Personalization</a:t>
            </a:r>
            <a:r>
              <a:rPr lang="en-US" dirty="0"/>
              <a:t>: Accurate recommendations tailored to individual needs.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User Experience</a:t>
            </a:r>
            <a:r>
              <a:rPr lang="en-US" dirty="0"/>
              <a:t>: Intuitive interface and easy-to-use features.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Progress Tracking</a:t>
            </a:r>
            <a:r>
              <a:rPr lang="en-US" dirty="0"/>
              <a:t>: Optional feature for enhanced engagement.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Continuous Improvement</a:t>
            </a:r>
            <a:r>
              <a:rPr lang="en-US" dirty="0"/>
              <a:t>: Regular updates based on user feedback and advances in fitness and nutrition.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617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2183</TotalTime>
  <Words>460</Words>
  <Application>Microsoft Office PowerPoint</Application>
  <PresentationFormat>Широкоэкранный</PresentationFormat>
  <Paragraphs>90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15</vt:i4>
      </vt:variant>
    </vt:vector>
  </HeadingPairs>
  <TitlesOfParts>
    <vt:vector size="23" baseType="lpstr">
      <vt:lpstr>Aptos</vt:lpstr>
      <vt:lpstr>Arial</vt:lpstr>
      <vt:lpstr>Symbol</vt:lpstr>
      <vt:lpstr>Trebuchet MS</vt:lpstr>
      <vt:lpstr>Wingdings</vt:lpstr>
      <vt:lpstr>Office Theme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Ravinder-Pal Singh</dc:creator>
  <dc:description/>
  <cp:lastModifiedBy>Kirill Tsybulka</cp:lastModifiedBy>
  <cp:revision>133</cp:revision>
  <dcterms:created xsi:type="dcterms:W3CDTF">2019-11-06T16:26:07Z</dcterms:created>
  <dcterms:modified xsi:type="dcterms:W3CDTF">2024-08-08T17:32:40Z</dcterms:modified>
  <dc:language>en-CA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0x010100AD2D1AF37EE80B4C81FFA2E9FCD21FD7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45</vt:i4>
  </property>
</Properties>
</file>