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313" r:id="rId4"/>
    <p:sldId id="256" r:id="rId5"/>
    <p:sldId id="257" r:id="rId6"/>
    <p:sldId id="292" r:id="rId7"/>
    <p:sldId id="298" r:id="rId8"/>
    <p:sldId id="299" r:id="rId9"/>
    <p:sldId id="304" r:id="rId10"/>
    <p:sldId id="305" r:id="rId11"/>
    <p:sldId id="307" r:id="rId12"/>
    <p:sldId id="308" r:id="rId13"/>
    <p:sldId id="309" r:id="rId14"/>
    <p:sldId id="310" r:id="rId15"/>
    <p:sldId id="312" r:id="rId16"/>
    <p:sldId id="303" r:id="rId17"/>
    <p:sldId id="302" r:id="rId18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9CE7-4501-452A-A9E3-0902AD605B21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D6D-1658-4D12-BB0D-F12038F042C6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0D6D-1658-4D12-BB0D-F12038F042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0" name="Group 12"/>
          <p:cNvGrpSpPr/>
          <p:nvPr/>
        </p:nvGrpSpPr>
        <p:grpSpPr>
          <a:xfrm>
            <a:off x="5040" y="-8640"/>
            <a:ext cx="12183480" cy="6866640"/>
            <a:chOff x="5040" y="-8640"/>
            <a:chExt cx="12183480" cy="6866640"/>
          </a:xfrm>
        </p:grpSpPr>
        <p:sp>
          <p:nvSpPr>
            <p:cNvPr id="121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CustomShape 15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3840 w 3002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CustomShape 16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4800 w 258336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CustomShape 17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CustomShape 18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0840 w 28494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CustomShape 19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86640 w 128520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CustomShape 20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6320 w 1244880"/>
                <a:gd name="textAreaTop" fmla="*/ 0 h 6861600"/>
                <a:gd name="textAreaBottom" fmla="*/ 68630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CustomShape 21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CustomShape 22"/>
            <p:cNvSpPr/>
            <p:nvPr/>
          </p:nvSpPr>
          <p:spPr>
            <a:xfrm rot="10800000">
              <a:off x="5040" y="5040"/>
              <a:ext cx="837720" cy="566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CA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A3C94C2-0CDE-75D2-27D8-1A7B2E0E6C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56"/>
            <a:ext cx="12192000" cy="812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8F83ED-5993-A0E7-3732-DF04ED592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6" y="1112447"/>
            <a:ext cx="3264644" cy="1092449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4484E5F2-94A0-C12F-4560-F5785EB84F1E}"/>
              </a:ext>
            </a:extLst>
          </p:cNvPr>
          <p:cNvSpPr/>
          <p:nvPr/>
        </p:nvSpPr>
        <p:spPr>
          <a:xfrm>
            <a:off x="1485016" y="2322645"/>
            <a:ext cx="7761960" cy="10924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1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Caloric </a:t>
            </a:r>
            <a:r>
              <a:rPr lang="es-ES" sz="3200" b="1" spc="-1" dirty="0">
                <a:solidFill>
                  <a:srgbClr val="70C044"/>
                </a:solidFill>
                <a:latin typeface="Trebuchet MS"/>
                <a:ea typeface="DejaVu Sans"/>
              </a:rPr>
              <a:t>&amp;</a:t>
            </a:r>
            <a:r>
              <a:rPr lang="en-CA" sz="3600" b="1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 Macro</a:t>
            </a:r>
          </a:p>
          <a:p>
            <a:pPr>
              <a:lnSpc>
                <a:spcPct val="100000"/>
              </a:lnSpc>
            </a:pPr>
            <a:r>
              <a:rPr lang="en-CA" sz="2400" b="0" strike="noStrike" spc="-1" dirty="0">
                <a:solidFill>
                  <a:srgbClr val="70C044"/>
                </a:solidFill>
                <a:latin typeface="Trebuchet MS"/>
                <a:ea typeface="DejaVu Sans"/>
              </a:rPr>
              <a:t>Nutritional Tracker &amp; Calculator </a:t>
            </a:r>
            <a:endParaRPr lang="en-CA" sz="2400" b="0" strike="noStrike" spc="-1" dirty="0">
              <a:solidFill>
                <a:srgbClr val="70C0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1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8. Monetization Strategy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10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Generation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</a:t>
            </a:r>
            <a:r>
              <a:rPr lang="en-US" dirty="0"/>
              <a:t>: Collaborate with fitness or food brands for advertising or affiliate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Advertising</a:t>
            </a:r>
            <a:r>
              <a:rPr lang="en-US" dirty="0"/>
              <a:t>: Implement Google Ads and Network Ads once user base is established.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9. Demonstration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11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0314641" y="1408726"/>
            <a:ext cx="249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 Demo</a:t>
            </a:r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BA265-1D4B-4FAF-4580-1F21C95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79" y="853692"/>
            <a:ext cx="8140061" cy="3806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DF5B8-BFDE-F105-C490-D3CE207B5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2" r="3362"/>
          <a:stretch/>
        </p:blipFill>
        <p:spPr>
          <a:xfrm>
            <a:off x="8362384" y="2562613"/>
            <a:ext cx="3600213" cy="4249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8273A-3006-7FCF-AC50-54D432ECFC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8" r="17176"/>
          <a:stretch/>
        </p:blipFill>
        <p:spPr>
          <a:xfrm>
            <a:off x="229403" y="2377758"/>
            <a:ext cx="3845763" cy="40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10. Future Opportunities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12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Potential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 Proposition</a:t>
            </a:r>
            <a:r>
              <a:rPr lang="en-US" dirty="0"/>
              <a:t>: Engage customers and build loyalty.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Can be expanded or integrated with other fitness and nutrition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Investment</a:t>
            </a:r>
            <a:r>
              <a:rPr lang="en-US" dirty="0"/>
              <a:t>: Highlight the benefits for potential buyers or investors.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 11. Conclusion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13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project's purpose, features, and business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the competitive advantages and monetization strategies.</a:t>
            </a:r>
          </a:p>
          <a:p>
            <a:r>
              <a:rPr lang="en-US" b="1" dirty="0"/>
              <a:t>Call to Action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Invite questions and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contact information for further inquiries or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496770" y="258912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Questions?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76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62840" y="2561760"/>
            <a:ext cx="36590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Thank you!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68680" y="2608380"/>
            <a:ext cx="7761960" cy="16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54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Caloric + Macro Nutritional Calculator </a:t>
            </a:r>
            <a:endParaRPr lang="en-CA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58050" y="5011560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Joshua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Esemogie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01470636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Pelumi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Owoshagba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01574587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  <a:p>
            <a:pPr indent="457200" algn="r">
              <a:lnSpc>
                <a:spcPct val="115000"/>
              </a:lnSpc>
            </a:pP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Kirill Tsybulka n01561393</a:t>
            </a:r>
            <a:b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Roger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 err="1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Paredes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01602284</a:t>
            </a:r>
            <a:endParaRPr lang="ru-RU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C40B3E5-DC19-1694-A796-55EEAA7C9F53}"/>
              </a:ext>
            </a:extLst>
          </p:cNvPr>
          <p:cNvSpPr/>
          <p:nvPr/>
        </p:nvSpPr>
        <p:spPr>
          <a:xfrm>
            <a:off x="4137660" y="597420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24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Humber College</a:t>
            </a:r>
            <a:endParaRPr lang="ru-RU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B36CC72-1923-0BC0-6EAB-D3082A529562}"/>
              </a:ext>
            </a:extLst>
          </p:cNvPr>
          <p:cNvSpPr/>
          <p:nvPr/>
        </p:nvSpPr>
        <p:spPr>
          <a:xfrm>
            <a:off x="0" y="5971635"/>
            <a:ext cx="2723340" cy="17727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CA" sz="1600" dirty="0"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May</a:t>
            </a:r>
            <a:r>
              <a:rPr lang="en-CA" sz="1600" dirty="0">
                <a:effectLst/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– Aug 2024</a:t>
            </a:r>
            <a:endParaRPr lang="ru-RU" sz="16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spc="-1" dirty="0">
                <a:solidFill>
                  <a:srgbClr val="90C226"/>
                </a:solidFill>
                <a:latin typeface="Trebuchet MS"/>
                <a:ea typeface="DejaVu Sans"/>
              </a:rPr>
              <a:t>1. Team I</a:t>
            </a: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4A4DF1-9DBD-4299-BA70-A6AF89198A54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3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94720" y="1063230"/>
            <a:ext cx="9067680" cy="1425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60FFA-AAAD-1A99-E9C5-149F033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8" y="3016710"/>
            <a:ext cx="2114550" cy="2133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EB76E-10F0-419D-752E-DD4E984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95" y="309975"/>
            <a:ext cx="2143125" cy="2162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9CC25F-C0E3-EB02-2CAB-1E1CC8FE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9" y="4380803"/>
            <a:ext cx="2143125" cy="2124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B0E2E5-B9A6-8E73-047B-FE25E8F9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77" y="938209"/>
            <a:ext cx="3057525" cy="26003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25127464-839B-BADC-D70B-235BC850F74D}"/>
              </a:ext>
            </a:extLst>
          </p:cNvPr>
          <p:cNvSpPr/>
          <p:nvPr/>
        </p:nvSpPr>
        <p:spPr>
          <a:xfrm>
            <a:off x="3439788" y="1718895"/>
            <a:ext cx="3965400" cy="1824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Joshua </a:t>
            </a:r>
            <a:r>
              <a:rPr lang="en-US" sz="1600" b="1" dirty="0" err="1"/>
              <a:t>Esemogie</a:t>
            </a:r>
            <a:r>
              <a:rPr lang="en-US" sz="1600" b="1" dirty="0"/>
              <a:t>, </a:t>
            </a:r>
            <a:r>
              <a:rPr lang="en-US" sz="1600" dirty="0"/>
              <a:t>Tech Lead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75298F5-DC87-349A-3911-837ACDCF4279}"/>
              </a:ext>
            </a:extLst>
          </p:cNvPr>
          <p:cNvSpPr/>
          <p:nvPr/>
        </p:nvSpPr>
        <p:spPr>
          <a:xfrm>
            <a:off x="8097750" y="4430160"/>
            <a:ext cx="3965400" cy="1898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Roger Paredes, </a:t>
            </a:r>
            <a:r>
              <a:rPr lang="en-US" sz="1600" dirty="0"/>
              <a:t>Developer</a:t>
            </a:r>
            <a:endParaRPr lang="en-US" dirty="0"/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7E9576DA-6BBD-5834-5EEE-B505962E6608}"/>
              </a:ext>
            </a:extLst>
          </p:cNvPr>
          <p:cNvSpPr/>
          <p:nvPr/>
        </p:nvSpPr>
        <p:spPr>
          <a:xfrm>
            <a:off x="7952697" y="2521140"/>
            <a:ext cx="3965400" cy="15623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 err="1"/>
              <a:t>Pelumi</a:t>
            </a:r>
            <a:r>
              <a:rPr lang="en-US" sz="1600" b="1" dirty="0"/>
              <a:t> </a:t>
            </a:r>
            <a:r>
              <a:rPr lang="en-US" sz="1600" b="1" dirty="0" err="1"/>
              <a:t>Owoshagba</a:t>
            </a:r>
            <a:r>
              <a:rPr lang="en-US" sz="1600" b="1" dirty="0"/>
              <a:t>,</a:t>
            </a:r>
            <a:r>
              <a:rPr lang="en-US" sz="1600" dirty="0"/>
              <a:t> Developer, Tester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5B31FDC5-5E26-2114-34C6-24F5AA984E9F}"/>
              </a:ext>
            </a:extLst>
          </p:cNvPr>
          <p:cNvSpPr/>
          <p:nvPr/>
        </p:nvSpPr>
        <p:spPr>
          <a:xfrm>
            <a:off x="2595420" y="5202311"/>
            <a:ext cx="3965400" cy="143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600" b="1" dirty="0"/>
              <a:t>Kirill Tsybulka,</a:t>
            </a:r>
            <a:r>
              <a:rPr lang="en-US" sz="1600" dirty="0"/>
              <a:t>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06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2. Introduction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107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9E1F57E-09D0-4F14-B388-917D1283F2A8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4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108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E1D8D14-7A41-98F3-23FE-CBB8352BA3EB}"/>
              </a:ext>
            </a:extLst>
          </p:cNvPr>
          <p:cNvSpPr/>
          <p:nvPr/>
        </p:nvSpPr>
        <p:spPr>
          <a:xfrm>
            <a:off x="1090920" y="1657020"/>
            <a:ext cx="4860735" cy="1734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Purpose</a:t>
            </a:r>
            <a:r>
              <a:rPr lang="en-US" dirty="0"/>
              <a:t>: To engage users, guide them, and support them in their fitness journey.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CB8585-8659-BAFC-739A-36EE1022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67" y="456480"/>
            <a:ext cx="3620025" cy="2413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33A11-5F58-5908-45FA-23A240D8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679605"/>
            <a:ext cx="5724525" cy="2809875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80FA3DE-7773-5EAA-6739-F8BB3079A763}"/>
              </a:ext>
            </a:extLst>
          </p:cNvPr>
          <p:cNvSpPr/>
          <p:nvPr/>
        </p:nvSpPr>
        <p:spPr>
          <a:xfrm>
            <a:off x="7212330" y="4223101"/>
            <a:ext cx="4282388" cy="1874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Goal</a:t>
            </a:r>
            <a:r>
              <a:rPr lang="en-US" dirty="0"/>
              <a:t>: Fill a crucial gap in the fitness and nutrition market by offering accurate, personalized, and actionable nutritional guidance.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24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3. Project Description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25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79912C-3137-4436-A027-2BB18DF9144A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5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26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BC2C9E8-B7A0-8BDC-243B-B5DF8E74403A}"/>
              </a:ext>
            </a:extLst>
          </p:cNvPr>
          <p:cNvSpPr/>
          <p:nvPr/>
        </p:nvSpPr>
        <p:spPr>
          <a:xfrm>
            <a:off x="5764068" y="1353960"/>
            <a:ext cx="5653223" cy="2326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Caloric + Macro Nutritional Calculator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individual customer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input their stats: weight, height, age, activity level, and desired 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required calories and macro nutritional distribution to achieve their objective.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D0097-E73E-CCCD-7A3F-91E180FC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07" y="1079999"/>
            <a:ext cx="3434723" cy="3011829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5B49EF9-EABD-F9D9-12AA-2A9BC86D9DDA}"/>
              </a:ext>
            </a:extLst>
          </p:cNvPr>
          <p:cNvSpPr/>
          <p:nvPr/>
        </p:nvSpPr>
        <p:spPr>
          <a:xfrm>
            <a:off x="5872919" y="3869613"/>
            <a:ext cx="6045247" cy="10285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dirty="0"/>
              <a:t>Optional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accounts for logging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Progress tracking over time</a:t>
            </a:r>
          </a:p>
          <a:p>
            <a:pPr algn="r">
              <a:lnSpc>
                <a:spcPct val="115000"/>
              </a:lnSpc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EB87E5-F8C3-DADA-265B-C055D11F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68" y="4875701"/>
            <a:ext cx="9166398" cy="1804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4. Project Business Case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6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Ideal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Protein supplement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Sports brands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Monetization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Phase</a:t>
            </a:r>
            <a:r>
              <a:rPr lang="en-US" dirty="0"/>
              <a:t>: Standalone project with ad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</a:t>
            </a:r>
            <a:r>
              <a:rPr lang="en-US" dirty="0"/>
              <a:t>: Can be sold or licensed.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5. Consumer Demand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7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Insights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Demand</a:t>
            </a:r>
            <a:r>
              <a:rPr lang="en-US" dirty="0"/>
              <a:t>: Increasing prioritization of health and wellness.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Many individuals lack accurate information and personalized guidance</a:t>
            </a:r>
          </a:p>
        </p:txBody>
      </p:sp>
    </p:spTree>
    <p:extLst>
      <p:ext uri="{BB962C8B-B14F-4D97-AF65-F5344CB8AC3E}">
        <p14:creationId xmlns:p14="http://schemas.microsoft.com/office/powerpoint/2010/main" val="23915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6. Target Audience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8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5" y="2451958"/>
            <a:ext cx="613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Benefit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Users</a:t>
            </a:r>
            <a:r>
              <a:rPr lang="en-US" dirty="0"/>
              <a:t>: Fitness enthusiasts, athletes, and individuals focused on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Professionals</a:t>
            </a:r>
            <a:r>
              <a:rPr lang="en-US" dirty="0"/>
              <a:t>: Personal trainers, nutritionists, and fitness industry professionals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27"/>
          <p:cNvSpPr/>
          <p:nvPr/>
        </p:nvSpPr>
        <p:spPr>
          <a:xfrm>
            <a:off x="432000" y="152280"/>
            <a:ext cx="11374200" cy="7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36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 7. Competitive Advantage</a:t>
            </a:r>
            <a:endParaRPr lang="en-CA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28"/>
          <p:cNvSpPr/>
          <p:nvPr/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A9EBB4-4376-48E9-BBBE-CD7EC58230EE}" type="slidenum">
              <a:rPr lang="en-CA" sz="9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9</a:t>
            </a:fld>
            <a:endParaRPr lang="en-CA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29"/>
          <p:cNvSpPr/>
          <p:nvPr/>
        </p:nvSpPr>
        <p:spPr>
          <a:xfrm>
            <a:off x="504000" y="1080000"/>
            <a:ext cx="9067680" cy="38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FDC5-32CF-C23F-8DA7-E59AC05C218B}"/>
              </a:ext>
            </a:extLst>
          </p:cNvPr>
          <p:cNvSpPr txBox="1"/>
          <p:nvPr/>
        </p:nvSpPr>
        <p:spPr>
          <a:xfrm>
            <a:off x="1968884" y="2451958"/>
            <a:ext cx="77694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Unique Selling Points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Accurate recommendations tailored to individual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</a:t>
            </a:r>
            <a:r>
              <a:rPr lang="en-US" dirty="0"/>
              <a:t>: Intuitive interface and easy-to-use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Progress Tracking</a:t>
            </a:r>
            <a:r>
              <a:rPr lang="en-US" dirty="0"/>
              <a:t>: Optional feature for enhanced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r>
              <a:rPr lang="en-US" dirty="0"/>
              <a:t>: Regular updates based on user feedback and advances in fitness and nutrition.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1184</TotalTime>
  <Words>444</Words>
  <Application>Microsoft Office PowerPoint</Application>
  <PresentationFormat>Panorámica</PresentationFormat>
  <Paragraphs>92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Aptos</vt:lpstr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Ravinder-Pal Singh</dc:creator>
  <dc:description/>
  <cp:lastModifiedBy>ASUS</cp:lastModifiedBy>
  <cp:revision>132</cp:revision>
  <dcterms:created xsi:type="dcterms:W3CDTF">2019-11-06T16:26:07Z</dcterms:created>
  <dcterms:modified xsi:type="dcterms:W3CDTF">2024-08-07T17:31:33Z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0x010100AD2D1AF37EE80B4C81FFA2E9FCD21FD7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