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83" r:id="rId2"/>
    <p:sldId id="284" r:id="rId3"/>
    <p:sldId id="285" r:id="rId4"/>
    <p:sldId id="286" r:id="rId5"/>
    <p:sldId id="287" r:id="rId6"/>
    <p:sldId id="257" r:id="rId7"/>
    <p:sldId id="258" r:id="rId8"/>
    <p:sldId id="288" r:id="rId9"/>
    <p:sldId id="260" r:id="rId10"/>
    <p:sldId id="289" r:id="rId11"/>
    <p:sldId id="261" r:id="rId12"/>
    <p:sldId id="290" r:id="rId13"/>
    <p:sldId id="262" r:id="rId14"/>
    <p:sldId id="291" r:id="rId15"/>
    <p:sldId id="292" r:id="rId16"/>
    <p:sldId id="293" r:id="rId17"/>
    <p:sldId id="294" r:id="rId18"/>
    <p:sldId id="295" r:id="rId19"/>
    <p:sldId id="265" r:id="rId20"/>
    <p:sldId id="266" r:id="rId21"/>
    <p:sldId id="296" r:id="rId22"/>
    <p:sldId id="297" r:id="rId23"/>
    <p:sldId id="298" r:id="rId24"/>
    <p:sldId id="267" r:id="rId25"/>
    <p:sldId id="282" r:id="rId26"/>
    <p:sldId id="268" r:id="rId27"/>
    <p:sldId id="269" r:id="rId28"/>
    <p:sldId id="299" r:id="rId29"/>
    <p:sldId id="300" r:id="rId30"/>
    <p:sldId id="301" r:id="rId31"/>
    <p:sldId id="302" r:id="rId32"/>
    <p:sldId id="270" r:id="rId33"/>
    <p:sldId id="271" r:id="rId34"/>
    <p:sldId id="303" r:id="rId35"/>
    <p:sldId id="272" r:id="rId36"/>
    <p:sldId id="273" r:id="rId37"/>
    <p:sldId id="274" r:id="rId38"/>
    <p:sldId id="275" r:id="rId39"/>
    <p:sldId id="259" r:id="rId40"/>
    <p:sldId id="304" r:id="rId41"/>
    <p:sldId id="276" r:id="rId42"/>
    <p:sldId id="305" r:id="rId43"/>
    <p:sldId id="277" r:id="rId44"/>
    <p:sldId id="278" r:id="rId45"/>
    <p:sldId id="306" r:id="rId46"/>
    <p:sldId id="307" r:id="rId47"/>
    <p:sldId id="279" r:id="rId48"/>
    <p:sldId id="280" r:id="rId49"/>
    <p:sldId id="308" r:id="rId50"/>
    <p:sldId id="309" r:id="rId51"/>
    <p:sldId id="310" r:id="rId52"/>
    <p:sldId id="311" r:id="rId53"/>
    <p:sldId id="312" r:id="rId54"/>
    <p:sldId id="313" r:id="rId55"/>
    <p:sldId id="281" r:id="rId56"/>
    <p:sldId id="314" r:id="rId57"/>
    <p:sldId id="315" r:id="rId58"/>
    <p:sldId id="316" r:id="rId59"/>
    <p:sldId id="31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1658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6090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79440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854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06664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86054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68061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282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7937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2C4A36E9-AD11-5CBA-1D56-79D558587D4D}"/>
              </a:ext>
            </a:extLst>
          </p:cNvPr>
          <p:cNvPicPr>
            <a:picLocks noChangeAspect="1" noChangeArrowheads="1"/>
          </p:cNvPicPr>
          <p:nvPr userDrawn="1">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 name="Picture 6">
            <a:extLst>
              <a:ext uri="{FF2B5EF4-FFF2-40B4-BE49-F238E27FC236}">
                <a16:creationId xmlns:a16="http://schemas.microsoft.com/office/drawing/2014/main" xmlns="" id="{B9A7D7C4-093D-3558-082E-2361FC2F20AD}"/>
              </a:ext>
            </a:extLst>
          </p:cNvPr>
          <p:cNvPicPr>
            <a:picLocks noChangeAspect="1" noChangeArrowheads="1"/>
          </p:cNvPicPr>
          <p:nvPr userDrawn="1">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856581" y="2776455"/>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Tree>
    <p:extLst>
      <p:ext uri="{BB962C8B-B14F-4D97-AF65-F5344CB8AC3E}">
        <p14:creationId xmlns:p14="http://schemas.microsoft.com/office/powerpoint/2010/main" val="40056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71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3237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8211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9341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0638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421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2754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7874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pPr/>
              <a:t>2/23/2025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208717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xmlns="" id="{50BCAC4D-696F-B836-4773-589954086317}"/>
              </a:ext>
            </a:extLst>
          </p:cNvPr>
          <p:cNvSpPr>
            <a:spLocks noChangeArrowheads="1"/>
          </p:cNvSpPr>
          <p:nvPr>
            <p:custDataLst>
              <p:tags r:id="rId1"/>
            </p:custDataLst>
          </p:nvPr>
        </p:nvSpPr>
        <p:spPr bwMode="auto">
          <a:xfrm>
            <a:off x="0" y="3714750"/>
            <a:ext cx="9144000" cy="714375"/>
          </a:xfrm>
          <a:prstGeom prst="rect">
            <a:avLst/>
          </a:prstGeom>
          <a:solidFill>
            <a:srgbClr val="C00000"/>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None/>
            </a:pPr>
            <a:r>
              <a:rPr lang="en-US" b="1" dirty="0" smtClean="0"/>
              <a:t>Java Web Services </a:t>
            </a:r>
            <a:endParaRPr lang="en-IN" altLang="en-US" b="1" dirty="0">
              <a:solidFill>
                <a:schemeClr val="bg1"/>
              </a:solidFill>
              <a:latin typeface="Times New Roman" panose="02020603050405020304" pitchFamily="18" charset="0"/>
              <a:cs typeface="Times New Roman" panose="02020603050405020304" pitchFamily="18" charset="0"/>
            </a:endParaRPr>
          </a:p>
        </p:txBody>
      </p:sp>
      <p:sp>
        <p:nvSpPr>
          <p:cNvPr id="5" name="TextBox 6">
            <a:extLst>
              <a:ext uri="{FF2B5EF4-FFF2-40B4-BE49-F238E27FC236}">
                <a16:creationId xmlns:a16="http://schemas.microsoft.com/office/drawing/2014/main" xmlns="" id="{2B27439B-57F6-0AA6-0670-092242D019AD}"/>
              </a:ext>
            </a:extLst>
          </p:cNvPr>
          <p:cNvSpPr>
            <a:spLocks noChangeArrowheads="1"/>
          </p:cNvSpPr>
          <p:nvPr>
            <p:custDataLst>
              <p:tags r:id="rId2"/>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cs typeface="Times New Roman" panose="02020603050405020304" pitchFamily="18" charset="0"/>
              </a:rPr>
              <a:t>Unit </a:t>
            </a:r>
            <a:r>
              <a:rPr lang="en-IN" altLang="en-US" sz="3500" b="1" dirty="0" smtClean="0">
                <a:cs typeface="Times New Roman" panose="02020603050405020304" pitchFamily="18" charset="0"/>
              </a:rPr>
              <a:t>-4</a:t>
            </a:r>
            <a:endParaRPr lang="en-IN" altLang="en-US" sz="3500" b="1" dirty="0">
              <a:cs typeface="Times New Roman" panose="02020603050405020304" pitchFamily="18" charset="0"/>
            </a:endParaRPr>
          </a:p>
        </p:txBody>
      </p:sp>
    </p:spTree>
    <p:extLst>
      <p:ext uri="{BB962C8B-B14F-4D97-AF65-F5344CB8AC3E}">
        <p14:creationId xmlns:p14="http://schemas.microsoft.com/office/powerpoint/2010/main" val="2124158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3669"/>
          <a:stretch/>
        </p:blipFill>
        <p:spPr>
          <a:xfrm>
            <a:off x="533400" y="2209800"/>
            <a:ext cx="8229600" cy="4133232"/>
          </a:xfrm>
          <a:prstGeom prst="rect">
            <a:avLst/>
          </a:prstGeom>
        </p:spPr>
      </p:pic>
      <p:sp>
        <p:nvSpPr>
          <p:cNvPr id="5" name="Title 1"/>
          <p:cNvSpPr txBox="1">
            <a:spLocks/>
          </p:cNvSpPr>
          <p:nvPr/>
        </p:nvSpPr>
        <p:spPr bwMode="gray">
          <a:xfrm>
            <a:off x="1066800" y="914400"/>
            <a:ext cx="6343672" cy="70986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Why Web Services?</a:t>
            </a:r>
            <a:endParaRPr lang="en-US" dirty="0"/>
          </a:p>
        </p:txBody>
      </p:sp>
    </p:spTree>
    <p:extLst>
      <p:ext uri="{BB962C8B-B14F-4D97-AF65-F5344CB8AC3E}">
        <p14:creationId xmlns:p14="http://schemas.microsoft.com/office/powerpoint/2010/main" val="79828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1026" name="Picture 2"/>
          <p:cNvPicPr>
            <a:picLocks noGrp="1" noChangeAspect="1" noChangeArrowheads="1"/>
          </p:cNvPicPr>
          <p:nvPr>
            <p:ph idx="1"/>
          </p:nvPr>
        </p:nvPicPr>
        <p:blipFill>
          <a:blip r:embed="rId2"/>
          <a:srcRect l="16100" t="27955" r="47159" b="43423"/>
          <a:stretch>
            <a:fillRect/>
          </a:stretch>
        </p:blipFill>
        <p:spPr bwMode="auto">
          <a:xfrm>
            <a:off x="533400" y="1880260"/>
            <a:ext cx="5257800" cy="2901201"/>
          </a:xfrm>
          <a:prstGeom prst="rect">
            <a:avLst/>
          </a:prstGeom>
          <a:noFill/>
          <a:ln w="9525">
            <a:noFill/>
            <a:miter lim="800000"/>
            <a:headEnd/>
            <a:tailEnd/>
          </a:ln>
          <a:effectLst/>
        </p:spPr>
      </p:pic>
      <p:sp>
        <p:nvSpPr>
          <p:cNvPr id="5" name="Rectangle 4"/>
          <p:cNvSpPr/>
          <p:nvPr/>
        </p:nvSpPr>
        <p:spPr>
          <a:xfrm>
            <a:off x="6553200" y="2438400"/>
            <a:ext cx="2590800" cy="1477328"/>
          </a:xfrm>
          <a:prstGeom prst="rect">
            <a:avLst/>
          </a:prstGeom>
        </p:spPr>
        <p:txBody>
          <a:bodyPr wrap="square">
            <a:spAutoFit/>
          </a:bodyPr>
          <a:lstStyle/>
          <a:p>
            <a:r>
              <a:rPr lang="en-US" dirty="0" smtClean="0"/>
              <a:t>Three Roles</a:t>
            </a:r>
          </a:p>
          <a:p>
            <a:pPr>
              <a:buFont typeface="Wingdings" pitchFamily="2" charset="2"/>
              <a:buChar char="ü"/>
            </a:pPr>
            <a:endParaRPr lang="en-US" dirty="0" smtClean="0"/>
          </a:p>
          <a:p>
            <a:pPr>
              <a:buFont typeface="Wingdings" pitchFamily="2" charset="2"/>
              <a:buChar char="ü"/>
            </a:pPr>
            <a:r>
              <a:rPr lang="en-US" dirty="0" smtClean="0"/>
              <a:t>Service Provider</a:t>
            </a:r>
          </a:p>
          <a:p>
            <a:pPr>
              <a:buFont typeface="Wingdings" pitchFamily="2" charset="2"/>
              <a:buChar char="ü"/>
            </a:pPr>
            <a:r>
              <a:rPr lang="en-US" dirty="0" smtClean="0"/>
              <a:t>Service Requestor</a:t>
            </a:r>
          </a:p>
          <a:p>
            <a:pPr>
              <a:buFont typeface="Wingdings" pitchFamily="2" charset="2"/>
              <a:buChar char="ü"/>
            </a:pPr>
            <a:r>
              <a:rPr lang="en-US" dirty="0" smtClean="0"/>
              <a:t>Service Registry</a:t>
            </a:r>
            <a:endParaRPr lang="en-US" dirty="0"/>
          </a:p>
        </p:txBody>
      </p:sp>
      <p:sp>
        <p:nvSpPr>
          <p:cNvPr id="6" name="Rectangle 5"/>
          <p:cNvSpPr/>
          <p:nvPr/>
        </p:nvSpPr>
        <p:spPr>
          <a:xfrm>
            <a:off x="533400" y="4963831"/>
            <a:ext cx="7315200" cy="2585323"/>
          </a:xfrm>
          <a:prstGeom prst="rect">
            <a:avLst/>
          </a:prstGeom>
        </p:spPr>
        <p:txBody>
          <a:bodyPr wrap="square">
            <a:spAutoFit/>
          </a:bodyPr>
          <a:lstStyle/>
          <a:p>
            <a:r>
              <a:rPr lang="en-US" b="1" dirty="0" smtClean="0"/>
              <a:t>Operations in a Web Service Architecture</a:t>
            </a:r>
          </a:p>
          <a:p>
            <a:pPr>
              <a:buFont typeface="Wingdings" pitchFamily="2" charset="2"/>
              <a:buChar char="ü"/>
            </a:pPr>
            <a:endParaRPr lang="en-US" dirty="0" smtClean="0"/>
          </a:p>
          <a:p>
            <a:pPr>
              <a:buFont typeface="Wingdings" pitchFamily="2" charset="2"/>
              <a:buChar char="ü"/>
            </a:pPr>
            <a:r>
              <a:rPr lang="en-US" dirty="0" smtClean="0"/>
              <a:t>Publication of service descriptions </a:t>
            </a:r>
            <a:r>
              <a:rPr lang="en-US" b="1" dirty="0" smtClean="0"/>
              <a:t>(Publish)</a:t>
            </a:r>
          </a:p>
          <a:p>
            <a:pPr>
              <a:buFont typeface="Wingdings" pitchFamily="2" charset="2"/>
              <a:buChar char="ü"/>
            </a:pPr>
            <a:r>
              <a:rPr lang="en-US" dirty="0" smtClean="0"/>
              <a:t>Finding of services descriptions </a:t>
            </a:r>
            <a:r>
              <a:rPr lang="en-US" b="1" dirty="0" smtClean="0"/>
              <a:t>(Find)</a:t>
            </a:r>
          </a:p>
          <a:p>
            <a:pPr>
              <a:buFont typeface="Wingdings" pitchFamily="2" charset="2"/>
              <a:buChar char="ü"/>
            </a:pPr>
            <a:r>
              <a:rPr lang="en-US" dirty="0" smtClean="0"/>
              <a:t>Invoking of service based on service descriptions </a:t>
            </a:r>
            <a:r>
              <a:rPr lang="en-US" b="1" dirty="0" smtClean="0"/>
              <a:t>(Bind)</a:t>
            </a:r>
            <a:endParaRPr lang="en-US" dirty="0" smtClean="0"/>
          </a:p>
          <a:p>
            <a:r>
              <a:rPr lang="en-US" dirty="0" smtClean="0"/>
              <a:t/>
            </a:r>
            <a:br>
              <a:rPr lang="en-US" dirty="0" smtClean="0"/>
            </a:br>
            <a:endParaRPr lang="en-US" dirty="0" smtClean="0"/>
          </a:p>
          <a:p>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382" y="2489200"/>
            <a:ext cx="7898618" cy="4140200"/>
          </a:xfrm>
        </p:spPr>
        <p:txBody>
          <a:bodyPr>
            <a:normAutofit/>
          </a:bodyPr>
          <a:lstStyle/>
          <a:p>
            <a:pPr algn="just">
              <a:lnSpc>
                <a:spcPct val="210000"/>
              </a:lnSpc>
            </a:pPr>
            <a:r>
              <a:rPr lang="en-US" b="1" dirty="0"/>
              <a:t>Client</a:t>
            </a:r>
            <a:r>
              <a:rPr lang="en-US" dirty="0"/>
              <a:t>: The application that sends requests to a web service.</a:t>
            </a:r>
          </a:p>
          <a:p>
            <a:pPr algn="just">
              <a:lnSpc>
                <a:spcPct val="210000"/>
              </a:lnSpc>
            </a:pPr>
            <a:r>
              <a:rPr lang="en-US" b="1" dirty="0"/>
              <a:t>Web Service</a:t>
            </a:r>
            <a:r>
              <a:rPr lang="en-US" dirty="0"/>
              <a:t>: The server-side application providing functionalities.</a:t>
            </a:r>
          </a:p>
          <a:p>
            <a:pPr algn="just">
              <a:lnSpc>
                <a:spcPct val="210000"/>
              </a:lnSpc>
            </a:pPr>
            <a:r>
              <a:rPr lang="en-US" b="1" dirty="0"/>
              <a:t>Registry (UDDI)</a:t>
            </a:r>
            <a:r>
              <a:rPr lang="en-US" dirty="0"/>
              <a:t>: A directory for discovering web services.</a:t>
            </a:r>
          </a:p>
          <a:p>
            <a:pPr algn="just">
              <a:lnSpc>
                <a:spcPct val="210000"/>
              </a:lnSpc>
            </a:pPr>
            <a:r>
              <a:rPr lang="en-US" b="1" dirty="0"/>
              <a:t>Transport (HTTP, SMTP, FTP)</a:t>
            </a:r>
            <a:r>
              <a:rPr lang="en-US" dirty="0"/>
              <a:t>: The communication protocol used.</a:t>
            </a:r>
          </a:p>
          <a:p>
            <a:pPr algn="just">
              <a:lnSpc>
                <a:spcPct val="210000"/>
              </a:lnSpc>
            </a:pPr>
            <a:r>
              <a:rPr lang="en-US" b="1" dirty="0"/>
              <a:t>Messaging (SOAP, REST)</a:t>
            </a:r>
            <a:r>
              <a:rPr lang="en-US" dirty="0"/>
              <a:t>: Defines how data is formatted and exchanged.</a:t>
            </a:r>
          </a:p>
          <a:p>
            <a:pPr algn="just">
              <a:lnSpc>
                <a:spcPct val="210000"/>
              </a:lnSpc>
            </a:pPr>
            <a:endParaRPr lang="en-US" dirty="0"/>
          </a:p>
        </p:txBody>
      </p:sp>
      <p:sp>
        <p:nvSpPr>
          <p:cNvPr id="4" name="Title 1"/>
          <p:cNvSpPr>
            <a:spLocks noGrp="1"/>
          </p:cNvSpPr>
          <p:nvPr>
            <p:ph type="title"/>
          </p:nvPr>
        </p:nvSpPr>
        <p:spPr/>
        <p:txBody>
          <a:bodyPr/>
          <a:lstStyle/>
          <a:p>
            <a:r>
              <a:rPr lang="en-US" dirty="0" smtClean="0"/>
              <a:t>Architecture</a:t>
            </a:r>
            <a:endParaRPr lang="en-US" dirty="0"/>
          </a:p>
        </p:txBody>
      </p:sp>
    </p:spTree>
    <p:extLst>
      <p:ext uri="{BB962C8B-B14F-4D97-AF65-F5344CB8AC3E}">
        <p14:creationId xmlns:p14="http://schemas.microsoft.com/office/powerpoint/2010/main" val="87928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533400" y="2133600"/>
            <a:ext cx="8153400" cy="4495800"/>
          </a:xfrm>
        </p:spPr>
        <p:txBody>
          <a:bodyPr>
            <a:normAutofit/>
          </a:bodyPr>
          <a:lstStyle/>
          <a:p>
            <a:pPr algn="just"/>
            <a:r>
              <a:rPr lang="en-US" dirty="0" smtClean="0"/>
              <a:t>The Web Services architecture describes how to instantiate the elements and implement the operations in an interoperable manner.</a:t>
            </a:r>
          </a:p>
          <a:p>
            <a:pPr algn="just"/>
            <a:r>
              <a:rPr lang="en-US" dirty="0" smtClean="0"/>
              <a:t>The architecture of web service interacts among three roles: </a:t>
            </a:r>
            <a:r>
              <a:rPr lang="en-US" b="1" dirty="0" smtClean="0"/>
              <a:t>service provider, service requester,</a:t>
            </a:r>
            <a:r>
              <a:rPr lang="en-US" dirty="0" smtClean="0"/>
              <a:t> and </a:t>
            </a:r>
            <a:r>
              <a:rPr lang="en-US" b="1" dirty="0" smtClean="0"/>
              <a:t>service registry</a:t>
            </a:r>
            <a:r>
              <a:rPr lang="en-US" dirty="0" smtClean="0"/>
              <a:t>. </a:t>
            </a:r>
            <a:endParaRPr lang="en-US" dirty="0" smtClean="0"/>
          </a:p>
          <a:p>
            <a:pPr algn="just"/>
            <a:endParaRPr lang="en-US" dirty="0"/>
          </a:p>
          <a:p>
            <a:pPr algn="just"/>
            <a:r>
              <a:rPr lang="en-US" dirty="0" smtClean="0"/>
              <a:t>The </a:t>
            </a:r>
            <a:r>
              <a:rPr lang="en-US" dirty="0" smtClean="0"/>
              <a:t>interaction involves the three operations: </a:t>
            </a:r>
            <a:r>
              <a:rPr lang="en-US" b="1" dirty="0" smtClean="0"/>
              <a:t>publish, find,</a:t>
            </a:r>
            <a:r>
              <a:rPr lang="en-US" dirty="0" smtClean="0"/>
              <a:t> and </a:t>
            </a:r>
            <a:r>
              <a:rPr lang="en-US" b="1" dirty="0" smtClean="0"/>
              <a:t>bind</a:t>
            </a:r>
            <a:r>
              <a:rPr lang="en-US" dirty="0" smtClean="0"/>
              <a:t>. These operations and roles act upon the </a:t>
            </a:r>
            <a:r>
              <a:rPr lang="en-US" b="1" dirty="0" smtClean="0"/>
              <a:t>web services artifacts</a:t>
            </a:r>
            <a:r>
              <a:rPr lang="en-US" dirty="0" smtClean="0"/>
              <a:t>.</a:t>
            </a:r>
          </a:p>
          <a:p>
            <a:pPr algn="just"/>
            <a:endParaRPr lang="en-US" dirty="0"/>
          </a:p>
          <a:p>
            <a:pPr algn="just"/>
            <a:r>
              <a:rPr lang="en-US" dirty="0" smtClean="0"/>
              <a:t> </a:t>
            </a:r>
            <a:r>
              <a:rPr lang="en-US" dirty="0" smtClean="0"/>
              <a:t>The web service artifacts are the web service software module and its description.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382" y="2489200"/>
            <a:ext cx="7898618" cy="3683000"/>
          </a:xfrm>
        </p:spPr>
        <p:txBody>
          <a:bodyPr>
            <a:normAutofit lnSpcReduction="10000"/>
          </a:bodyPr>
          <a:lstStyle/>
          <a:p>
            <a:pPr algn="just">
              <a:lnSpc>
                <a:spcPct val="150000"/>
              </a:lnSpc>
            </a:pPr>
            <a:r>
              <a:rPr lang="en-US" dirty="0"/>
              <a:t>The service provider hosts a network-associable module (web service). </a:t>
            </a:r>
            <a:endParaRPr lang="en-US" dirty="0" smtClean="0"/>
          </a:p>
          <a:p>
            <a:pPr algn="just">
              <a:lnSpc>
                <a:spcPct val="150000"/>
              </a:lnSpc>
            </a:pPr>
            <a:r>
              <a:rPr lang="en-US" dirty="0" smtClean="0"/>
              <a:t>It </a:t>
            </a:r>
            <a:r>
              <a:rPr lang="en-US" dirty="0"/>
              <a:t>defines a service description for the web service and publishes it to a service requestor or service registry. </a:t>
            </a:r>
            <a:endParaRPr lang="en-US" dirty="0" smtClean="0"/>
          </a:p>
          <a:p>
            <a:pPr algn="just">
              <a:lnSpc>
                <a:spcPct val="150000"/>
              </a:lnSpc>
            </a:pPr>
            <a:r>
              <a:rPr lang="en-US" dirty="0" smtClean="0"/>
              <a:t>These </a:t>
            </a:r>
            <a:r>
              <a:rPr lang="en-US" dirty="0"/>
              <a:t>service requestor uses a find operation to retrieve the service description locally or from the service registry</a:t>
            </a:r>
            <a:r>
              <a:rPr lang="en-US" dirty="0" smtClean="0"/>
              <a:t>.</a:t>
            </a:r>
          </a:p>
          <a:p>
            <a:pPr algn="just">
              <a:lnSpc>
                <a:spcPct val="150000"/>
              </a:lnSpc>
            </a:pPr>
            <a:r>
              <a:rPr lang="en-US" dirty="0" smtClean="0"/>
              <a:t> </a:t>
            </a:r>
            <a:r>
              <a:rPr lang="en-US" dirty="0"/>
              <a:t>It uses the service description to bind with the service provider and invoke with the web service implementation.</a:t>
            </a:r>
            <a:endParaRPr lang="en-US" dirty="0"/>
          </a:p>
        </p:txBody>
      </p:sp>
      <p:sp>
        <p:nvSpPr>
          <p:cNvPr id="4" name="Title 1"/>
          <p:cNvSpPr>
            <a:spLocks noGrp="1"/>
          </p:cNvSpPr>
          <p:nvPr>
            <p:ph type="title"/>
          </p:nvPr>
        </p:nvSpPr>
        <p:spPr/>
        <p:txBody>
          <a:bodyPr/>
          <a:lstStyle/>
          <a:p>
            <a:r>
              <a:rPr lang="en-US" dirty="0" smtClean="0"/>
              <a:t>continue..</a:t>
            </a:r>
            <a:endParaRPr lang="en-US" dirty="0"/>
          </a:p>
        </p:txBody>
      </p:sp>
    </p:spTree>
    <p:extLst>
      <p:ext uri="{BB962C8B-B14F-4D97-AF65-F5344CB8AC3E}">
        <p14:creationId xmlns:p14="http://schemas.microsoft.com/office/powerpoint/2010/main" val="118272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7924800" cy="4495800"/>
          </a:xfrm>
        </p:spPr>
        <p:txBody>
          <a:bodyPr>
            <a:normAutofit/>
          </a:bodyPr>
          <a:lstStyle/>
          <a:p>
            <a:pPr algn="just"/>
            <a:r>
              <a:rPr lang="en-US" b="1" dirty="0"/>
              <a:t>Service Provider</a:t>
            </a:r>
            <a:endParaRPr lang="en-US" dirty="0"/>
          </a:p>
          <a:p>
            <a:pPr marL="0" indent="0" algn="just">
              <a:buNone/>
            </a:pPr>
            <a:r>
              <a:rPr lang="en-US" dirty="0" smtClean="0"/>
              <a:t>         From </a:t>
            </a:r>
            <a:r>
              <a:rPr lang="en-US" dirty="0"/>
              <a:t>an architectural perspective, it is the platform that hosts the services.</a:t>
            </a:r>
          </a:p>
          <a:p>
            <a:pPr algn="just"/>
            <a:r>
              <a:rPr lang="en-US" b="1" dirty="0"/>
              <a:t>Service Requestor</a:t>
            </a:r>
            <a:endParaRPr lang="en-US" dirty="0"/>
          </a:p>
          <a:p>
            <a:pPr marL="0" indent="0" algn="just">
              <a:buNone/>
            </a:pPr>
            <a:r>
              <a:rPr lang="en-US" dirty="0" smtClean="0"/>
              <a:t>        Service </a:t>
            </a:r>
            <a:r>
              <a:rPr lang="en-US" dirty="0"/>
              <a:t>requestor is the application that is looking for and invoking or initiating an interaction with a service. The browser plays the requester role, driven by a consumer or a program without a user interface.</a:t>
            </a:r>
          </a:p>
          <a:p>
            <a:pPr algn="just"/>
            <a:r>
              <a:rPr lang="en-US" b="1" dirty="0"/>
              <a:t>Service Registry</a:t>
            </a:r>
            <a:endParaRPr lang="en-US" dirty="0"/>
          </a:p>
          <a:p>
            <a:pPr marL="0" indent="0" algn="just">
              <a:buNone/>
            </a:pPr>
            <a:r>
              <a:rPr lang="en-US" dirty="0" smtClean="0"/>
              <a:t>        Service </a:t>
            </a:r>
            <a:r>
              <a:rPr lang="en-US" dirty="0"/>
              <a:t>requestors find service and obtain binding information for services during development.</a:t>
            </a:r>
          </a:p>
          <a:p>
            <a:pPr algn="just"/>
            <a:endParaRPr lang="en-US" dirty="0"/>
          </a:p>
        </p:txBody>
      </p:sp>
      <p:sp>
        <p:nvSpPr>
          <p:cNvPr id="4" name="Title 1"/>
          <p:cNvSpPr>
            <a:spLocks noGrp="1"/>
          </p:cNvSpPr>
          <p:nvPr>
            <p:ph type="title"/>
          </p:nvPr>
        </p:nvSpPr>
        <p:spPr/>
        <p:txBody>
          <a:bodyPr/>
          <a:lstStyle/>
          <a:p>
            <a:r>
              <a:rPr lang="en-US" dirty="0" smtClean="0"/>
              <a:t>continue..</a:t>
            </a:r>
            <a:endParaRPr lang="en-US" dirty="0"/>
          </a:p>
        </p:txBody>
      </p:sp>
    </p:spTree>
    <p:extLst>
      <p:ext uri="{BB962C8B-B14F-4D97-AF65-F5344CB8AC3E}">
        <p14:creationId xmlns:p14="http://schemas.microsoft.com/office/powerpoint/2010/main" val="3734711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05" y="838200"/>
            <a:ext cx="6464814" cy="1090865"/>
          </a:xfrm>
        </p:spPr>
        <p:txBody>
          <a:bodyPr/>
          <a:lstStyle/>
          <a:p>
            <a:r>
              <a:rPr lang="en-US" dirty="0"/>
              <a:t>Operations in a Web Service Architecture</a:t>
            </a:r>
            <a:br>
              <a:rPr lang="en-US" dirty="0"/>
            </a:br>
            <a:endParaRPr lang="en-US" dirty="0"/>
          </a:p>
        </p:txBody>
      </p:sp>
      <p:sp>
        <p:nvSpPr>
          <p:cNvPr id="3" name="Content Placeholder 2"/>
          <p:cNvSpPr>
            <a:spLocks noGrp="1"/>
          </p:cNvSpPr>
          <p:nvPr>
            <p:ph idx="1"/>
          </p:nvPr>
        </p:nvSpPr>
        <p:spPr>
          <a:xfrm>
            <a:off x="685800" y="2209800"/>
            <a:ext cx="7924800" cy="4343400"/>
          </a:xfrm>
        </p:spPr>
        <p:txBody>
          <a:bodyPr>
            <a:normAutofit fontScale="85000" lnSpcReduction="10000"/>
          </a:bodyPr>
          <a:lstStyle/>
          <a:p>
            <a:pPr algn="just">
              <a:lnSpc>
                <a:spcPct val="150000"/>
              </a:lnSpc>
            </a:pPr>
            <a:r>
              <a:rPr lang="en-US" b="1" dirty="0"/>
              <a:t>Three behaviors that take place in the </a:t>
            </a:r>
            <a:r>
              <a:rPr lang="en-US" b="1" dirty="0" err="1" smtClean="0"/>
              <a:t>microservices</a:t>
            </a:r>
            <a:r>
              <a:rPr lang="en-US" b="1" dirty="0"/>
              <a:t>:</a:t>
            </a:r>
          </a:p>
          <a:p>
            <a:pPr algn="just">
              <a:lnSpc>
                <a:spcPct val="150000"/>
              </a:lnSpc>
            </a:pPr>
            <a:r>
              <a:rPr lang="en-US" dirty="0"/>
              <a:t>Publication of service descriptions </a:t>
            </a:r>
            <a:r>
              <a:rPr lang="en-US" b="1" dirty="0"/>
              <a:t>(Publish</a:t>
            </a:r>
            <a:r>
              <a:rPr lang="en-US" b="1" dirty="0" smtClean="0"/>
              <a:t>)</a:t>
            </a:r>
          </a:p>
          <a:p>
            <a:pPr marL="0" indent="0" algn="just">
              <a:lnSpc>
                <a:spcPct val="150000"/>
              </a:lnSpc>
              <a:buNone/>
            </a:pPr>
            <a:r>
              <a:rPr lang="en-US" b="1" dirty="0"/>
              <a:t> </a:t>
            </a:r>
            <a:r>
              <a:rPr lang="en-US" b="1" dirty="0" smtClean="0"/>
              <a:t>      </a:t>
            </a:r>
            <a:r>
              <a:rPr lang="en-US" sz="1600" dirty="0"/>
              <a:t>a service description must be published so that a service requester can find the service.</a:t>
            </a:r>
          </a:p>
          <a:p>
            <a:pPr algn="just">
              <a:lnSpc>
                <a:spcPct val="150000"/>
              </a:lnSpc>
            </a:pPr>
            <a:r>
              <a:rPr lang="en-US" dirty="0"/>
              <a:t>Finding of services descriptions </a:t>
            </a:r>
            <a:r>
              <a:rPr lang="en-US" b="1" dirty="0"/>
              <a:t>(Find</a:t>
            </a:r>
            <a:r>
              <a:rPr lang="en-US" b="1" dirty="0" smtClean="0"/>
              <a:t>)</a:t>
            </a:r>
          </a:p>
          <a:p>
            <a:pPr marL="0" indent="0" algn="just">
              <a:lnSpc>
                <a:spcPct val="150000"/>
              </a:lnSpc>
              <a:buNone/>
            </a:pPr>
            <a:r>
              <a:rPr lang="en-US" sz="1900" dirty="0" smtClean="0"/>
              <a:t>        </a:t>
            </a:r>
            <a:r>
              <a:rPr lang="en-US" sz="1900" dirty="0"/>
              <a:t> </a:t>
            </a:r>
            <a:r>
              <a:rPr lang="en-US" sz="1700" dirty="0"/>
              <a:t>the service requestor retrieves the service description directly. It can be involved in two different lifecycle phases for the service requestor:</a:t>
            </a:r>
          </a:p>
          <a:p>
            <a:pPr algn="just">
              <a:lnSpc>
                <a:spcPct val="150000"/>
              </a:lnSpc>
            </a:pPr>
            <a:r>
              <a:rPr lang="en-US" sz="1700" dirty="0"/>
              <a:t>At design, time to retrieve the service's interface description for program development.</a:t>
            </a:r>
          </a:p>
          <a:p>
            <a:pPr algn="just">
              <a:lnSpc>
                <a:spcPct val="150000"/>
              </a:lnSpc>
            </a:pPr>
            <a:r>
              <a:rPr lang="en-US" sz="1700" dirty="0"/>
              <a:t>And, at the runtime to retrieve the service's binding and location description for invocation.</a:t>
            </a:r>
          </a:p>
          <a:p>
            <a:pPr marL="0" indent="0" algn="just">
              <a:buNone/>
            </a:pPr>
            <a:endParaRPr lang="en-US" dirty="0" smtClean="0"/>
          </a:p>
          <a:p>
            <a:pPr algn="just"/>
            <a:endParaRPr lang="en-US" dirty="0"/>
          </a:p>
        </p:txBody>
      </p:sp>
    </p:spTree>
    <p:extLst>
      <p:ext uri="{BB962C8B-B14F-4D97-AF65-F5344CB8AC3E}">
        <p14:creationId xmlns:p14="http://schemas.microsoft.com/office/powerpoint/2010/main" val="174198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382" y="2489200"/>
            <a:ext cx="7746218" cy="3835400"/>
          </a:xfrm>
        </p:spPr>
        <p:txBody>
          <a:bodyPr/>
          <a:lstStyle/>
          <a:p>
            <a:pPr algn="just"/>
            <a:r>
              <a:rPr lang="en-US" dirty="0"/>
              <a:t>Invoking of service based on service descriptions </a:t>
            </a:r>
            <a:r>
              <a:rPr lang="en-US" b="1" dirty="0"/>
              <a:t>(Bind)</a:t>
            </a:r>
            <a:endParaRPr lang="en-US" dirty="0"/>
          </a:p>
          <a:p>
            <a:pPr marL="0" indent="0" algn="just">
              <a:buNone/>
            </a:pPr>
            <a:r>
              <a:rPr lang="en-US" dirty="0" smtClean="0"/>
              <a:t>            </a:t>
            </a:r>
            <a:r>
              <a:rPr lang="en-US" dirty="0"/>
              <a:t>In the bind operation, the service requestor invokes or initiates an interaction with the service at runtime using the binding details in the service description to locate, contact, and invoke the service.</a:t>
            </a:r>
            <a:endParaRPr lang="en-US" dirty="0"/>
          </a:p>
        </p:txBody>
      </p:sp>
      <p:sp>
        <p:nvSpPr>
          <p:cNvPr id="4" name="Title 1"/>
          <p:cNvSpPr>
            <a:spLocks noGrp="1"/>
          </p:cNvSpPr>
          <p:nvPr>
            <p:ph type="title"/>
          </p:nvPr>
        </p:nvSpPr>
        <p:spPr/>
        <p:txBody>
          <a:bodyPr/>
          <a:lstStyle/>
          <a:p>
            <a:r>
              <a:rPr lang="en-US" dirty="0" smtClean="0"/>
              <a:t>continue..</a:t>
            </a:r>
            <a:endParaRPr lang="en-US" dirty="0"/>
          </a:p>
        </p:txBody>
      </p:sp>
    </p:spTree>
    <p:extLst>
      <p:ext uri="{BB962C8B-B14F-4D97-AF65-F5344CB8AC3E}">
        <p14:creationId xmlns:p14="http://schemas.microsoft.com/office/powerpoint/2010/main" val="2726654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chitecture of W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5486400" cy="438912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bwMode="gray">
          <a:xfrm>
            <a:off x="1018370" y="1079498"/>
            <a:ext cx="6343672" cy="709865"/>
          </a:xfrm>
          <a:prstGeom prst="rect">
            <a:avLst/>
          </a:prstGeom>
        </p:spPr>
        <p:txBody>
          <a:bodyPr vert="horz" lIns="91440" tIns="45720" rIns="91440" bIns="45720" rtlCol="0" anchor="ctr">
            <a:normAutofit fontScale="75000" lnSpcReduction="20000"/>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Web Service Implementation Lifecycle</a:t>
            </a:r>
            <a:endParaRPr lang="en-US" dirty="0"/>
          </a:p>
        </p:txBody>
      </p:sp>
    </p:spTree>
    <p:extLst>
      <p:ext uri="{BB962C8B-B14F-4D97-AF65-F5344CB8AC3E}">
        <p14:creationId xmlns:p14="http://schemas.microsoft.com/office/powerpoint/2010/main" val="38252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Service Implementation Lifecycle</a:t>
            </a:r>
            <a:endParaRPr lang="en-US" dirty="0"/>
          </a:p>
        </p:txBody>
      </p:sp>
      <p:sp>
        <p:nvSpPr>
          <p:cNvPr id="3" name="Content Placeholder 2"/>
          <p:cNvSpPr>
            <a:spLocks noGrp="1"/>
          </p:cNvSpPr>
          <p:nvPr>
            <p:ph idx="1"/>
          </p:nvPr>
        </p:nvSpPr>
        <p:spPr>
          <a:xfrm>
            <a:off x="864382" y="2489200"/>
            <a:ext cx="7441418" cy="4368800"/>
          </a:xfrm>
        </p:spPr>
        <p:txBody>
          <a:bodyPr>
            <a:normAutofit/>
          </a:bodyPr>
          <a:lstStyle/>
          <a:p>
            <a:pPr algn="just"/>
            <a:r>
              <a:rPr lang="en-US" dirty="0" smtClean="0"/>
              <a:t>A web service implementation lifecycle refers to the phases for developing web services from the requirement to development. An Implementation lifecycle includes the following phases:</a:t>
            </a:r>
          </a:p>
          <a:p>
            <a:pPr algn="just">
              <a:lnSpc>
                <a:spcPct val="150000"/>
              </a:lnSpc>
            </a:pPr>
            <a:r>
              <a:rPr lang="en-US" dirty="0" smtClean="0"/>
              <a:t>Requirements Phase</a:t>
            </a:r>
          </a:p>
          <a:p>
            <a:pPr algn="just">
              <a:lnSpc>
                <a:spcPct val="150000"/>
              </a:lnSpc>
            </a:pPr>
            <a:r>
              <a:rPr lang="en-US" dirty="0" smtClean="0"/>
              <a:t>Analysis Phase</a:t>
            </a:r>
          </a:p>
          <a:p>
            <a:pPr algn="just">
              <a:lnSpc>
                <a:spcPct val="150000"/>
              </a:lnSpc>
            </a:pPr>
            <a:r>
              <a:rPr lang="en-US" dirty="0" smtClean="0"/>
              <a:t>Design Phase</a:t>
            </a:r>
          </a:p>
          <a:p>
            <a:pPr algn="just">
              <a:lnSpc>
                <a:spcPct val="150000"/>
              </a:lnSpc>
            </a:pPr>
            <a:r>
              <a:rPr lang="en-US" dirty="0" smtClean="0"/>
              <a:t>Coding Phase</a:t>
            </a:r>
          </a:p>
          <a:p>
            <a:pPr algn="just">
              <a:lnSpc>
                <a:spcPct val="150000"/>
              </a:lnSpc>
            </a:pPr>
            <a:r>
              <a:rPr lang="en-US" dirty="0" smtClean="0"/>
              <a:t>Test Phase</a:t>
            </a:r>
          </a:p>
          <a:p>
            <a:pPr algn="just">
              <a:lnSpc>
                <a:spcPct val="150000"/>
              </a:lnSpc>
            </a:pPr>
            <a:r>
              <a:rPr lang="en-US" dirty="0" smtClean="0"/>
              <a:t>Deployment Phase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1600200"/>
            <a:ext cx="8848725" cy="4806160"/>
          </a:xfrm>
          <a:prstGeom prst="rect">
            <a:avLst/>
          </a:prstGeom>
        </p:spPr>
      </p:pic>
    </p:spTree>
    <p:extLst>
      <p:ext uri="{BB962C8B-B14F-4D97-AF65-F5344CB8AC3E}">
        <p14:creationId xmlns:p14="http://schemas.microsoft.com/office/powerpoint/2010/main" val="1494548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0"/>
            <a:ext cx="6343672" cy="709865"/>
          </a:xfrm>
        </p:spPr>
        <p:txBody>
          <a:bodyPr vert="horz" lIns="91440" tIns="45720" rIns="91440" bIns="45720" rtlCol="0" anchor="ctr">
            <a:normAutofit fontScale="90000"/>
          </a:bodyPr>
          <a:lstStyle/>
          <a:p>
            <a:r>
              <a:rPr lang="en-US" dirty="0"/>
              <a:t>Requirements Phase</a:t>
            </a:r>
            <a:br>
              <a:rPr lang="en-US" dirty="0"/>
            </a:br>
            <a:endParaRPr lang="en-US" dirty="0"/>
          </a:p>
        </p:txBody>
      </p:sp>
      <p:sp>
        <p:nvSpPr>
          <p:cNvPr id="3" name="Content Placeholder 2"/>
          <p:cNvSpPr>
            <a:spLocks noGrp="1"/>
          </p:cNvSpPr>
          <p:nvPr>
            <p:ph idx="1"/>
          </p:nvPr>
        </p:nvSpPr>
        <p:spPr>
          <a:xfrm>
            <a:off x="864382" y="2489200"/>
            <a:ext cx="7593818" cy="4064000"/>
          </a:xfrm>
        </p:spPr>
        <p:txBody>
          <a:bodyPr>
            <a:normAutofit fontScale="92500" lnSpcReduction="10000"/>
          </a:bodyPr>
          <a:lstStyle/>
          <a:p>
            <a:pPr algn="just"/>
            <a:r>
              <a:rPr lang="en-US" dirty="0" smtClean="0"/>
              <a:t>The </a:t>
            </a:r>
            <a:r>
              <a:rPr lang="en-US" dirty="0" smtClean="0"/>
              <a:t>objective of the requirements phase is to understand the business requirement and translate them into the web services requirement. </a:t>
            </a:r>
            <a:endParaRPr lang="en-US" dirty="0" smtClean="0"/>
          </a:p>
          <a:p>
            <a:pPr algn="just"/>
            <a:r>
              <a:rPr lang="en-US" dirty="0" smtClean="0"/>
              <a:t>The </a:t>
            </a:r>
            <a:r>
              <a:rPr lang="en-US" dirty="0" smtClean="0"/>
              <a:t>requirement analyst should do requirement elicitation (it is the practice of researching and discovering the requirements of the system from the user, customer, and other stakeholders). </a:t>
            </a:r>
            <a:endParaRPr lang="en-US" dirty="0" smtClean="0"/>
          </a:p>
          <a:p>
            <a:pPr algn="just"/>
            <a:endParaRPr lang="en-US" dirty="0"/>
          </a:p>
          <a:p>
            <a:pPr algn="just"/>
            <a:r>
              <a:rPr lang="en-US" dirty="0" smtClean="0"/>
              <a:t>The </a:t>
            </a:r>
            <a:r>
              <a:rPr lang="en-US" dirty="0" smtClean="0"/>
              <a:t>analyst should interpret, consolidate, and communicate these requirements to the development team. </a:t>
            </a:r>
            <a:endParaRPr lang="en-US" dirty="0" smtClean="0"/>
          </a:p>
          <a:p>
            <a:pPr algn="just"/>
            <a:endParaRPr lang="en-US" dirty="0"/>
          </a:p>
          <a:p>
            <a:pPr algn="just"/>
            <a:r>
              <a:rPr lang="en-US" dirty="0" smtClean="0"/>
              <a:t>The </a:t>
            </a:r>
            <a:r>
              <a:rPr lang="en-US" dirty="0" smtClean="0"/>
              <a:t>requirements should be grouped in a centralized repository where they can be viewed, prioritized, and mined for interactive features.</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Phase</a:t>
            </a:r>
            <a:br>
              <a:rPr lang="en-US" dirty="0"/>
            </a:br>
            <a:endParaRPr lang="en-US" dirty="0"/>
          </a:p>
        </p:txBody>
      </p:sp>
      <p:sp>
        <p:nvSpPr>
          <p:cNvPr id="3" name="Content Placeholder 2"/>
          <p:cNvSpPr>
            <a:spLocks noGrp="1"/>
          </p:cNvSpPr>
          <p:nvPr>
            <p:ph idx="1"/>
          </p:nvPr>
        </p:nvSpPr>
        <p:spPr>
          <a:xfrm>
            <a:off x="864382" y="2489200"/>
            <a:ext cx="7212818" cy="3606800"/>
          </a:xfrm>
        </p:spPr>
        <p:txBody>
          <a:bodyPr/>
          <a:lstStyle/>
          <a:p>
            <a:pPr algn="just"/>
            <a:r>
              <a:rPr lang="en-US" dirty="0" smtClean="0"/>
              <a:t>The </a:t>
            </a:r>
            <a:r>
              <a:rPr lang="en-US" dirty="0"/>
              <a:t>purpose of the analysis phase is to refine and translate the web service into conceptual models by which the technical development team can understand</a:t>
            </a:r>
            <a:r>
              <a:rPr lang="en-US" dirty="0" smtClean="0"/>
              <a:t>.</a:t>
            </a:r>
          </a:p>
          <a:p>
            <a:pPr algn="just"/>
            <a:endParaRPr lang="en-US" dirty="0"/>
          </a:p>
          <a:p>
            <a:pPr algn="just"/>
            <a:r>
              <a:rPr lang="en-US" dirty="0" smtClean="0"/>
              <a:t> </a:t>
            </a:r>
            <a:r>
              <a:rPr lang="en-US" dirty="0"/>
              <a:t>It also defines the high-level structure and identifies the web service interface contracts.</a:t>
            </a:r>
          </a:p>
          <a:p>
            <a:endParaRPr lang="en-US" dirty="0"/>
          </a:p>
        </p:txBody>
      </p:sp>
    </p:spTree>
    <p:extLst>
      <p:ext uri="{BB962C8B-B14F-4D97-AF65-F5344CB8AC3E}">
        <p14:creationId xmlns:p14="http://schemas.microsoft.com/office/powerpoint/2010/main" val="3460340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6343672" cy="709865"/>
          </a:xfrm>
        </p:spPr>
        <p:txBody>
          <a:bodyPr/>
          <a:lstStyle/>
          <a:p>
            <a:r>
              <a:rPr lang="en-US" dirty="0"/>
              <a:t>Design </a:t>
            </a:r>
            <a:r>
              <a:rPr lang="en-US" dirty="0" smtClean="0"/>
              <a:t>Phase</a:t>
            </a:r>
            <a:r>
              <a:rPr lang="en-US" dirty="0"/>
              <a:t/>
            </a:r>
            <a:br>
              <a:rPr lang="en-US" dirty="0"/>
            </a:br>
            <a:endParaRPr lang="en-US" dirty="0"/>
          </a:p>
        </p:txBody>
      </p:sp>
      <p:sp>
        <p:nvSpPr>
          <p:cNvPr id="3" name="Content Placeholder 2"/>
          <p:cNvSpPr>
            <a:spLocks noGrp="1"/>
          </p:cNvSpPr>
          <p:nvPr>
            <p:ph idx="1"/>
          </p:nvPr>
        </p:nvSpPr>
        <p:spPr>
          <a:xfrm>
            <a:off x="864382" y="2489200"/>
            <a:ext cx="7441418" cy="3606800"/>
          </a:xfrm>
        </p:spPr>
        <p:txBody>
          <a:bodyPr/>
          <a:lstStyle/>
          <a:p>
            <a:pPr algn="just">
              <a:lnSpc>
                <a:spcPct val="150000"/>
              </a:lnSpc>
            </a:pPr>
            <a:r>
              <a:rPr lang="en-US" dirty="0"/>
              <a:t>In this phase, the detailed design of web services is done. </a:t>
            </a:r>
            <a:endParaRPr lang="en-US" dirty="0" smtClean="0"/>
          </a:p>
          <a:p>
            <a:pPr algn="just">
              <a:lnSpc>
                <a:spcPct val="150000"/>
              </a:lnSpc>
            </a:pPr>
            <a:r>
              <a:rPr lang="en-US" dirty="0" smtClean="0"/>
              <a:t>The </a:t>
            </a:r>
            <a:r>
              <a:rPr lang="en-US" dirty="0"/>
              <a:t>designers define web service interface contract that has been identified in the analysis phase. </a:t>
            </a:r>
            <a:endParaRPr lang="en-US" dirty="0" smtClean="0"/>
          </a:p>
          <a:p>
            <a:pPr algn="just">
              <a:lnSpc>
                <a:spcPct val="150000"/>
              </a:lnSpc>
            </a:pPr>
            <a:r>
              <a:rPr lang="en-US" dirty="0" smtClean="0"/>
              <a:t>The </a:t>
            </a:r>
            <a:r>
              <a:rPr lang="en-US" dirty="0"/>
              <a:t>defined web service interface contract identifies the elements and the corresponding data types as well as mode of interaction between web services and client.</a:t>
            </a:r>
          </a:p>
          <a:p>
            <a:pPr algn="just">
              <a:lnSpc>
                <a:spcPct val="150000"/>
              </a:lnSpc>
            </a:pPr>
            <a:endParaRPr lang="en-US" dirty="0"/>
          </a:p>
        </p:txBody>
      </p:sp>
    </p:spTree>
    <p:extLst>
      <p:ext uri="{BB962C8B-B14F-4D97-AF65-F5344CB8AC3E}">
        <p14:creationId xmlns:p14="http://schemas.microsoft.com/office/powerpoint/2010/main" val="2887537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a:t>
            </a:r>
            <a:r>
              <a:rPr lang="en-US" dirty="0" smtClean="0"/>
              <a:t>Phase</a:t>
            </a:r>
            <a:endParaRPr lang="en-US" dirty="0"/>
          </a:p>
        </p:txBody>
      </p:sp>
      <p:sp>
        <p:nvSpPr>
          <p:cNvPr id="3" name="Content Placeholder 2"/>
          <p:cNvSpPr>
            <a:spLocks noGrp="1"/>
          </p:cNvSpPr>
          <p:nvPr>
            <p:ph idx="1"/>
          </p:nvPr>
        </p:nvSpPr>
        <p:spPr>
          <a:xfrm>
            <a:off x="864382" y="2489200"/>
            <a:ext cx="7365218" cy="3683000"/>
          </a:xfrm>
        </p:spPr>
        <p:txBody>
          <a:bodyPr/>
          <a:lstStyle/>
          <a:p>
            <a:pPr algn="just">
              <a:lnSpc>
                <a:spcPct val="150000"/>
              </a:lnSpc>
            </a:pPr>
            <a:r>
              <a:rPr lang="en-US" dirty="0"/>
              <a:t>Coding and debugging phase is quite similar to other software component-based coding and debugging phase</a:t>
            </a:r>
            <a:r>
              <a:rPr lang="en-US" dirty="0" smtClean="0"/>
              <a:t>.</a:t>
            </a:r>
          </a:p>
          <a:p>
            <a:pPr algn="just">
              <a:lnSpc>
                <a:spcPct val="150000"/>
              </a:lnSpc>
            </a:pPr>
            <a:endParaRPr lang="en-US" dirty="0"/>
          </a:p>
          <a:p>
            <a:pPr algn="just">
              <a:lnSpc>
                <a:spcPct val="150000"/>
              </a:lnSpc>
            </a:pPr>
            <a:r>
              <a:rPr lang="en-US" dirty="0" smtClean="0"/>
              <a:t> </a:t>
            </a:r>
            <a:r>
              <a:rPr lang="en-US" dirty="0"/>
              <a:t>The main difference lies in the creation of additional web service interface wrappers, generation of WSDL, and client stubs.</a:t>
            </a:r>
          </a:p>
          <a:p>
            <a:pPr algn="just">
              <a:lnSpc>
                <a:spcPct val="150000"/>
              </a:lnSpc>
            </a:pPr>
            <a:endParaRPr lang="en-US" dirty="0"/>
          </a:p>
        </p:txBody>
      </p:sp>
    </p:spTree>
    <p:extLst>
      <p:ext uri="{BB962C8B-B14F-4D97-AF65-F5344CB8AC3E}">
        <p14:creationId xmlns:p14="http://schemas.microsoft.com/office/powerpoint/2010/main" val="2315768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686800" cy="838200"/>
          </a:xfrm>
        </p:spPr>
        <p:txBody>
          <a:bodyPr/>
          <a:lstStyle/>
          <a:p>
            <a:r>
              <a:rPr lang="en-US" dirty="0"/>
              <a:t>Test Phase</a:t>
            </a:r>
          </a:p>
        </p:txBody>
      </p:sp>
      <p:sp>
        <p:nvSpPr>
          <p:cNvPr id="3" name="Content Placeholder 2"/>
          <p:cNvSpPr>
            <a:spLocks noGrp="1"/>
          </p:cNvSpPr>
          <p:nvPr>
            <p:ph idx="1"/>
          </p:nvPr>
        </p:nvSpPr>
        <p:spPr>
          <a:xfrm>
            <a:off x="593501" y="2438400"/>
            <a:ext cx="8077200" cy="3733800"/>
          </a:xfrm>
        </p:spPr>
        <p:txBody>
          <a:bodyPr>
            <a:noAutofit/>
          </a:bodyPr>
          <a:lstStyle/>
          <a:p>
            <a:pPr algn="just">
              <a:lnSpc>
                <a:spcPct val="150000"/>
              </a:lnSpc>
            </a:pPr>
            <a:r>
              <a:rPr lang="en-US" sz="1800" dirty="0" smtClean="0"/>
              <a:t>In </a:t>
            </a:r>
            <a:r>
              <a:rPr lang="en-US" sz="1800" dirty="0" smtClean="0"/>
              <a:t>this phase, the tester performs interoperability testing between the platform and the client's program. </a:t>
            </a:r>
            <a:endParaRPr lang="en-US" sz="1800" dirty="0" smtClean="0"/>
          </a:p>
          <a:p>
            <a:pPr algn="just">
              <a:lnSpc>
                <a:spcPct val="150000"/>
              </a:lnSpc>
            </a:pPr>
            <a:r>
              <a:rPr lang="en-US" sz="1800" dirty="0" smtClean="0"/>
              <a:t>Testing </a:t>
            </a:r>
            <a:r>
              <a:rPr lang="en-US" sz="1800" dirty="0" smtClean="0"/>
              <a:t>to be conducted is to ensure that web services can bear the maximum load and stress. </a:t>
            </a:r>
            <a:endParaRPr lang="en-US" sz="1800" dirty="0" smtClean="0"/>
          </a:p>
          <a:p>
            <a:pPr algn="just">
              <a:lnSpc>
                <a:spcPct val="150000"/>
              </a:lnSpc>
            </a:pPr>
            <a:r>
              <a:rPr lang="en-US" sz="1800" dirty="0" smtClean="0"/>
              <a:t>Other </a:t>
            </a:r>
            <a:r>
              <a:rPr lang="en-US" sz="1800" dirty="0" smtClean="0"/>
              <a:t>tasks like profiling of the web service application and inspection of the SOAP message should also perform in the test phase.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8001000" cy="3657600"/>
          </a:xfrm>
        </p:spPr>
        <p:txBody>
          <a:bodyPr/>
          <a:lstStyle/>
          <a:p>
            <a:pPr algn="just">
              <a:lnSpc>
                <a:spcPct val="150000"/>
              </a:lnSpc>
            </a:pPr>
            <a:r>
              <a:rPr lang="en-US" dirty="0" smtClean="0"/>
              <a:t>The </a:t>
            </a:r>
            <a:r>
              <a:rPr lang="en-US" dirty="0"/>
              <a:t>purpose of the deployment phase is to ensure that the web service is properly deployed in the distributed system</a:t>
            </a:r>
            <a:r>
              <a:rPr lang="en-US" dirty="0" smtClean="0"/>
              <a:t>.</a:t>
            </a:r>
          </a:p>
          <a:p>
            <a:pPr algn="just">
              <a:lnSpc>
                <a:spcPct val="150000"/>
              </a:lnSpc>
            </a:pPr>
            <a:r>
              <a:rPr lang="en-US" dirty="0" smtClean="0"/>
              <a:t> </a:t>
            </a:r>
            <a:r>
              <a:rPr lang="en-US" dirty="0"/>
              <a:t>It executes after the testing phase</a:t>
            </a:r>
            <a:r>
              <a:rPr lang="en-US" dirty="0" smtClean="0"/>
              <a:t>.</a:t>
            </a:r>
          </a:p>
          <a:p>
            <a:pPr algn="just">
              <a:lnSpc>
                <a:spcPct val="150000"/>
              </a:lnSpc>
            </a:pPr>
            <a:r>
              <a:rPr lang="en-US" dirty="0" smtClean="0"/>
              <a:t> </a:t>
            </a:r>
            <a:r>
              <a:rPr lang="en-US" dirty="0"/>
              <a:t>The primary task of </a:t>
            </a:r>
            <a:r>
              <a:rPr lang="en-US" dirty="0" err="1"/>
              <a:t>deployer</a:t>
            </a:r>
            <a:r>
              <a:rPr lang="en-US" dirty="0"/>
              <a:t> is to ensure that the web service has been properly configured and managed</a:t>
            </a:r>
            <a:r>
              <a:rPr lang="en-US" dirty="0" smtClean="0"/>
              <a:t>.</a:t>
            </a:r>
          </a:p>
          <a:p>
            <a:pPr algn="just">
              <a:lnSpc>
                <a:spcPct val="150000"/>
              </a:lnSpc>
            </a:pPr>
            <a:r>
              <a:rPr lang="en-US" dirty="0" smtClean="0"/>
              <a:t> </a:t>
            </a:r>
            <a:r>
              <a:rPr lang="en-US" dirty="0"/>
              <a:t>Other optional tasks like specifying and registering the web service with a UDDI registry also done in this </a:t>
            </a:r>
            <a:r>
              <a:rPr lang="en-US" dirty="0" smtClean="0"/>
              <a:t>phase.</a:t>
            </a:r>
            <a:endParaRPr lang="en-US" dirty="0"/>
          </a:p>
          <a:p>
            <a:pPr algn="just">
              <a:lnSpc>
                <a:spcPct val="150000"/>
              </a:lnSpc>
            </a:pPr>
            <a:endParaRPr lang="en-IN" dirty="0"/>
          </a:p>
        </p:txBody>
      </p:sp>
      <p:sp>
        <p:nvSpPr>
          <p:cNvPr id="4" name="Title 1"/>
          <p:cNvSpPr>
            <a:spLocks noGrp="1"/>
          </p:cNvSpPr>
          <p:nvPr>
            <p:ph type="title"/>
          </p:nvPr>
        </p:nvSpPr>
        <p:spPr>
          <a:xfrm>
            <a:off x="657896" y="914400"/>
            <a:ext cx="6504904" cy="838200"/>
          </a:xfrm>
        </p:spPr>
        <p:txBody>
          <a:bodyPr/>
          <a:lstStyle/>
          <a:p>
            <a:r>
              <a:rPr lang="en-US" dirty="0"/>
              <a:t>Deployment Phase</a:t>
            </a:r>
          </a:p>
        </p:txBody>
      </p:sp>
    </p:spTree>
    <p:extLst>
      <p:ext uri="{BB962C8B-B14F-4D97-AF65-F5344CB8AC3E}">
        <p14:creationId xmlns:p14="http://schemas.microsoft.com/office/powerpoint/2010/main" val="3140155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610600" cy="838200"/>
          </a:xfrm>
        </p:spPr>
        <p:txBody>
          <a:bodyPr>
            <a:noAutofit/>
          </a:bodyPr>
          <a:lstStyle/>
          <a:p>
            <a:r>
              <a:rPr lang="en-US" sz="2900" dirty="0" smtClean="0"/>
              <a:t>Web Service Stack or Web Service Protocol Stack</a:t>
            </a:r>
            <a:endParaRPr lang="en-US" sz="2900" dirty="0"/>
          </a:p>
        </p:txBody>
      </p:sp>
      <p:pic>
        <p:nvPicPr>
          <p:cNvPr id="1026" name="Picture 2"/>
          <p:cNvPicPr>
            <a:picLocks noGrp="1" noChangeAspect="1" noChangeArrowheads="1"/>
          </p:cNvPicPr>
          <p:nvPr>
            <p:ph idx="1"/>
          </p:nvPr>
        </p:nvPicPr>
        <p:blipFill>
          <a:blip r:embed="rId2"/>
          <a:srcRect l="15907" t="17853" r="47159" b="35005"/>
          <a:stretch>
            <a:fillRect/>
          </a:stretch>
        </p:blipFill>
        <p:spPr bwMode="auto">
          <a:xfrm>
            <a:off x="1143000" y="1981200"/>
            <a:ext cx="6629400" cy="475957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Stack or Web Service Protocol Stack</a:t>
            </a:r>
            <a:endParaRPr lang="en-US" dirty="0"/>
          </a:p>
        </p:txBody>
      </p:sp>
      <p:sp>
        <p:nvSpPr>
          <p:cNvPr id="3" name="Content Placeholder 2"/>
          <p:cNvSpPr>
            <a:spLocks noGrp="1"/>
          </p:cNvSpPr>
          <p:nvPr>
            <p:ph idx="1"/>
          </p:nvPr>
        </p:nvSpPr>
        <p:spPr>
          <a:xfrm>
            <a:off x="762000" y="2133600"/>
            <a:ext cx="7848600" cy="4572000"/>
          </a:xfrm>
        </p:spPr>
        <p:txBody>
          <a:bodyPr>
            <a:normAutofit fontScale="92500" lnSpcReduction="20000"/>
          </a:bodyPr>
          <a:lstStyle/>
          <a:p>
            <a:pPr algn="just">
              <a:lnSpc>
                <a:spcPct val="150000"/>
              </a:lnSpc>
            </a:pPr>
            <a:r>
              <a:rPr lang="en-US" dirty="0" smtClean="0"/>
              <a:t>In the above figure, the top most layers build upon the capabilities provided by the lower layers. </a:t>
            </a:r>
            <a:endParaRPr lang="en-US" dirty="0" smtClean="0"/>
          </a:p>
          <a:p>
            <a:pPr algn="just">
              <a:lnSpc>
                <a:spcPct val="150000"/>
              </a:lnSpc>
            </a:pPr>
            <a:r>
              <a:rPr lang="en-US" dirty="0" smtClean="0"/>
              <a:t>The </a:t>
            </a:r>
            <a:r>
              <a:rPr lang="en-US" dirty="0" smtClean="0"/>
              <a:t>three vertical towers represent the requirements that are applied at every level of the stack. </a:t>
            </a:r>
            <a:endParaRPr lang="en-US" dirty="0" smtClean="0"/>
          </a:p>
          <a:p>
            <a:pPr algn="just">
              <a:lnSpc>
                <a:spcPct val="150000"/>
              </a:lnSpc>
            </a:pPr>
            <a:r>
              <a:rPr lang="en-US" dirty="0" smtClean="0"/>
              <a:t>The </a:t>
            </a:r>
            <a:r>
              <a:rPr lang="en-US" dirty="0" smtClean="0"/>
              <a:t>text on the right represents technologies that apply at that layer of the stack. A web service protocol stack typically stacks four protocols:</a:t>
            </a:r>
          </a:p>
          <a:p>
            <a:pPr algn="just">
              <a:lnSpc>
                <a:spcPct val="150000"/>
              </a:lnSpc>
            </a:pPr>
            <a:r>
              <a:rPr lang="en-US" dirty="0" smtClean="0"/>
              <a:t>Transport Protocol</a:t>
            </a:r>
          </a:p>
          <a:p>
            <a:pPr algn="just">
              <a:lnSpc>
                <a:spcPct val="150000"/>
              </a:lnSpc>
            </a:pPr>
            <a:r>
              <a:rPr lang="en-US" dirty="0" smtClean="0"/>
              <a:t>Messaging Protocol</a:t>
            </a:r>
          </a:p>
          <a:p>
            <a:pPr algn="just">
              <a:lnSpc>
                <a:spcPct val="150000"/>
              </a:lnSpc>
            </a:pPr>
            <a:r>
              <a:rPr lang="en-US" dirty="0" smtClean="0"/>
              <a:t>Description Protocol</a:t>
            </a:r>
          </a:p>
          <a:p>
            <a:pPr algn="just">
              <a:lnSpc>
                <a:spcPct val="150000"/>
              </a:lnSpc>
            </a:pPr>
            <a:r>
              <a:rPr lang="en-US" dirty="0" smtClean="0"/>
              <a:t>Discovery Protocol</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Transport Protocol:</a:t>
            </a:r>
          </a:p>
        </p:txBody>
      </p:sp>
      <p:sp>
        <p:nvSpPr>
          <p:cNvPr id="3" name="Content Placeholder 2"/>
          <p:cNvSpPr>
            <a:spLocks noGrp="1"/>
          </p:cNvSpPr>
          <p:nvPr>
            <p:ph idx="1"/>
          </p:nvPr>
        </p:nvSpPr>
        <p:spPr>
          <a:xfrm>
            <a:off x="864382" y="2489200"/>
            <a:ext cx="7746218" cy="3835400"/>
          </a:xfrm>
        </p:spPr>
        <p:txBody>
          <a:bodyPr/>
          <a:lstStyle/>
          <a:p>
            <a:pPr algn="just">
              <a:lnSpc>
                <a:spcPct val="150000"/>
              </a:lnSpc>
            </a:pPr>
            <a:r>
              <a:rPr lang="en-US" dirty="0"/>
              <a:t> The network layer is the foundation of the web service stack. It is responsible for transporting a message between network applications. </a:t>
            </a:r>
            <a:endParaRPr lang="en-US" dirty="0" smtClean="0"/>
          </a:p>
          <a:p>
            <a:pPr algn="just">
              <a:lnSpc>
                <a:spcPct val="150000"/>
              </a:lnSpc>
            </a:pPr>
            <a:r>
              <a:rPr lang="en-US" dirty="0" smtClean="0"/>
              <a:t>HTTP </a:t>
            </a:r>
            <a:r>
              <a:rPr lang="en-US" dirty="0"/>
              <a:t>is the network protocol for internet available web services. It also supports other network protocol such as </a:t>
            </a:r>
            <a:r>
              <a:rPr lang="en-US" b="1" dirty="0"/>
              <a:t>SMTP, FTP,</a:t>
            </a:r>
            <a:r>
              <a:rPr lang="en-US" dirty="0"/>
              <a:t> and </a:t>
            </a:r>
            <a:r>
              <a:rPr lang="en-US" b="1" dirty="0"/>
              <a:t>BEEP</a:t>
            </a:r>
            <a:r>
              <a:rPr lang="en-US" dirty="0"/>
              <a:t> (Block Extensible Exchange Protocol).</a:t>
            </a:r>
          </a:p>
          <a:p>
            <a:pPr algn="just">
              <a:lnSpc>
                <a:spcPct val="150000"/>
              </a:lnSpc>
            </a:pPr>
            <a:endParaRPr lang="en-US" dirty="0"/>
          </a:p>
        </p:txBody>
      </p:sp>
    </p:spTree>
    <p:extLst>
      <p:ext uri="{BB962C8B-B14F-4D97-AF65-F5344CB8AC3E}">
        <p14:creationId xmlns:p14="http://schemas.microsoft.com/office/powerpoint/2010/main" val="411415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Messaging Protocol:</a:t>
            </a:r>
          </a:p>
        </p:txBody>
      </p:sp>
      <p:sp>
        <p:nvSpPr>
          <p:cNvPr id="3" name="Content Placeholder 2"/>
          <p:cNvSpPr>
            <a:spLocks noGrp="1"/>
          </p:cNvSpPr>
          <p:nvPr>
            <p:ph idx="1"/>
          </p:nvPr>
        </p:nvSpPr>
        <p:spPr>
          <a:xfrm>
            <a:off x="864382" y="2489200"/>
            <a:ext cx="7746218" cy="3835400"/>
          </a:xfrm>
        </p:spPr>
        <p:txBody>
          <a:bodyPr/>
          <a:lstStyle/>
          <a:p>
            <a:pPr algn="just">
              <a:lnSpc>
                <a:spcPct val="150000"/>
              </a:lnSpc>
            </a:pPr>
            <a:r>
              <a:rPr lang="en-US" dirty="0"/>
              <a:t> It is responsible for encoding message in a common XML </a:t>
            </a:r>
            <a:r>
              <a:rPr lang="en-US" dirty="0" smtClean="0"/>
              <a:t>format so </a:t>
            </a:r>
            <a:r>
              <a:rPr lang="en-US" dirty="0"/>
              <a:t>that they can understand at either end of a network connection. </a:t>
            </a:r>
            <a:endParaRPr lang="en-US" dirty="0" smtClean="0"/>
          </a:p>
          <a:p>
            <a:pPr algn="just">
              <a:lnSpc>
                <a:spcPct val="150000"/>
              </a:lnSpc>
            </a:pPr>
            <a:endParaRPr lang="en-US" dirty="0"/>
          </a:p>
          <a:p>
            <a:pPr algn="just">
              <a:lnSpc>
                <a:spcPct val="150000"/>
              </a:lnSpc>
            </a:pPr>
            <a:r>
              <a:rPr lang="en-US" dirty="0" smtClean="0"/>
              <a:t>SOAP </a:t>
            </a:r>
            <a:r>
              <a:rPr lang="en-US" dirty="0"/>
              <a:t>is the chosen XML messaging protocol because it supports three operations: publish, find, and bind operation.</a:t>
            </a:r>
          </a:p>
          <a:p>
            <a:pPr algn="just"/>
            <a:endParaRPr lang="en-US" dirty="0"/>
          </a:p>
        </p:txBody>
      </p:sp>
    </p:spTree>
    <p:extLst>
      <p:ext uri="{BB962C8B-B14F-4D97-AF65-F5344CB8AC3E}">
        <p14:creationId xmlns:p14="http://schemas.microsoft.com/office/powerpoint/2010/main" val="41385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600200"/>
            <a:ext cx="8458200" cy="4989794"/>
          </a:xfrm>
          <a:prstGeom prst="rect">
            <a:avLst/>
          </a:prstGeom>
        </p:spPr>
      </p:pic>
    </p:spTree>
    <p:extLst>
      <p:ext uri="{BB962C8B-B14F-4D97-AF65-F5344CB8AC3E}">
        <p14:creationId xmlns:p14="http://schemas.microsoft.com/office/powerpoint/2010/main" val="3288876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Description Protocol:</a:t>
            </a:r>
          </a:p>
        </p:txBody>
      </p:sp>
      <p:sp>
        <p:nvSpPr>
          <p:cNvPr id="3" name="Content Placeholder 2"/>
          <p:cNvSpPr>
            <a:spLocks noGrp="1"/>
          </p:cNvSpPr>
          <p:nvPr>
            <p:ph idx="1"/>
          </p:nvPr>
        </p:nvSpPr>
        <p:spPr>
          <a:xfrm>
            <a:off x="864382" y="2489200"/>
            <a:ext cx="7670018" cy="3759200"/>
          </a:xfrm>
        </p:spPr>
        <p:txBody>
          <a:bodyPr/>
          <a:lstStyle/>
          <a:p>
            <a:pPr algn="just">
              <a:lnSpc>
                <a:spcPct val="150000"/>
              </a:lnSpc>
            </a:pPr>
            <a:r>
              <a:rPr lang="en-US" dirty="0"/>
              <a:t> It is used for describing the public interface to a specific web service. WSDL is the standard for XML-based service description</a:t>
            </a:r>
            <a:r>
              <a:rPr lang="en-US" dirty="0" smtClean="0"/>
              <a:t>.</a:t>
            </a:r>
          </a:p>
          <a:p>
            <a:pPr algn="just">
              <a:lnSpc>
                <a:spcPct val="150000"/>
              </a:lnSpc>
            </a:pPr>
            <a:r>
              <a:rPr lang="en-US" dirty="0" smtClean="0"/>
              <a:t> </a:t>
            </a:r>
            <a:r>
              <a:rPr lang="en-US" dirty="0"/>
              <a:t>WSDL describes the interface and mechanics of service interaction. The description is necessary to specify the </a:t>
            </a:r>
            <a:r>
              <a:rPr lang="en-US" b="1" dirty="0"/>
              <a:t>business context, quality of service,</a:t>
            </a:r>
            <a:r>
              <a:rPr lang="en-US" dirty="0"/>
              <a:t> and </a:t>
            </a:r>
            <a:r>
              <a:rPr lang="en-US" b="1" dirty="0"/>
              <a:t>service-to-service</a:t>
            </a:r>
            <a:r>
              <a:rPr lang="en-US" dirty="0"/>
              <a:t> relationship.</a:t>
            </a:r>
          </a:p>
          <a:p>
            <a:pPr algn="just">
              <a:lnSpc>
                <a:spcPct val="150000"/>
              </a:lnSpc>
            </a:pPr>
            <a:endParaRPr lang="en-US" dirty="0"/>
          </a:p>
        </p:txBody>
      </p:sp>
    </p:spTree>
    <p:extLst>
      <p:ext uri="{BB962C8B-B14F-4D97-AF65-F5344CB8AC3E}">
        <p14:creationId xmlns:p14="http://schemas.microsoft.com/office/powerpoint/2010/main" val="2118538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Discovery Protocol:</a:t>
            </a:r>
          </a:p>
        </p:txBody>
      </p:sp>
      <p:sp>
        <p:nvSpPr>
          <p:cNvPr id="3" name="Content Placeholder 2"/>
          <p:cNvSpPr>
            <a:spLocks noGrp="1"/>
          </p:cNvSpPr>
          <p:nvPr>
            <p:ph idx="1"/>
          </p:nvPr>
        </p:nvSpPr>
        <p:spPr>
          <a:xfrm>
            <a:off x="864382" y="2489200"/>
            <a:ext cx="7746218" cy="4140200"/>
          </a:xfrm>
        </p:spPr>
        <p:txBody>
          <a:bodyPr/>
          <a:lstStyle/>
          <a:p>
            <a:pPr algn="just">
              <a:lnSpc>
                <a:spcPct val="150000"/>
              </a:lnSpc>
            </a:pPr>
            <a:r>
              <a:rPr lang="en-US" dirty="0"/>
              <a:t> It is a centralized service into a common registry so that network Web services can publish their location and description. </a:t>
            </a:r>
            <a:endParaRPr lang="en-US" dirty="0" smtClean="0"/>
          </a:p>
          <a:p>
            <a:pPr algn="just">
              <a:lnSpc>
                <a:spcPct val="150000"/>
              </a:lnSpc>
            </a:pPr>
            <a:r>
              <a:rPr lang="en-US" dirty="0" smtClean="0"/>
              <a:t>It </a:t>
            </a:r>
            <a:r>
              <a:rPr lang="en-US" dirty="0"/>
              <a:t>makes it easy to discover which services are available on the network.</a:t>
            </a:r>
          </a:p>
          <a:p>
            <a:pPr algn="just">
              <a:lnSpc>
                <a:spcPct val="150000"/>
              </a:lnSpc>
            </a:pPr>
            <a:endParaRPr lang="en-US" dirty="0"/>
          </a:p>
        </p:txBody>
      </p:sp>
    </p:spTree>
    <p:extLst>
      <p:ext uri="{BB962C8B-B14F-4D97-AF65-F5344CB8AC3E}">
        <p14:creationId xmlns:p14="http://schemas.microsoft.com/office/powerpoint/2010/main" val="306723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458200" cy="4495800"/>
          </a:xfrm>
        </p:spPr>
        <p:txBody>
          <a:bodyPr>
            <a:normAutofit fontScale="92500"/>
          </a:bodyPr>
          <a:lstStyle/>
          <a:p>
            <a:pPr algn="just">
              <a:lnSpc>
                <a:spcPct val="150000"/>
              </a:lnSpc>
            </a:pPr>
            <a:r>
              <a:rPr lang="en-US" dirty="0" smtClean="0"/>
              <a:t>The </a:t>
            </a:r>
            <a:r>
              <a:rPr lang="en-US" dirty="0" smtClean="0"/>
              <a:t>first three layers of the stack are required to provide or use any web service. The simplest stack consists of HTTP for the network layer, SOAP protocol for the XML-based messaging, and WSDL for the service description layer. </a:t>
            </a:r>
            <a:endParaRPr lang="en-US" dirty="0" smtClean="0"/>
          </a:p>
          <a:p>
            <a:pPr algn="just">
              <a:lnSpc>
                <a:spcPct val="150000"/>
              </a:lnSpc>
            </a:pPr>
            <a:r>
              <a:rPr lang="en-US" dirty="0" smtClean="0"/>
              <a:t>These </a:t>
            </a:r>
            <a:r>
              <a:rPr lang="en-US" dirty="0" smtClean="0"/>
              <a:t>three-layer provides interoperability and enables web service to control the existing internet infrastructure. It creates a low cost of entry to a global environment.</a:t>
            </a:r>
          </a:p>
          <a:p>
            <a:pPr algn="just">
              <a:lnSpc>
                <a:spcPct val="150000"/>
              </a:lnSpc>
            </a:pPr>
            <a:r>
              <a:rPr lang="en-US" dirty="0" smtClean="0"/>
              <a:t>The bottom three layers of the stack identify technologies for compliance and interoperability, the next two layer- </a:t>
            </a:r>
            <a:r>
              <a:rPr lang="en-US" b="1" dirty="0" smtClean="0"/>
              <a:t>Service Publication</a:t>
            </a:r>
            <a:r>
              <a:rPr lang="en-US" dirty="0" smtClean="0"/>
              <a:t> and </a:t>
            </a:r>
            <a:r>
              <a:rPr lang="en-US" b="1" dirty="0" smtClean="0"/>
              <a:t>Service Discovery</a:t>
            </a:r>
            <a:r>
              <a:rPr lang="en-US" dirty="0" smtClean="0"/>
              <a:t> can be implemented with a range of solutions.</a:t>
            </a:r>
          </a:p>
        </p:txBody>
      </p:sp>
      <p:sp>
        <p:nvSpPr>
          <p:cNvPr id="4" name="Title 1"/>
          <p:cNvSpPr>
            <a:spLocks noGrp="1"/>
          </p:cNvSpPr>
          <p:nvPr>
            <p:ph type="title"/>
          </p:nvPr>
        </p:nvSpPr>
        <p:spPr>
          <a:xfrm>
            <a:off x="865970" y="927098"/>
            <a:ext cx="6343672" cy="709865"/>
          </a:xfrm>
        </p:spPr>
        <p:txBody>
          <a:bodyPr/>
          <a:lstStyle/>
          <a:p>
            <a:r>
              <a:rPr lang="en-US" dirty="0"/>
              <a:t>Web Service Stack or Web Service Protocol Stack</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Service </a:t>
            </a:r>
            <a:r>
              <a:rPr lang="en-US" dirty="0" smtClean="0"/>
              <a:t>Features</a:t>
            </a:r>
            <a:endParaRPr lang="en-US" dirty="0"/>
          </a:p>
        </p:txBody>
      </p:sp>
      <p:sp>
        <p:nvSpPr>
          <p:cNvPr id="3" name="Content Placeholder 2"/>
          <p:cNvSpPr>
            <a:spLocks noGrp="1"/>
          </p:cNvSpPr>
          <p:nvPr>
            <p:ph idx="1"/>
          </p:nvPr>
        </p:nvSpPr>
        <p:spPr>
          <a:xfrm>
            <a:off x="865970" y="2209800"/>
            <a:ext cx="7668430" cy="4419600"/>
          </a:xfrm>
        </p:spPr>
        <p:txBody>
          <a:bodyPr>
            <a:normAutofit/>
          </a:bodyPr>
          <a:lstStyle/>
          <a:p>
            <a:pPr marL="0" indent="0" algn="just">
              <a:lnSpc>
                <a:spcPct val="150000"/>
              </a:lnSpc>
              <a:buNone/>
            </a:pPr>
            <a:r>
              <a:rPr lang="en-US" sz="2800" b="1" dirty="0" smtClean="0"/>
              <a:t>XML-Based</a:t>
            </a:r>
          </a:p>
          <a:p>
            <a:pPr algn="just">
              <a:lnSpc>
                <a:spcPct val="150000"/>
              </a:lnSpc>
            </a:pPr>
            <a:r>
              <a:rPr lang="en-US" dirty="0"/>
              <a:t>Web services typically use XML (Extensible Markup Language) as the standard format for data exchange. XML provides a structured and platform-independent way to represent data, making it suitable for interoperability between different systems.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382" y="2133600"/>
            <a:ext cx="7593818" cy="4648200"/>
          </a:xfrm>
        </p:spPr>
        <p:txBody>
          <a:bodyPr>
            <a:normAutofit fontScale="85000" lnSpcReduction="20000"/>
          </a:bodyPr>
          <a:lstStyle/>
          <a:p>
            <a:pPr marL="0" indent="0" algn="just">
              <a:lnSpc>
                <a:spcPct val="150000"/>
              </a:lnSpc>
              <a:buNone/>
            </a:pPr>
            <a:r>
              <a:rPr lang="en-US" sz="3000" b="1" dirty="0"/>
              <a:t>Loosely Coupled</a:t>
            </a:r>
          </a:p>
          <a:p>
            <a:pPr algn="just">
              <a:lnSpc>
                <a:spcPct val="150000"/>
              </a:lnSpc>
            </a:pPr>
            <a:r>
              <a:rPr lang="en-US" dirty="0" smtClean="0"/>
              <a:t> </a:t>
            </a:r>
            <a:r>
              <a:rPr lang="en-US" dirty="0"/>
              <a:t>Web services are designed to be loosely coupled, meaning that the client and server components can evolve independently. </a:t>
            </a:r>
            <a:endParaRPr lang="en-US" dirty="0" smtClean="0"/>
          </a:p>
          <a:p>
            <a:pPr algn="just">
              <a:lnSpc>
                <a:spcPct val="150000"/>
              </a:lnSpc>
            </a:pPr>
            <a:r>
              <a:rPr lang="en-US" dirty="0" smtClean="0"/>
              <a:t>The </a:t>
            </a:r>
            <a:r>
              <a:rPr lang="en-US" dirty="0"/>
              <a:t>client does not need to have prior knowledge of the server's implementation details, and changes in one component do not necessarily require changes in the other</a:t>
            </a:r>
            <a:r>
              <a:rPr lang="en-US" dirty="0" smtClean="0"/>
              <a:t>. </a:t>
            </a:r>
          </a:p>
          <a:p>
            <a:pPr algn="just">
              <a:lnSpc>
                <a:spcPct val="150000"/>
              </a:lnSpc>
            </a:pPr>
            <a:r>
              <a:rPr lang="en-US" dirty="0" smtClean="0"/>
              <a:t>A tightly coupled system means that the client and server logic are closely tied to one another, indicating that if one interface changes, then another must be updated. </a:t>
            </a:r>
          </a:p>
          <a:p>
            <a:pPr algn="just">
              <a:lnSpc>
                <a:spcPct val="150000"/>
              </a:lnSpc>
            </a:pPr>
            <a:r>
              <a:rPr lang="en-US" dirty="0" smtClean="0"/>
              <a:t>Accepting </a:t>
            </a:r>
            <a:r>
              <a:rPr lang="en-US" dirty="0"/>
              <a:t>a loosely coupled architecture tends to make software systems more manageable and allows more straightforward integration between various systems.</a:t>
            </a:r>
          </a:p>
          <a:p>
            <a:pPr algn="just">
              <a:lnSpc>
                <a:spcPct val="150000"/>
              </a:lnSpc>
            </a:pPr>
            <a:endParaRPr lang="en-US" dirty="0"/>
          </a:p>
        </p:txBody>
      </p:sp>
      <p:sp>
        <p:nvSpPr>
          <p:cNvPr id="4" name="Title 1"/>
          <p:cNvSpPr>
            <a:spLocks noGrp="1"/>
          </p:cNvSpPr>
          <p:nvPr>
            <p:ph type="title"/>
          </p:nvPr>
        </p:nvSpPr>
        <p:spPr/>
        <p:txBody>
          <a:bodyPr>
            <a:normAutofit/>
          </a:bodyPr>
          <a:lstStyle/>
          <a:p>
            <a:r>
              <a:rPr lang="en-US" dirty="0" smtClean="0"/>
              <a:t>Web Service </a:t>
            </a:r>
            <a:r>
              <a:rPr lang="en-US" dirty="0" smtClean="0"/>
              <a:t>Features</a:t>
            </a:r>
            <a:endParaRPr lang="en-US" dirty="0"/>
          </a:p>
        </p:txBody>
      </p:sp>
    </p:spTree>
    <p:extLst>
      <p:ext uri="{BB962C8B-B14F-4D97-AF65-F5344CB8AC3E}">
        <p14:creationId xmlns:p14="http://schemas.microsoft.com/office/powerpoint/2010/main" val="2931853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133600"/>
            <a:ext cx="7772400" cy="4572000"/>
          </a:xfrm>
        </p:spPr>
        <p:txBody>
          <a:bodyPr>
            <a:normAutofit fontScale="92500"/>
          </a:bodyPr>
          <a:lstStyle/>
          <a:p>
            <a:pPr marL="0" indent="0" algn="just">
              <a:lnSpc>
                <a:spcPct val="150000"/>
              </a:lnSpc>
              <a:buNone/>
            </a:pPr>
            <a:r>
              <a:rPr lang="en-US" sz="2800" b="1" dirty="0" smtClean="0"/>
              <a:t>Coarse-Grained</a:t>
            </a:r>
          </a:p>
          <a:p>
            <a:pPr algn="just">
              <a:lnSpc>
                <a:spcPct val="150000"/>
              </a:lnSpc>
            </a:pPr>
            <a:r>
              <a:rPr lang="en-US" dirty="0"/>
              <a:t> Web services often follow a coarse-grained approach, where the operations exposed by the service deal with significant amounts of data or perform complex tasks. This reduces the number of remote calls needed, improving efficiency and performance.</a:t>
            </a:r>
            <a:endParaRPr lang="en-US" dirty="0" smtClean="0"/>
          </a:p>
          <a:p>
            <a:pPr algn="just">
              <a:lnSpc>
                <a:spcPct val="150000"/>
              </a:lnSpc>
            </a:pPr>
            <a:r>
              <a:rPr lang="en-US" dirty="0" smtClean="0"/>
              <a:t>Object-oriented technologies such as Java expose their functions through individual methods. </a:t>
            </a:r>
          </a:p>
          <a:p>
            <a:pPr algn="just">
              <a:lnSpc>
                <a:spcPct val="150000"/>
              </a:lnSpc>
            </a:pPr>
            <a:r>
              <a:rPr lang="en-US" dirty="0" smtClean="0"/>
              <a:t>Web </a:t>
            </a:r>
            <a:r>
              <a:rPr lang="en-US" dirty="0" smtClean="0"/>
              <a:t>services technology implement a natural method of defining coarse-grained services that approach the right amount of business logic.</a:t>
            </a:r>
          </a:p>
          <a:p>
            <a:pPr algn="just">
              <a:lnSpc>
                <a:spcPct val="150000"/>
              </a:lnSpc>
            </a:pPr>
            <a:endParaRPr lang="en-US" dirty="0"/>
          </a:p>
        </p:txBody>
      </p:sp>
      <p:sp>
        <p:nvSpPr>
          <p:cNvPr id="4" name="Title 1"/>
          <p:cNvSpPr>
            <a:spLocks noGrp="1"/>
          </p:cNvSpPr>
          <p:nvPr>
            <p:ph type="title"/>
          </p:nvPr>
        </p:nvSpPr>
        <p:spPr>
          <a:xfrm>
            <a:off x="865970" y="927098"/>
            <a:ext cx="6343672" cy="709865"/>
          </a:xfrm>
        </p:spPr>
        <p:txBody>
          <a:bodyPr>
            <a:normAutofit/>
          </a:bodyPr>
          <a:lstStyle/>
          <a:p>
            <a:r>
              <a:rPr lang="en-US" dirty="0" smtClean="0"/>
              <a:t>Web Service </a:t>
            </a:r>
            <a:r>
              <a:rPr lang="en-US" dirty="0" smtClean="0"/>
              <a:t>Features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70" y="2057400"/>
            <a:ext cx="7592230" cy="4419600"/>
          </a:xfrm>
        </p:spPr>
        <p:txBody>
          <a:bodyPr>
            <a:normAutofit/>
          </a:bodyPr>
          <a:lstStyle/>
          <a:p>
            <a:pPr marL="0" indent="0" algn="just">
              <a:lnSpc>
                <a:spcPct val="150000"/>
              </a:lnSpc>
              <a:buNone/>
            </a:pPr>
            <a:r>
              <a:rPr lang="en-US" sz="2800" b="1" dirty="0" smtClean="0"/>
              <a:t>Ability to be Synchronous or Asynchronous</a:t>
            </a:r>
          </a:p>
          <a:p>
            <a:pPr algn="just">
              <a:lnSpc>
                <a:spcPct val="150000"/>
              </a:lnSpc>
            </a:pPr>
            <a:r>
              <a:rPr lang="en-US" dirty="0" smtClean="0"/>
              <a:t>Synchronicity specifies the binding of the client to the execution of the function. In synchronous invocations, the client blocks and delays in completing its service before continuing. </a:t>
            </a:r>
            <a:endParaRPr lang="en-US" dirty="0" smtClean="0"/>
          </a:p>
          <a:p>
            <a:pPr algn="just">
              <a:lnSpc>
                <a:spcPct val="150000"/>
              </a:lnSpc>
            </a:pPr>
            <a:r>
              <a:rPr lang="en-US" dirty="0"/>
              <a:t> In asynchronous communication, the client can continue with other tasks while waiting for a response, improving scalability and responsiveness.</a:t>
            </a:r>
            <a:endParaRPr lang="en-US" dirty="0"/>
          </a:p>
        </p:txBody>
      </p:sp>
      <p:sp>
        <p:nvSpPr>
          <p:cNvPr id="4" name="Title 1"/>
          <p:cNvSpPr>
            <a:spLocks noGrp="1"/>
          </p:cNvSpPr>
          <p:nvPr>
            <p:ph type="title"/>
          </p:nvPr>
        </p:nvSpPr>
        <p:spPr>
          <a:xfrm>
            <a:off x="865970" y="927098"/>
            <a:ext cx="6343672" cy="709865"/>
          </a:xfrm>
        </p:spPr>
        <p:txBody>
          <a:bodyPr>
            <a:normAutofit/>
          </a:bodyPr>
          <a:lstStyle/>
          <a:p>
            <a:r>
              <a:rPr lang="en-US" dirty="0" smtClean="0"/>
              <a:t>Web Service </a:t>
            </a:r>
            <a:r>
              <a:rPr lang="en-US" dirty="0" smtClean="0"/>
              <a:t>Features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09800"/>
            <a:ext cx="7620000" cy="5867400"/>
          </a:xfrm>
        </p:spPr>
        <p:txBody>
          <a:bodyPr>
            <a:normAutofit/>
          </a:bodyPr>
          <a:lstStyle/>
          <a:p>
            <a:pPr marL="0" indent="0" algn="just">
              <a:lnSpc>
                <a:spcPct val="150000"/>
              </a:lnSpc>
              <a:buNone/>
            </a:pPr>
            <a:r>
              <a:rPr lang="en-US" sz="2800" b="1" dirty="0" smtClean="0"/>
              <a:t>Supports Remote Procedure Calls (RPCs)</a:t>
            </a:r>
          </a:p>
          <a:p>
            <a:pPr algn="just">
              <a:lnSpc>
                <a:spcPct val="150000"/>
              </a:lnSpc>
            </a:pPr>
            <a:r>
              <a:rPr lang="en-US" dirty="0"/>
              <a:t>Web services support remote procedure calls, allowing clients to invoke methods or functions on a remote server. </a:t>
            </a:r>
            <a:endParaRPr lang="en-US" dirty="0" smtClean="0"/>
          </a:p>
          <a:p>
            <a:pPr algn="just">
              <a:lnSpc>
                <a:spcPct val="150000"/>
              </a:lnSpc>
            </a:pPr>
            <a:r>
              <a:rPr lang="en-US" dirty="0" smtClean="0"/>
              <a:t>This </a:t>
            </a:r>
            <a:r>
              <a:rPr lang="en-US" dirty="0"/>
              <a:t>enables the client to request specific operations or actions to be performed on the server, enhancing the interaction between distributed systems.</a:t>
            </a:r>
            <a:endParaRPr lang="en-US" dirty="0"/>
          </a:p>
        </p:txBody>
      </p:sp>
      <p:sp>
        <p:nvSpPr>
          <p:cNvPr id="4" name="Title 1"/>
          <p:cNvSpPr>
            <a:spLocks noGrp="1"/>
          </p:cNvSpPr>
          <p:nvPr>
            <p:ph type="title"/>
          </p:nvPr>
        </p:nvSpPr>
        <p:spPr>
          <a:xfrm>
            <a:off x="865970" y="927098"/>
            <a:ext cx="6343672" cy="709865"/>
          </a:xfrm>
        </p:spPr>
        <p:txBody>
          <a:bodyPr>
            <a:normAutofit/>
          </a:bodyPr>
          <a:lstStyle/>
          <a:p>
            <a:r>
              <a:rPr lang="en-US" dirty="0" smtClean="0"/>
              <a:t>Web Service </a:t>
            </a:r>
            <a:r>
              <a:rPr lang="en-US" dirty="0" smtClean="0"/>
              <a:t>Features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70" y="2209800"/>
            <a:ext cx="7211230" cy="4191000"/>
          </a:xfrm>
        </p:spPr>
        <p:txBody>
          <a:bodyPr>
            <a:normAutofit/>
          </a:bodyPr>
          <a:lstStyle/>
          <a:p>
            <a:pPr marL="0" indent="0" algn="just">
              <a:lnSpc>
                <a:spcPct val="150000"/>
              </a:lnSpc>
              <a:buNone/>
            </a:pPr>
            <a:r>
              <a:rPr lang="en-US" sz="2800" b="1" dirty="0" smtClean="0"/>
              <a:t>Supports Document Exchange</a:t>
            </a:r>
          </a:p>
          <a:p>
            <a:pPr algn="just">
              <a:lnSpc>
                <a:spcPct val="150000"/>
              </a:lnSpc>
            </a:pPr>
            <a:r>
              <a:rPr lang="en-US" dirty="0" smtClean="0"/>
              <a:t>Web </a:t>
            </a:r>
            <a:r>
              <a:rPr lang="en-US" dirty="0"/>
              <a:t>services facilitate document exchange, allowing the transfer of structured information between different systems. This enables applications to share and collaborate on data, improving data integration and interoperability.</a:t>
            </a:r>
            <a:endParaRPr lang="en-US" dirty="0"/>
          </a:p>
        </p:txBody>
      </p:sp>
      <p:sp>
        <p:nvSpPr>
          <p:cNvPr id="4" name="Title 1"/>
          <p:cNvSpPr>
            <a:spLocks noGrp="1"/>
          </p:cNvSpPr>
          <p:nvPr>
            <p:ph type="title"/>
          </p:nvPr>
        </p:nvSpPr>
        <p:spPr/>
        <p:txBody>
          <a:bodyPr>
            <a:normAutofit/>
          </a:bodyPr>
          <a:lstStyle/>
          <a:p>
            <a:r>
              <a:rPr lang="en-US" dirty="0" smtClean="0"/>
              <a:t>Web Service </a:t>
            </a:r>
            <a:r>
              <a:rPr lang="en-US" dirty="0" smtClean="0"/>
              <a:t>Features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service</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t>Two types</a:t>
            </a:r>
          </a:p>
          <a:p>
            <a:pPr marL="971550" lvl="1" indent="-514350">
              <a:buFont typeface="+mj-lt"/>
              <a:buAutoNum type="arabicParenR"/>
            </a:pPr>
            <a:r>
              <a:rPr lang="en-US" sz="1800" dirty="0" smtClean="0"/>
              <a:t>SOAP(JAX-RPC, JAX-WS)</a:t>
            </a:r>
          </a:p>
          <a:p>
            <a:pPr marL="971550" lvl="1" indent="-514350">
              <a:buFont typeface="+mj-lt"/>
              <a:buAutoNum type="arabicParenR"/>
            </a:pPr>
            <a:r>
              <a:rPr lang="en-US" sz="1800" dirty="0" smtClean="0"/>
              <a:t>RESTFUL(JAX-RS)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600200"/>
            <a:ext cx="8543925" cy="5014443"/>
          </a:xfrm>
          <a:prstGeom prst="rect">
            <a:avLst/>
          </a:prstGeom>
        </p:spPr>
      </p:pic>
    </p:spTree>
    <p:extLst>
      <p:ext uri="{BB962C8B-B14F-4D97-AF65-F5344CB8AC3E}">
        <p14:creationId xmlns:p14="http://schemas.microsoft.com/office/powerpoint/2010/main" val="4139625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0" y="2286000"/>
            <a:ext cx="7679748" cy="3733800"/>
          </a:xfrm>
          <a:prstGeom prst="rect">
            <a:avLst/>
          </a:prstGeom>
        </p:spPr>
      </p:pic>
      <p:sp>
        <p:nvSpPr>
          <p:cNvPr id="5" name="Title 1"/>
          <p:cNvSpPr>
            <a:spLocks noGrp="1"/>
          </p:cNvSpPr>
          <p:nvPr>
            <p:ph type="title"/>
          </p:nvPr>
        </p:nvSpPr>
        <p:spPr/>
        <p:txBody>
          <a:bodyPr/>
          <a:lstStyle/>
          <a:p>
            <a:r>
              <a:rPr lang="en-US" dirty="0" smtClean="0"/>
              <a:t>Types of web service</a:t>
            </a:r>
            <a:endParaRPr lang="en-US" dirty="0"/>
          </a:p>
        </p:txBody>
      </p:sp>
    </p:spTree>
    <p:extLst>
      <p:ext uri="{BB962C8B-B14F-4D97-AF65-F5344CB8AC3E}">
        <p14:creationId xmlns:p14="http://schemas.microsoft.com/office/powerpoint/2010/main" val="3634769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SOAP Web Services</a:t>
            </a:r>
            <a:endParaRPr lang="en-US" dirty="0"/>
          </a:p>
        </p:txBody>
      </p:sp>
      <p:sp>
        <p:nvSpPr>
          <p:cNvPr id="3" name="Content Placeholder 2"/>
          <p:cNvSpPr>
            <a:spLocks noGrp="1"/>
          </p:cNvSpPr>
          <p:nvPr>
            <p:ph idx="1"/>
          </p:nvPr>
        </p:nvSpPr>
        <p:spPr>
          <a:xfrm>
            <a:off x="865970" y="2362200"/>
            <a:ext cx="7516030" cy="4191000"/>
          </a:xfrm>
        </p:spPr>
        <p:txBody>
          <a:bodyPr>
            <a:normAutofit/>
          </a:bodyPr>
          <a:lstStyle/>
          <a:p>
            <a:pPr algn="just">
              <a:lnSpc>
                <a:spcPct val="150000"/>
              </a:lnSpc>
            </a:pPr>
            <a:r>
              <a:rPr lang="en-US" dirty="0" smtClean="0"/>
              <a:t>SOAP stands for Simple Object Access Protocol. It is a XML-based protocol for accessing web services.</a:t>
            </a:r>
          </a:p>
          <a:p>
            <a:pPr algn="just">
              <a:lnSpc>
                <a:spcPct val="150000"/>
              </a:lnSpc>
            </a:pPr>
            <a:r>
              <a:rPr lang="en-US" dirty="0" smtClean="0"/>
              <a:t>SOAP is a W3C recommendation for communication between two applications.</a:t>
            </a:r>
          </a:p>
          <a:p>
            <a:pPr algn="just">
              <a:lnSpc>
                <a:spcPct val="150000"/>
              </a:lnSpc>
            </a:pPr>
            <a:r>
              <a:rPr lang="en-US" dirty="0" smtClean="0"/>
              <a:t>SOAP is XML based protocol. It is platform independent and language independent. By using SOAP, you will be able to interact with other programming language applications.</a:t>
            </a:r>
          </a:p>
          <a:p>
            <a:pPr algn="just">
              <a:lnSpc>
                <a:spcPct val="150000"/>
              </a:lnSpc>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2107115"/>
            <a:ext cx="8110538" cy="4294769"/>
          </a:xfrm>
          <a:prstGeom prst="rect">
            <a:avLst/>
          </a:prstGeom>
        </p:spPr>
      </p:pic>
    </p:spTree>
    <p:extLst>
      <p:ext uri="{BB962C8B-B14F-4D97-AF65-F5344CB8AC3E}">
        <p14:creationId xmlns:p14="http://schemas.microsoft.com/office/powerpoint/2010/main" val="3712076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09800"/>
            <a:ext cx="8229600" cy="4114800"/>
          </a:xfrm>
        </p:spPr>
        <p:txBody>
          <a:bodyPr>
            <a:normAutofit fontScale="92500"/>
          </a:bodyPr>
          <a:lstStyle/>
          <a:p>
            <a:pPr algn="just">
              <a:lnSpc>
                <a:spcPct val="150000"/>
              </a:lnSpc>
            </a:pPr>
            <a:r>
              <a:rPr lang="en-US" b="1" dirty="0" smtClean="0"/>
              <a:t>WS </a:t>
            </a:r>
            <a:r>
              <a:rPr lang="en-US" b="1" dirty="0" smtClean="0"/>
              <a:t>Security</a:t>
            </a:r>
            <a:r>
              <a:rPr lang="en-US" dirty="0" smtClean="0"/>
              <a:t>: SOAP defines its own security known as WS Security.</a:t>
            </a:r>
          </a:p>
          <a:p>
            <a:pPr algn="just">
              <a:lnSpc>
                <a:spcPct val="150000"/>
              </a:lnSpc>
            </a:pPr>
            <a:r>
              <a:rPr lang="en-US" b="1" dirty="0" smtClean="0"/>
              <a:t>Language and Platform independent</a:t>
            </a:r>
            <a:r>
              <a:rPr lang="en-US" dirty="0" smtClean="0"/>
              <a:t>: SOAP web services can be written in any programming language and executed in any platform.</a:t>
            </a:r>
          </a:p>
          <a:p>
            <a:pPr algn="just">
              <a:lnSpc>
                <a:spcPct val="150000"/>
              </a:lnSpc>
              <a:buFont typeface="Wingdings" pitchFamily="2" charset="2"/>
              <a:buChar char="ü"/>
            </a:pPr>
            <a:r>
              <a:rPr lang="en-US" b="1" dirty="0" smtClean="0"/>
              <a:t>Disadvantages</a:t>
            </a:r>
          </a:p>
          <a:p>
            <a:pPr algn="just">
              <a:lnSpc>
                <a:spcPct val="150000"/>
              </a:lnSpc>
            </a:pPr>
            <a:r>
              <a:rPr lang="en-US" b="1" dirty="0" smtClean="0"/>
              <a:t>Slow</a:t>
            </a:r>
            <a:r>
              <a:rPr lang="en-US" dirty="0" smtClean="0"/>
              <a:t>: SOAP uses XML format that must be parsed to be read. It defines many standards that must be followed while developing the SOAP applications. So it is slow and consumes more bandwidth and resource.</a:t>
            </a:r>
          </a:p>
          <a:p>
            <a:pPr algn="just">
              <a:lnSpc>
                <a:spcPct val="150000"/>
              </a:lnSpc>
            </a:pPr>
            <a:r>
              <a:rPr lang="en-US" b="1" dirty="0" smtClean="0"/>
              <a:t>WSDL dependent</a:t>
            </a:r>
            <a:r>
              <a:rPr lang="en-US" dirty="0" smtClean="0"/>
              <a:t>: SOAP uses WSDL and doesn't have any other mechanism to discover the service.</a:t>
            </a:r>
          </a:p>
          <a:p>
            <a:pPr algn="just">
              <a:lnSpc>
                <a:spcPct val="150000"/>
              </a:lnSpc>
            </a:pPr>
            <a:endParaRPr lang="en-US" dirty="0"/>
          </a:p>
        </p:txBody>
      </p:sp>
      <p:sp>
        <p:nvSpPr>
          <p:cNvPr id="2" name="Rectangle 1"/>
          <p:cNvSpPr/>
          <p:nvPr/>
        </p:nvSpPr>
        <p:spPr>
          <a:xfrm>
            <a:off x="914400" y="990600"/>
            <a:ext cx="6324600" cy="584775"/>
          </a:xfrm>
          <a:prstGeom prst="rect">
            <a:avLst/>
          </a:prstGeom>
        </p:spPr>
        <p:txBody>
          <a:bodyPr vert="horz" lIns="91440" tIns="45720" rIns="91440" bIns="45720" rtlCol="0" anchor="ctr">
            <a:normAutofit/>
          </a:bodyPr>
          <a:lstStyle/>
          <a:p>
            <a:pPr defTabSz="457200">
              <a:spcBef>
                <a:spcPct val="0"/>
              </a:spcBef>
            </a:pPr>
            <a:r>
              <a:rPr lang="en-US" sz="3200" dirty="0">
                <a:solidFill>
                  <a:schemeClr val="bg1"/>
                </a:solidFill>
                <a:latin typeface="+mj-lt"/>
                <a:ea typeface="+mj-ea"/>
                <a:cs typeface="+mj-cs"/>
              </a:rPr>
              <a:t>Advantages </a:t>
            </a:r>
            <a:r>
              <a:rPr lang="en-US" sz="3200" dirty="0" smtClean="0">
                <a:solidFill>
                  <a:schemeClr val="bg1"/>
                </a:solidFill>
                <a:latin typeface="+mj-lt"/>
                <a:ea typeface="+mj-ea"/>
                <a:cs typeface="+mj-cs"/>
              </a:rPr>
              <a:t>- Disadvantages</a:t>
            </a:r>
            <a:endParaRPr lang="en-US" sz="3200" dirty="0">
              <a:solidFill>
                <a:schemeClr val="bg1"/>
              </a:solidFill>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RESTful</a:t>
            </a:r>
            <a:r>
              <a:rPr lang="en-US" dirty="0" smtClean="0"/>
              <a:t> Web Services</a:t>
            </a:r>
            <a:endParaRPr lang="en-US" dirty="0"/>
          </a:p>
        </p:txBody>
      </p:sp>
      <p:sp>
        <p:nvSpPr>
          <p:cNvPr id="3" name="Content Placeholder 2"/>
          <p:cNvSpPr>
            <a:spLocks noGrp="1"/>
          </p:cNvSpPr>
          <p:nvPr>
            <p:ph idx="1"/>
          </p:nvPr>
        </p:nvSpPr>
        <p:spPr>
          <a:xfrm>
            <a:off x="865970" y="2286000"/>
            <a:ext cx="6984218" cy="3911600"/>
          </a:xfrm>
        </p:spPr>
        <p:txBody>
          <a:bodyPr>
            <a:normAutofit/>
          </a:bodyPr>
          <a:lstStyle/>
          <a:p>
            <a:r>
              <a:rPr lang="en-US" dirty="0" smtClean="0"/>
              <a:t>REST stands for </a:t>
            </a:r>
            <a:r>
              <a:rPr lang="en-US" dirty="0" err="1" smtClean="0"/>
              <a:t>REpresentational</a:t>
            </a:r>
            <a:r>
              <a:rPr lang="en-US" dirty="0" smtClean="0"/>
              <a:t> State Transfer.</a:t>
            </a:r>
          </a:p>
          <a:p>
            <a:r>
              <a:rPr lang="en-US" dirty="0" smtClean="0"/>
              <a:t>REST is an architectural style not a protocol</a:t>
            </a:r>
            <a:r>
              <a:rPr lang="en-US" dirty="0" smtClean="0"/>
              <a:t>.</a:t>
            </a:r>
            <a:endParaRPr lang="en-US" dirty="0" smtClean="0"/>
          </a:p>
        </p:txBody>
      </p:sp>
      <p:pic>
        <p:nvPicPr>
          <p:cNvPr id="4" name="Picture 3"/>
          <p:cNvPicPr>
            <a:picLocks noChangeAspect="1"/>
          </p:cNvPicPr>
          <p:nvPr/>
        </p:nvPicPr>
        <p:blipFill>
          <a:blip r:embed="rId2"/>
          <a:stretch>
            <a:fillRect/>
          </a:stretch>
        </p:blipFill>
        <p:spPr>
          <a:xfrm>
            <a:off x="1279592" y="3124200"/>
            <a:ext cx="6537326" cy="347336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a:xfrm>
            <a:off x="865970" y="2362200"/>
            <a:ext cx="7363630" cy="4267200"/>
          </a:xfrm>
        </p:spPr>
        <p:txBody>
          <a:bodyPr>
            <a:normAutofit fontScale="92500" lnSpcReduction="10000"/>
          </a:bodyPr>
          <a:lstStyle/>
          <a:p>
            <a:pPr algn="just">
              <a:lnSpc>
                <a:spcPct val="150000"/>
              </a:lnSpc>
            </a:pPr>
            <a:r>
              <a:rPr lang="en-US" b="1" dirty="0" smtClean="0"/>
              <a:t>Fast</a:t>
            </a:r>
            <a:r>
              <a:rPr lang="en-US" dirty="0"/>
              <a:t>: </a:t>
            </a:r>
            <a:r>
              <a:rPr lang="en-US" dirty="0" err="1"/>
              <a:t>RESTful</a:t>
            </a:r>
            <a:r>
              <a:rPr lang="en-US" dirty="0"/>
              <a:t> Web Services are fast because there is no strict specification like SOAP. It consumes less bandwidth and resource.</a:t>
            </a:r>
          </a:p>
          <a:p>
            <a:pPr algn="just">
              <a:lnSpc>
                <a:spcPct val="150000"/>
              </a:lnSpc>
            </a:pPr>
            <a:r>
              <a:rPr lang="en-US" b="1" dirty="0"/>
              <a:t>Language and Platform independent</a:t>
            </a:r>
            <a:r>
              <a:rPr lang="en-US" dirty="0"/>
              <a:t>: </a:t>
            </a:r>
            <a:r>
              <a:rPr lang="en-US" dirty="0" err="1"/>
              <a:t>RESTful</a:t>
            </a:r>
            <a:r>
              <a:rPr lang="en-US" dirty="0"/>
              <a:t> web services can be written in any programming language and executed in any platform.</a:t>
            </a:r>
          </a:p>
          <a:p>
            <a:pPr algn="just">
              <a:lnSpc>
                <a:spcPct val="150000"/>
              </a:lnSpc>
            </a:pPr>
            <a:r>
              <a:rPr lang="en-US" b="1" dirty="0"/>
              <a:t>Can use SOAP</a:t>
            </a:r>
            <a:r>
              <a:rPr lang="en-US" dirty="0"/>
              <a:t>: </a:t>
            </a:r>
            <a:r>
              <a:rPr lang="en-US" dirty="0" err="1"/>
              <a:t>RESTful</a:t>
            </a:r>
            <a:r>
              <a:rPr lang="en-US" dirty="0"/>
              <a:t> web services can use SOAP web services as the implementation.</a:t>
            </a:r>
          </a:p>
          <a:p>
            <a:pPr algn="just">
              <a:lnSpc>
                <a:spcPct val="150000"/>
              </a:lnSpc>
            </a:pPr>
            <a:r>
              <a:rPr lang="en-US" b="1" dirty="0"/>
              <a:t>Permits different data format</a:t>
            </a:r>
            <a:r>
              <a:rPr lang="en-US" dirty="0"/>
              <a:t>: </a:t>
            </a:r>
            <a:r>
              <a:rPr lang="en-US" dirty="0" err="1"/>
              <a:t>RESTful</a:t>
            </a:r>
            <a:r>
              <a:rPr lang="en-US" dirty="0"/>
              <a:t> web service permits different data format such as Plain Text, HTML, XML and JSON.</a:t>
            </a:r>
          </a:p>
          <a:p>
            <a:pPr algn="just">
              <a:lnSpc>
                <a:spcPct val="150000"/>
              </a:lnSpc>
            </a:pPr>
            <a:endParaRPr lang="en-US" dirty="0"/>
          </a:p>
        </p:txBody>
      </p:sp>
    </p:spTree>
    <p:extLst>
      <p:ext uri="{BB962C8B-B14F-4D97-AF65-F5344CB8AC3E}">
        <p14:creationId xmlns:p14="http://schemas.microsoft.com/office/powerpoint/2010/main" val="2703924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1000" y="1981200"/>
            <a:ext cx="8126971" cy="4729844"/>
          </a:xfrm>
          <a:prstGeom prst="rect">
            <a:avLst/>
          </a:prstGeom>
        </p:spPr>
      </p:pic>
    </p:spTree>
    <p:extLst>
      <p:ext uri="{BB962C8B-B14F-4D97-AF65-F5344CB8AC3E}">
        <p14:creationId xmlns:p14="http://schemas.microsoft.com/office/powerpoint/2010/main" val="2531132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l="20687" t="28917" r="18748" b="12026"/>
          <a:stretch>
            <a:fillRect/>
          </a:stretch>
        </p:blipFill>
        <p:spPr bwMode="auto">
          <a:xfrm>
            <a:off x="990600" y="2133600"/>
            <a:ext cx="6945923" cy="4572000"/>
          </a:xfrm>
          <a:prstGeom prst="rect">
            <a:avLst/>
          </a:prstGeom>
          <a:noFill/>
          <a:ln w="9525">
            <a:noFill/>
            <a:miter lim="800000"/>
            <a:headEnd/>
            <a:tailEnd/>
          </a:ln>
          <a:effectLst/>
        </p:spPr>
      </p:pic>
      <p:sp>
        <p:nvSpPr>
          <p:cNvPr id="9" name="TextBox 8"/>
          <p:cNvSpPr txBox="1"/>
          <p:nvPr/>
        </p:nvSpPr>
        <p:spPr>
          <a:xfrm>
            <a:off x="990600" y="990600"/>
            <a:ext cx="2707793" cy="584775"/>
          </a:xfrm>
          <a:prstGeom prst="rect">
            <a:avLst/>
          </a:prstGeom>
        </p:spPr>
        <p:txBody>
          <a:bodyPr vert="horz" lIns="91440" tIns="45720" rIns="91440" bIns="45720" rtlCol="0" anchor="ctr">
            <a:noAutofit/>
          </a:bodyPr>
          <a:lstStyle>
            <a:lvl1pPr defTabSz="457200">
              <a:spcBef>
                <a:spcPct val="0"/>
              </a:spcBef>
              <a:buNone/>
              <a:defRPr sz="3200" b="0" i="0">
                <a:solidFill>
                  <a:schemeClr val="bg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Soap Vs Rest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RESTful</a:t>
            </a:r>
            <a:r>
              <a:rPr lang="en-US" dirty="0" smtClean="0"/>
              <a:t> Web Services</a:t>
            </a:r>
            <a:endParaRPr lang="en-US" dirty="0"/>
          </a:p>
        </p:txBody>
      </p:sp>
      <p:sp>
        <p:nvSpPr>
          <p:cNvPr id="3" name="Content Placeholder 2"/>
          <p:cNvSpPr>
            <a:spLocks noGrp="1"/>
          </p:cNvSpPr>
          <p:nvPr>
            <p:ph idx="1"/>
          </p:nvPr>
        </p:nvSpPr>
        <p:spPr>
          <a:xfrm>
            <a:off x="811926" y="2438400"/>
            <a:ext cx="7493874" cy="4191000"/>
          </a:xfrm>
        </p:spPr>
        <p:txBody>
          <a:bodyPr>
            <a:normAutofit/>
          </a:bodyPr>
          <a:lstStyle/>
          <a:p>
            <a:pPr algn="just">
              <a:lnSpc>
                <a:spcPct val="150000"/>
              </a:lnSpc>
            </a:pPr>
            <a:r>
              <a:rPr lang="en-US" b="1" dirty="0"/>
              <a:t>REST (Representational State Transfer)</a:t>
            </a:r>
            <a:r>
              <a:rPr lang="en-US" dirty="0"/>
              <a:t> follows an architectural style that enables communication between client and server applications over the web.</a:t>
            </a:r>
          </a:p>
          <a:p>
            <a:pPr algn="just">
              <a:lnSpc>
                <a:spcPct val="150000"/>
              </a:lnSpc>
            </a:pPr>
            <a:r>
              <a:rPr lang="en-US" dirty="0"/>
              <a:t>In REST-based web services, everything is treated as a resource, accessible via a unique URL.</a:t>
            </a:r>
          </a:p>
          <a:p>
            <a:pPr algn="just">
              <a:lnSpc>
                <a:spcPct val="150000"/>
              </a:lnSpc>
            </a:pPr>
            <a:r>
              <a:rPr lang="en-US" dirty="0" err="1"/>
              <a:t>RESTful</a:t>
            </a:r>
            <a:r>
              <a:rPr lang="en-US" dirty="0"/>
              <a:t> web services facilitate interaction between software applications running on different platforms and frameworks.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382" y="2489200"/>
            <a:ext cx="7365218" cy="3835400"/>
          </a:xfrm>
        </p:spPr>
        <p:txBody>
          <a:bodyPr/>
          <a:lstStyle/>
          <a:p>
            <a:pPr algn="just">
              <a:lnSpc>
                <a:spcPct val="150000"/>
              </a:lnSpc>
            </a:pPr>
            <a:r>
              <a:rPr lang="en-US" dirty="0"/>
              <a:t>These services operate on a </a:t>
            </a:r>
            <a:r>
              <a:rPr lang="en-US" b="1" dirty="0"/>
              <a:t>code-on-demand</a:t>
            </a:r>
            <a:r>
              <a:rPr lang="en-US" dirty="0"/>
              <a:t> principle, where clients can execute logic from the server if needed.</a:t>
            </a:r>
          </a:p>
          <a:p>
            <a:pPr algn="just">
              <a:lnSpc>
                <a:spcPct val="150000"/>
              </a:lnSpc>
            </a:pPr>
            <a:r>
              <a:rPr lang="en-US" dirty="0"/>
              <a:t>A </a:t>
            </a:r>
            <a:r>
              <a:rPr lang="en-US" dirty="0" err="1"/>
              <a:t>RESTful</a:t>
            </a:r>
            <a:r>
              <a:rPr lang="en-US" dirty="0"/>
              <a:t> web service is invoked by sending an HTTP request to a specific URL, and the response contains the result.</a:t>
            </a:r>
          </a:p>
          <a:p>
            <a:pPr algn="just">
              <a:lnSpc>
                <a:spcPct val="150000"/>
              </a:lnSpc>
            </a:pPr>
            <a:r>
              <a:rPr lang="en-US" dirty="0"/>
              <a:t>The Jersey framework simplifies the development of </a:t>
            </a:r>
            <a:r>
              <a:rPr lang="en-US" dirty="0" err="1"/>
              <a:t>RESTful</a:t>
            </a:r>
            <a:r>
              <a:rPr lang="en-US" dirty="0"/>
              <a:t> web services in Java, making it an efficient tool for building REST APIs.</a:t>
            </a:r>
          </a:p>
          <a:p>
            <a:pPr algn="just">
              <a:lnSpc>
                <a:spcPct val="150000"/>
              </a:lnSpc>
            </a:pPr>
            <a:endParaRPr lang="en-US" dirty="0"/>
          </a:p>
        </p:txBody>
      </p:sp>
      <p:sp>
        <p:nvSpPr>
          <p:cNvPr id="4" name="Title 1"/>
          <p:cNvSpPr>
            <a:spLocks noGrp="1"/>
          </p:cNvSpPr>
          <p:nvPr>
            <p:ph type="title"/>
          </p:nvPr>
        </p:nvSpPr>
        <p:spPr/>
        <p:txBody>
          <a:bodyPr>
            <a:normAutofit/>
          </a:bodyPr>
          <a:lstStyle/>
          <a:p>
            <a:r>
              <a:rPr lang="en-US" dirty="0" err="1" smtClean="0"/>
              <a:t>RESTful</a:t>
            </a:r>
            <a:r>
              <a:rPr lang="en-US" dirty="0" smtClean="0"/>
              <a:t> Web Services</a:t>
            </a:r>
            <a:endParaRPr lang="en-US" dirty="0"/>
          </a:p>
        </p:txBody>
      </p:sp>
    </p:spTree>
    <p:extLst>
      <p:ext uri="{BB962C8B-B14F-4D97-AF65-F5344CB8AC3E}">
        <p14:creationId xmlns:p14="http://schemas.microsoft.com/office/powerpoint/2010/main" val="1257717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600200"/>
            <a:ext cx="8704504" cy="4988954"/>
          </a:xfrm>
          <a:prstGeom prst="rect">
            <a:avLst/>
          </a:prstGeom>
        </p:spPr>
      </p:pic>
    </p:spTree>
    <p:extLst>
      <p:ext uri="{BB962C8B-B14F-4D97-AF65-F5344CB8AC3E}">
        <p14:creationId xmlns:p14="http://schemas.microsoft.com/office/powerpoint/2010/main" val="2790505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err="1"/>
              <a:t>RESTful</a:t>
            </a:r>
            <a:r>
              <a:rPr lang="en-US" dirty="0"/>
              <a:t> Architectural Principles</a:t>
            </a:r>
          </a:p>
        </p:txBody>
      </p:sp>
      <p:sp>
        <p:nvSpPr>
          <p:cNvPr id="5" name="Rectangle 2"/>
          <p:cNvSpPr>
            <a:spLocks noGrp="1" noChangeArrowheads="1"/>
          </p:cNvSpPr>
          <p:nvPr>
            <p:ph idx="1"/>
          </p:nvPr>
        </p:nvSpPr>
        <p:spPr bwMode="auto">
          <a:xfrm>
            <a:off x="609600" y="2438400"/>
            <a:ext cx="7910966" cy="3903372"/>
          </a:xfrm>
          <a:prstGeom prst="rect">
            <a:avLst/>
          </a:prstGeom>
        </p:spPr>
        <p:txBody>
          <a:bodyPr vert="horz" lIns="91440" tIns="45720" rIns="91440" bIns="45720" rtlCol="0">
            <a:normAutofit/>
          </a:bodyPr>
          <a:lstStyle/>
          <a:p>
            <a:pPr algn="just">
              <a:lnSpc>
                <a:spcPct val="150000"/>
              </a:lnSpc>
            </a:pPr>
            <a:r>
              <a:rPr lang="en-US" b="1" dirty="0"/>
              <a:t>Statelessness: </a:t>
            </a:r>
            <a:r>
              <a:rPr lang="en-US" dirty="0"/>
              <a:t>Each request is independent and must contain all necessary information.</a:t>
            </a:r>
          </a:p>
          <a:p>
            <a:pPr algn="just">
              <a:lnSpc>
                <a:spcPct val="150000"/>
              </a:lnSpc>
            </a:pPr>
            <a:r>
              <a:rPr lang="en-US" b="1" dirty="0"/>
              <a:t>Client-Server: </a:t>
            </a:r>
            <a:r>
              <a:rPr lang="en-US" dirty="0"/>
              <a:t>Client and server are separate and communicate via standard protocols.</a:t>
            </a:r>
          </a:p>
          <a:p>
            <a:pPr algn="just">
              <a:lnSpc>
                <a:spcPct val="150000"/>
              </a:lnSpc>
            </a:pPr>
            <a:r>
              <a:rPr lang="en-US" b="1" dirty="0"/>
              <a:t>Uniform Interface: </a:t>
            </a:r>
            <a:r>
              <a:rPr lang="en-US" dirty="0"/>
              <a:t>Standardized conventions for interacting with resources.</a:t>
            </a:r>
          </a:p>
          <a:p>
            <a:pPr algn="just">
              <a:lnSpc>
                <a:spcPct val="150000"/>
              </a:lnSpc>
            </a:pPr>
            <a:r>
              <a:rPr lang="en-US" b="1" dirty="0" err="1"/>
              <a:t>Cacheability</a:t>
            </a:r>
            <a:r>
              <a:rPr lang="en-US" b="1" dirty="0"/>
              <a:t>: </a:t>
            </a:r>
            <a:r>
              <a:rPr lang="en-US" dirty="0"/>
              <a:t>Responses can be cached to improve performance</a:t>
            </a:r>
            <a:r>
              <a:rPr lang="en-US" dirty="0" smtClean="0"/>
              <a:t>.</a:t>
            </a:r>
            <a:endParaRPr lang="en-US" dirty="0"/>
          </a:p>
        </p:txBody>
      </p:sp>
    </p:spTree>
    <p:extLst>
      <p:ext uri="{BB962C8B-B14F-4D97-AF65-F5344CB8AC3E}">
        <p14:creationId xmlns:p14="http://schemas.microsoft.com/office/powerpoint/2010/main" val="1273215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err="1"/>
              <a:t>RESTful</a:t>
            </a:r>
            <a:r>
              <a:rPr lang="en-US" dirty="0"/>
              <a:t> Architectural Principles</a:t>
            </a:r>
          </a:p>
        </p:txBody>
      </p:sp>
      <p:sp>
        <p:nvSpPr>
          <p:cNvPr id="5" name="Rectangle 2"/>
          <p:cNvSpPr>
            <a:spLocks noGrp="1" noChangeArrowheads="1"/>
          </p:cNvSpPr>
          <p:nvPr>
            <p:ph idx="1"/>
          </p:nvPr>
        </p:nvSpPr>
        <p:spPr bwMode="auto">
          <a:xfrm>
            <a:off x="685800" y="2667000"/>
            <a:ext cx="7910966" cy="3657600"/>
          </a:xfrm>
          <a:prstGeom prst="rect">
            <a:avLst/>
          </a:prstGeom>
        </p:spPr>
        <p:txBody>
          <a:bodyPr vert="horz" lIns="91440" tIns="45720" rIns="91440" bIns="45720" rtlCol="0">
            <a:normAutofit/>
          </a:bodyPr>
          <a:lstStyle/>
          <a:p>
            <a:pPr algn="just">
              <a:lnSpc>
                <a:spcPct val="150000"/>
              </a:lnSpc>
            </a:pPr>
            <a:r>
              <a:rPr lang="en-US" b="1" dirty="0" smtClean="0"/>
              <a:t>Layered </a:t>
            </a:r>
            <a:r>
              <a:rPr lang="en-US" b="1" dirty="0"/>
              <a:t>System: </a:t>
            </a:r>
            <a:r>
              <a:rPr lang="en-US" dirty="0"/>
              <a:t>The system is composed of multiple layers, each with specific responsibilities.</a:t>
            </a:r>
          </a:p>
          <a:p>
            <a:pPr algn="just">
              <a:lnSpc>
                <a:spcPct val="150000"/>
              </a:lnSpc>
            </a:pPr>
            <a:r>
              <a:rPr lang="en-US" b="1" dirty="0"/>
              <a:t>Code on Demand (optional): </a:t>
            </a:r>
            <a:r>
              <a:rPr lang="en-US" dirty="0"/>
              <a:t>Servers can send executable code to clients for additional functionality.</a:t>
            </a:r>
          </a:p>
          <a:p>
            <a:pPr algn="just">
              <a:lnSpc>
                <a:spcPct val="150000"/>
              </a:lnSpc>
            </a:pPr>
            <a:r>
              <a:rPr lang="en-US" b="1" dirty="0"/>
              <a:t>Resource-Based: </a:t>
            </a:r>
            <a:r>
              <a:rPr lang="en-US" dirty="0"/>
              <a:t>Everything is treated as a resource, and operations are performed on resources using HTTP methods. </a:t>
            </a:r>
          </a:p>
        </p:txBody>
      </p:sp>
    </p:spTree>
    <p:extLst>
      <p:ext uri="{BB962C8B-B14F-4D97-AF65-F5344CB8AC3E}">
        <p14:creationId xmlns:p14="http://schemas.microsoft.com/office/powerpoint/2010/main" val="3508899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867" y="914400"/>
            <a:ext cx="6343672" cy="709865"/>
          </a:xfrm>
        </p:spPr>
        <p:txBody>
          <a:bodyPr/>
          <a:lstStyle/>
          <a:p>
            <a:r>
              <a:rPr lang="en-US" dirty="0"/>
              <a:t>HTTP Methods &amp; URI Matching</a:t>
            </a:r>
          </a:p>
        </p:txBody>
      </p:sp>
      <p:sp>
        <p:nvSpPr>
          <p:cNvPr id="4" name="Rectangle 1"/>
          <p:cNvSpPr>
            <a:spLocks noGrp="1" noChangeArrowheads="1"/>
          </p:cNvSpPr>
          <p:nvPr>
            <p:ph idx="1"/>
          </p:nvPr>
        </p:nvSpPr>
        <p:spPr bwMode="auto">
          <a:xfrm>
            <a:off x="762000" y="2362200"/>
            <a:ext cx="7543800" cy="4191000"/>
          </a:xfrm>
          <a:prstGeom prst="rect">
            <a:avLst/>
          </a:prstGeom>
        </p:spPr>
        <p:txBody>
          <a:bodyPr vert="horz" lIns="91440" tIns="45720" rIns="91440" bIns="45720" rtlCol="0">
            <a:normAutofit/>
          </a:bodyPr>
          <a:lstStyle/>
          <a:p>
            <a:pPr algn="just">
              <a:lnSpc>
                <a:spcPct val="150000"/>
              </a:lnSpc>
            </a:pPr>
            <a:r>
              <a:rPr lang="en-US" dirty="0" smtClean="0"/>
              <a:t>GET</a:t>
            </a:r>
            <a:r>
              <a:rPr lang="en-US" dirty="0"/>
              <a:t>: Retrieve data.</a:t>
            </a:r>
          </a:p>
          <a:p>
            <a:pPr algn="just">
              <a:lnSpc>
                <a:spcPct val="150000"/>
              </a:lnSpc>
            </a:pPr>
            <a:r>
              <a:rPr lang="en-US" dirty="0"/>
              <a:t>POST: Submit data.</a:t>
            </a:r>
          </a:p>
          <a:p>
            <a:pPr algn="just">
              <a:lnSpc>
                <a:spcPct val="150000"/>
              </a:lnSpc>
            </a:pPr>
            <a:r>
              <a:rPr lang="en-US" dirty="0"/>
              <a:t>PUT: Update data.</a:t>
            </a:r>
          </a:p>
          <a:p>
            <a:pPr algn="just">
              <a:lnSpc>
                <a:spcPct val="150000"/>
              </a:lnSpc>
            </a:pPr>
            <a:r>
              <a:rPr lang="en-US" dirty="0"/>
              <a:t>DELETE: Remove data.</a:t>
            </a:r>
          </a:p>
          <a:p>
            <a:pPr algn="just">
              <a:lnSpc>
                <a:spcPct val="150000"/>
              </a:lnSpc>
            </a:pPr>
            <a:r>
              <a:rPr lang="en-US" dirty="0"/>
              <a:t>Example URI pattern: /</a:t>
            </a:r>
            <a:r>
              <a:rPr lang="en-US" dirty="0" err="1"/>
              <a:t>api</a:t>
            </a:r>
            <a:r>
              <a:rPr lang="en-US" dirty="0"/>
              <a:t>/students/{id}</a:t>
            </a:r>
          </a:p>
          <a:p>
            <a:pPr algn="just">
              <a:lnSpc>
                <a:spcPct val="150000"/>
              </a:lnSpc>
            </a:pPr>
            <a:endParaRPr lang="en-US" dirty="0"/>
          </a:p>
        </p:txBody>
      </p:sp>
    </p:spTree>
    <p:extLst>
      <p:ext uri="{BB962C8B-B14F-4D97-AF65-F5344CB8AC3E}">
        <p14:creationId xmlns:p14="http://schemas.microsoft.com/office/powerpoint/2010/main" val="3026012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URI Matching</a:t>
            </a:r>
          </a:p>
        </p:txBody>
      </p:sp>
      <p:sp>
        <p:nvSpPr>
          <p:cNvPr id="4" name="Rectangle 1"/>
          <p:cNvSpPr>
            <a:spLocks noGrp="1" noChangeArrowheads="1"/>
          </p:cNvSpPr>
          <p:nvPr>
            <p:ph idx="1"/>
          </p:nvPr>
        </p:nvSpPr>
        <p:spPr bwMode="auto">
          <a:xfrm>
            <a:off x="865970" y="2209800"/>
            <a:ext cx="7439830" cy="4419600"/>
          </a:xfrm>
          <a:prstGeom prst="rect">
            <a:avLst/>
          </a:prstGeom>
        </p:spPr>
        <p:txBody>
          <a:bodyPr vert="horz" lIns="91440" tIns="45720" rIns="91440" bIns="45720" rtlCol="0">
            <a:normAutofit/>
          </a:bodyPr>
          <a:lstStyle/>
          <a:p>
            <a:pPr algn="just">
              <a:lnSpc>
                <a:spcPct val="150000"/>
              </a:lnSpc>
            </a:pPr>
            <a:r>
              <a:rPr lang="en-US" dirty="0"/>
              <a:t>URI Patterns:</a:t>
            </a:r>
          </a:p>
          <a:p>
            <a:pPr algn="just">
              <a:lnSpc>
                <a:spcPct val="150000"/>
              </a:lnSpc>
            </a:pPr>
            <a:r>
              <a:rPr lang="en-US" dirty="0"/>
              <a:t>Collection URIs: These represent a group of resources. For example:</a:t>
            </a:r>
          </a:p>
          <a:p>
            <a:pPr lvl="1" algn="just"/>
            <a:r>
              <a:rPr lang="en-US" dirty="0"/>
              <a:t>GET /users → A request to retrieve all users.</a:t>
            </a:r>
          </a:p>
          <a:p>
            <a:pPr lvl="1" algn="just"/>
            <a:r>
              <a:rPr lang="en-US" dirty="0"/>
              <a:t>POST /users → A request to create a new user.</a:t>
            </a:r>
          </a:p>
          <a:p>
            <a:pPr algn="just">
              <a:lnSpc>
                <a:spcPct val="150000"/>
              </a:lnSpc>
            </a:pPr>
            <a:r>
              <a:rPr lang="en-US" dirty="0"/>
              <a:t>Single Resource URIs: These represent a specific instance of a resource. For example:</a:t>
            </a:r>
          </a:p>
          <a:p>
            <a:pPr lvl="1" algn="just"/>
            <a:r>
              <a:rPr lang="en-US" dirty="0"/>
              <a:t>GET /users/{id} → A request to retrieve a specific user by ID.</a:t>
            </a:r>
          </a:p>
          <a:p>
            <a:pPr lvl="1" algn="just"/>
            <a:r>
              <a:rPr lang="en-US" dirty="0"/>
              <a:t>PUT /users/{id} → A request to update a specific user by ID.</a:t>
            </a:r>
          </a:p>
          <a:p>
            <a:pPr lvl="1" algn="just"/>
            <a:r>
              <a:rPr lang="en-US" dirty="0"/>
              <a:t>DELETE /users/{id} → A request to delete a specific user by ID.</a:t>
            </a:r>
          </a:p>
          <a:p>
            <a:pPr algn="just">
              <a:lnSpc>
                <a:spcPct val="150000"/>
              </a:lnSpc>
            </a:pPr>
            <a:endParaRPr lang="en-US" dirty="0"/>
          </a:p>
        </p:txBody>
      </p:sp>
    </p:spTree>
    <p:extLst>
      <p:ext uri="{BB962C8B-B14F-4D97-AF65-F5344CB8AC3E}">
        <p14:creationId xmlns:p14="http://schemas.microsoft.com/office/powerpoint/2010/main" val="3580643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4" name="Rectangle 1"/>
          <p:cNvSpPr>
            <a:spLocks noGrp="1" noChangeArrowheads="1"/>
          </p:cNvSpPr>
          <p:nvPr>
            <p:ph idx="1"/>
          </p:nvPr>
        </p:nvSpPr>
        <p:spPr bwMode="auto">
          <a:xfrm>
            <a:off x="685800" y="2133600"/>
            <a:ext cx="7563977" cy="4724400"/>
          </a:xfrm>
          <a:prstGeom prst="rect">
            <a:avLst/>
          </a:prstGeom>
        </p:spPr>
        <p:txBody>
          <a:bodyPr vert="horz" lIns="91440" tIns="45720" rIns="91440" bIns="45720" rtlCol="0">
            <a:normAutofit fontScale="92500" lnSpcReduction="10000"/>
          </a:bodyPr>
          <a:lstStyle/>
          <a:p>
            <a:pPr algn="just">
              <a:lnSpc>
                <a:spcPct val="150000"/>
              </a:lnSpc>
            </a:pPr>
            <a:r>
              <a:rPr lang="en-US" dirty="0"/>
              <a:t>URL </a:t>
            </a:r>
            <a:r>
              <a:rPr lang="en-US" dirty="0" smtClean="0"/>
              <a:t>Parameters: Example</a:t>
            </a:r>
            <a:r>
              <a:rPr lang="en-US" dirty="0"/>
              <a:t>:</a:t>
            </a:r>
          </a:p>
          <a:p>
            <a:pPr lvl="1" algn="just">
              <a:lnSpc>
                <a:spcPct val="150000"/>
              </a:lnSpc>
            </a:pPr>
            <a:r>
              <a:rPr lang="en-US" dirty="0"/>
              <a:t>GET /</a:t>
            </a:r>
            <a:r>
              <a:rPr lang="en-US" dirty="0" err="1"/>
              <a:t>users?age</a:t>
            </a:r>
            <a:r>
              <a:rPr lang="en-US" dirty="0"/>
              <a:t>=25 → Retrieve users that are 25 years old (query parameter</a:t>
            </a:r>
            <a:r>
              <a:rPr lang="en-US" dirty="0" smtClean="0"/>
              <a:t>).</a:t>
            </a:r>
          </a:p>
          <a:p>
            <a:pPr algn="just">
              <a:lnSpc>
                <a:spcPct val="150000"/>
              </a:lnSpc>
            </a:pPr>
            <a:r>
              <a:rPr lang="en-US" dirty="0" smtClean="0"/>
              <a:t>In </a:t>
            </a:r>
            <a:r>
              <a:rPr lang="en-US" dirty="0" err="1" smtClean="0"/>
              <a:t>RESTful</a:t>
            </a:r>
            <a:r>
              <a:rPr lang="en-US" dirty="0" smtClean="0"/>
              <a:t> web services:</a:t>
            </a:r>
          </a:p>
          <a:p>
            <a:pPr algn="just">
              <a:lnSpc>
                <a:spcPct val="150000"/>
              </a:lnSpc>
            </a:pPr>
            <a:r>
              <a:rPr lang="en-US" b="1" dirty="0" smtClean="0"/>
              <a:t>HTTP </a:t>
            </a:r>
            <a:r>
              <a:rPr lang="en-US" b="1" dirty="0"/>
              <a:t>methods</a:t>
            </a:r>
            <a:r>
              <a:rPr lang="en-US" dirty="0"/>
              <a:t> define the type of action (operation) to be performed on a resource.</a:t>
            </a:r>
          </a:p>
          <a:p>
            <a:pPr algn="just">
              <a:lnSpc>
                <a:spcPct val="150000"/>
              </a:lnSpc>
            </a:pPr>
            <a:r>
              <a:rPr lang="en-US" b="1" dirty="0"/>
              <a:t>URIs</a:t>
            </a:r>
            <a:r>
              <a:rPr lang="en-US" dirty="0"/>
              <a:t> identify the resource (or collection of resources) on which the operation is to be performed.</a:t>
            </a:r>
          </a:p>
          <a:p>
            <a:pPr algn="just">
              <a:lnSpc>
                <a:spcPct val="150000"/>
              </a:lnSpc>
            </a:pPr>
            <a:r>
              <a:rPr lang="en-US" dirty="0"/>
              <a:t>The combination of these methods and URIs forms the foundation of how </a:t>
            </a:r>
            <a:r>
              <a:rPr lang="en-US" dirty="0" err="1"/>
              <a:t>RESTful</a:t>
            </a:r>
            <a:r>
              <a:rPr lang="en-US" dirty="0"/>
              <a:t> APIs operate, ensuring that operations on resources are clear, consistent, and standardized across the web.</a:t>
            </a:r>
          </a:p>
          <a:p>
            <a:pPr algn="just">
              <a:lnSpc>
                <a:spcPct val="150000"/>
              </a:lnSpc>
            </a:pPr>
            <a:endParaRPr lang="en-US" dirty="0"/>
          </a:p>
        </p:txBody>
      </p:sp>
    </p:spTree>
    <p:extLst>
      <p:ext uri="{BB962C8B-B14F-4D97-AF65-F5344CB8AC3E}">
        <p14:creationId xmlns:p14="http://schemas.microsoft.com/office/powerpoint/2010/main" val="1099177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JAX-RS Injection</a:t>
            </a:r>
            <a:endParaRPr lang="en-US" dirty="0"/>
          </a:p>
        </p:txBody>
      </p:sp>
      <p:sp>
        <p:nvSpPr>
          <p:cNvPr id="3" name="Content Placeholder 2"/>
          <p:cNvSpPr>
            <a:spLocks noGrp="1"/>
          </p:cNvSpPr>
          <p:nvPr>
            <p:ph idx="1"/>
          </p:nvPr>
        </p:nvSpPr>
        <p:spPr>
          <a:xfrm>
            <a:off x="864382" y="2286000"/>
            <a:ext cx="7517618" cy="4114800"/>
          </a:xfrm>
        </p:spPr>
        <p:txBody>
          <a:bodyPr>
            <a:normAutofit fontScale="92500" lnSpcReduction="10000"/>
          </a:bodyPr>
          <a:lstStyle/>
          <a:p>
            <a:r>
              <a:rPr lang="en-US" dirty="0" smtClean="0"/>
              <a:t> </a:t>
            </a:r>
            <a:r>
              <a:rPr lang="en-US" dirty="0"/>
              <a:t>@</a:t>
            </a:r>
            <a:r>
              <a:rPr lang="en-US" dirty="0" err="1"/>
              <a:t>PathParam</a:t>
            </a:r>
            <a:r>
              <a:rPr lang="en-US" dirty="0"/>
              <a:t>: Extracts values from URI path</a:t>
            </a:r>
            <a:r>
              <a:rPr lang="en-US" dirty="0" smtClean="0"/>
              <a:t>.</a:t>
            </a:r>
          </a:p>
          <a:p>
            <a:r>
              <a:rPr lang="en-US" dirty="0" smtClean="0"/>
              <a:t>@</a:t>
            </a:r>
            <a:r>
              <a:rPr lang="en-US" dirty="0" err="1"/>
              <a:t>QueryParam</a:t>
            </a:r>
            <a:r>
              <a:rPr lang="en-US" dirty="0"/>
              <a:t>: Retrieves query parameters</a:t>
            </a:r>
            <a:r>
              <a:rPr lang="en-US" dirty="0" smtClean="0"/>
              <a:t>.</a:t>
            </a:r>
          </a:p>
          <a:p>
            <a:r>
              <a:rPr lang="en-US" dirty="0" smtClean="0"/>
              <a:t>@</a:t>
            </a:r>
            <a:r>
              <a:rPr lang="en-US" dirty="0" err="1"/>
              <a:t>FormParam</a:t>
            </a:r>
            <a:r>
              <a:rPr lang="en-US" dirty="0"/>
              <a:t>: Captures form input </a:t>
            </a:r>
            <a:r>
              <a:rPr lang="en-US" dirty="0" smtClean="0"/>
              <a:t>data.</a:t>
            </a:r>
          </a:p>
          <a:p>
            <a:r>
              <a:rPr lang="en-US" dirty="0" smtClean="0"/>
              <a:t>Example</a:t>
            </a:r>
            <a:endParaRPr lang="en-US" dirty="0"/>
          </a:p>
          <a:p>
            <a:pPr marL="0" indent="0">
              <a:buNone/>
            </a:pPr>
            <a:r>
              <a:rPr lang="en-US" dirty="0"/>
              <a:t>@Path("/students")  </a:t>
            </a:r>
            <a:endParaRPr lang="en-US" dirty="0" smtClean="0"/>
          </a:p>
          <a:p>
            <a:pPr marL="0" indent="0">
              <a:buNone/>
            </a:pPr>
            <a:r>
              <a:rPr lang="en-US" dirty="0" smtClean="0"/>
              <a:t>public </a:t>
            </a:r>
            <a:r>
              <a:rPr lang="en-US" dirty="0"/>
              <a:t>class </a:t>
            </a:r>
            <a:r>
              <a:rPr lang="en-US" dirty="0" err="1"/>
              <a:t>StudentResource</a:t>
            </a:r>
            <a:r>
              <a:rPr lang="en-US" dirty="0"/>
              <a:t> {    </a:t>
            </a:r>
            <a:endParaRPr lang="en-US" dirty="0" smtClean="0"/>
          </a:p>
          <a:p>
            <a:pPr marL="0" indent="0">
              <a:buNone/>
            </a:pPr>
            <a:r>
              <a:rPr lang="en-US" dirty="0" smtClean="0"/>
              <a:t> </a:t>
            </a:r>
            <a:r>
              <a:rPr lang="en-US" dirty="0"/>
              <a:t>@GET     </a:t>
            </a:r>
            <a:endParaRPr lang="en-US" dirty="0" smtClean="0"/>
          </a:p>
          <a:p>
            <a:pPr marL="0" indent="0">
              <a:buNone/>
            </a:pPr>
            <a:r>
              <a:rPr lang="en-US" dirty="0" smtClean="0"/>
              <a:t>@</a:t>
            </a:r>
            <a:r>
              <a:rPr lang="en-US" dirty="0"/>
              <a:t>Path("{id}")     </a:t>
            </a:r>
            <a:endParaRPr lang="en-US" dirty="0" smtClean="0"/>
          </a:p>
          <a:p>
            <a:pPr marL="0" indent="0">
              <a:buNone/>
            </a:pPr>
            <a:r>
              <a:rPr lang="en-US" dirty="0" smtClean="0"/>
              <a:t>public </a:t>
            </a:r>
            <a:r>
              <a:rPr lang="en-US" dirty="0"/>
              <a:t>String </a:t>
            </a:r>
            <a:r>
              <a:rPr lang="en-US" dirty="0" err="1"/>
              <a:t>getStudent</a:t>
            </a:r>
            <a:r>
              <a:rPr lang="en-US" dirty="0"/>
              <a:t>(@</a:t>
            </a:r>
            <a:r>
              <a:rPr lang="en-US" dirty="0" err="1"/>
              <a:t>PathParam</a:t>
            </a:r>
            <a:r>
              <a:rPr lang="en-US" dirty="0"/>
              <a:t>("id") </a:t>
            </a:r>
            <a:r>
              <a:rPr lang="en-US" dirty="0" err="1"/>
              <a:t>int</a:t>
            </a:r>
            <a:r>
              <a:rPr lang="en-US" dirty="0"/>
              <a:t> id) {         </a:t>
            </a:r>
            <a:endParaRPr lang="en-US" dirty="0" smtClean="0"/>
          </a:p>
          <a:p>
            <a:pPr marL="0" indent="0">
              <a:buNone/>
            </a:pPr>
            <a:r>
              <a:rPr lang="en-US" dirty="0" smtClean="0"/>
              <a:t>return </a:t>
            </a:r>
            <a:r>
              <a:rPr lang="en-US" dirty="0"/>
              <a:t>"Student ID: " + id;     } </a:t>
            </a:r>
            <a:endParaRPr lang="en-US" dirty="0" smtClean="0"/>
          </a:p>
          <a:p>
            <a:pPr marL="0" indent="0">
              <a:buNone/>
            </a:pPr>
            <a:r>
              <a:rPr lang="en-US" dirty="0" smtClean="0"/>
              <a:t> </a:t>
            </a:r>
            <a:r>
              <a:rPr lang="en-US" dirty="0"/>
              <a:t>}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525430" cy="901702"/>
          </a:xfrm>
        </p:spPr>
        <p:txBody>
          <a:bodyPr/>
          <a:lstStyle/>
          <a:p>
            <a:r>
              <a:rPr lang="en-US" dirty="0"/>
              <a:t>Server Responses &amp; Exception Handling</a:t>
            </a:r>
          </a:p>
        </p:txBody>
      </p:sp>
      <p:sp>
        <p:nvSpPr>
          <p:cNvPr id="4" name="Rectangle 1"/>
          <p:cNvSpPr>
            <a:spLocks noGrp="1" noChangeArrowheads="1"/>
          </p:cNvSpPr>
          <p:nvPr>
            <p:ph idx="1"/>
          </p:nvPr>
        </p:nvSpPr>
        <p:spPr bwMode="auto">
          <a:xfrm>
            <a:off x="865188" y="2209800"/>
            <a:ext cx="7212012" cy="4648200"/>
          </a:xfrm>
          <a:prstGeom prst="rect">
            <a:avLst/>
          </a:prstGeom>
        </p:spPr>
        <p:txBody>
          <a:bodyPr vert="horz" lIns="91440" tIns="45720" rIns="91440" bIns="45720" rtlCol="0">
            <a:normAutofit lnSpcReduction="10000"/>
          </a:bodyPr>
          <a:lstStyle/>
          <a:p>
            <a:r>
              <a:rPr lang="en-US" dirty="0"/>
              <a:t>Response Codes:</a:t>
            </a:r>
          </a:p>
          <a:p>
            <a:r>
              <a:rPr lang="en-US" dirty="0"/>
              <a:t>200 OK: Successful request.</a:t>
            </a:r>
          </a:p>
          <a:p>
            <a:r>
              <a:rPr lang="en-US" dirty="0"/>
              <a:t>201 Created: Resource created.</a:t>
            </a:r>
          </a:p>
          <a:p>
            <a:r>
              <a:rPr lang="en-US" dirty="0"/>
              <a:t>400 Bad Request: Invalid input.</a:t>
            </a:r>
          </a:p>
          <a:p>
            <a:r>
              <a:rPr lang="en-US" dirty="0"/>
              <a:t>500 Internal Server Error: Server issue</a:t>
            </a:r>
            <a:r>
              <a:rPr lang="en-US" dirty="0" smtClean="0"/>
              <a:t>.</a:t>
            </a:r>
          </a:p>
          <a:p>
            <a:r>
              <a:rPr lang="en-US" b="1" dirty="0"/>
              <a:t>Handling Exceptions</a:t>
            </a:r>
            <a:r>
              <a:rPr lang="en-US" dirty="0"/>
              <a:t>:</a:t>
            </a:r>
          </a:p>
          <a:p>
            <a:pPr marL="0" indent="0">
              <a:buNone/>
            </a:pPr>
            <a:r>
              <a:rPr lang="en-US" dirty="0"/>
              <a:t>@Provider </a:t>
            </a:r>
            <a:endParaRPr lang="en-US" dirty="0" smtClean="0"/>
          </a:p>
          <a:p>
            <a:pPr marL="0" indent="0">
              <a:buNone/>
            </a:pPr>
            <a:r>
              <a:rPr lang="en-US" dirty="0" smtClean="0"/>
              <a:t> </a:t>
            </a:r>
            <a:r>
              <a:rPr lang="en-US" dirty="0"/>
              <a:t>public class </a:t>
            </a:r>
            <a:r>
              <a:rPr lang="en-US" dirty="0" err="1"/>
              <a:t>CustomExceptionMapper</a:t>
            </a:r>
            <a:r>
              <a:rPr lang="en-US" dirty="0"/>
              <a:t> implements </a:t>
            </a:r>
            <a:r>
              <a:rPr lang="en-US" dirty="0" err="1"/>
              <a:t>ExceptionMapper</a:t>
            </a:r>
            <a:r>
              <a:rPr lang="en-US" dirty="0"/>
              <a:t>&lt;Exception&gt; {   </a:t>
            </a:r>
            <a:endParaRPr lang="en-US" dirty="0" smtClean="0"/>
          </a:p>
          <a:p>
            <a:pPr marL="0" indent="0">
              <a:buNone/>
            </a:pPr>
            <a:r>
              <a:rPr lang="en-US" dirty="0" smtClean="0"/>
              <a:t>  </a:t>
            </a:r>
            <a:r>
              <a:rPr lang="en-US" dirty="0"/>
              <a:t>public Response </a:t>
            </a:r>
            <a:r>
              <a:rPr lang="en-US" dirty="0" err="1"/>
              <a:t>toResponse</a:t>
            </a:r>
            <a:r>
              <a:rPr lang="en-US" dirty="0"/>
              <a:t>(Exception ex) {       </a:t>
            </a:r>
            <a:endParaRPr lang="en-US" dirty="0" smtClean="0"/>
          </a:p>
          <a:p>
            <a:pPr marL="0" indent="0">
              <a:buNone/>
            </a:pPr>
            <a:r>
              <a:rPr lang="en-US" dirty="0" smtClean="0"/>
              <a:t>  </a:t>
            </a:r>
            <a:r>
              <a:rPr lang="en-US" dirty="0"/>
              <a:t>return </a:t>
            </a:r>
            <a:r>
              <a:rPr lang="en-US" dirty="0" err="1"/>
              <a:t>Response.status</a:t>
            </a:r>
            <a:r>
              <a:rPr lang="en-US" dirty="0"/>
              <a:t>(500).entity(</a:t>
            </a:r>
            <a:r>
              <a:rPr lang="en-US" dirty="0" err="1"/>
              <a:t>ex.getMessage</a:t>
            </a:r>
            <a:r>
              <a:rPr lang="en-US" dirty="0"/>
              <a:t>()).build();     </a:t>
            </a:r>
            <a:r>
              <a:rPr lang="en-US" dirty="0" smtClean="0"/>
              <a:t>}</a:t>
            </a:r>
          </a:p>
          <a:p>
            <a:pPr marL="0" indent="0">
              <a:buNone/>
            </a:pPr>
            <a:r>
              <a:rPr lang="en-US" dirty="0" smtClean="0"/>
              <a:t>  </a:t>
            </a:r>
            <a:r>
              <a:rPr lang="en-US" dirty="0"/>
              <a:t>} </a:t>
            </a:r>
          </a:p>
          <a:p>
            <a:endParaRPr lang="en-US" dirty="0"/>
          </a:p>
        </p:txBody>
      </p:sp>
    </p:spTree>
    <p:extLst>
      <p:ext uri="{BB962C8B-B14F-4D97-AF65-F5344CB8AC3E}">
        <p14:creationId xmlns:p14="http://schemas.microsoft.com/office/powerpoint/2010/main" val="36287685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JAX-RS Client API</a:t>
            </a:r>
          </a:p>
        </p:txBody>
      </p:sp>
      <p:sp>
        <p:nvSpPr>
          <p:cNvPr id="3" name="Content Placeholder 2"/>
          <p:cNvSpPr>
            <a:spLocks noGrp="1"/>
          </p:cNvSpPr>
          <p:nvPr>
            <p:ph idx="1"/>
          </p:nvPr>
        </p:nvSpPr>
        <p:spPr>
          <a:xfrm>
            <a:off x="864382" y="2489200"/>
            <a:ext cx="7441418" cy="4064000"/>
          </a:xfrm>
        </p:spPr>
        <p:txBody>
          <a:bodyPr/>
          <a:lstStyle/>
          <a:p>
            <a:r>
              <a:rPr lang="en-US" dirty="0"/>
              <a:t>Used to make REST calls from Java applications.</a:t>
            </a:r>
          </a:p>
          <a:p>
            <a:r>
              <a:rPr lang="en-US" b="1" dirty="0"/>
              <a:t>Example:</a:t>
            </a:r>
            <a:endParaRPr lang="en-US" dirty="0"/>
          </a:p>
          <a:p>
            <a:pPr marL="0" indent="0">
              <a:buNone/>
            </a:pPr>
            <a:r>
              <a:rPr lang="en-US" dirty="0"/>
              <a:t>Client </a:t>
            </a:r>
            <a:r>
              <a:rPr lang="en-US" dirty="0" err="1"/>
              <a:t>client</a:t>
            </a:r>
            <a:r>
              <a:rPr lang="en-US" dirty="0"/>
              <a:t> = </a:t>
            </a:r>
            <a:r>
              <a:rPr lang="en-US" dirty="0" err="1"/>
              <a:t>ClientBuilder.newClient</a:t>
            </a:r>
            <a:r>
              <a:rPr lang="en-US" dirty="0"/>
              <a:t>();  </a:t>
            </a:r>
            <a:endParaRPr lang="en-US" dirty="0" smtClean="0"/>
          </a:p>
          <a:p>
            <a:pPr marL="0" indent="0">
              <a:buNone/>
            </a:pPr>
            <a:r>
              <a:rPr lang="en-US" dirty="0" err="1" smtClean="0"/>
              <a:t>WebTarget</a:t>
            </a:r>
            <a:r>
              <a:rPr lang="en-US" dirty="0" smtClean="0"/>
              <a:t> </a:t>
            </a:r>
            <a:r>
              <a:rPr lang="en-US" dirty="0"/>
              <a:t>target </a:t>
            </a:r>
            <a:r>
              <a:rPr lang="en-US" dirty="0" smtClean="0"/>
              <a:t>= </a:t>
            </a:r>
            <a:r>
              <a:rPr lang="en-US" dirty="0" err="1" smtClean="0"/>
              <a:t>client.target</a:t>
            </a:r>
            <a:r>
              <a:rPr lang="en-US" dirty="0"/>
              <a:t>("http://example.com/</a:t>
            </a:r>
            <a:r>
              <a:rPr lang="en-US" dirty="0" err="1"/>
              <a:t>api</a:t>
            </a:r>
            <a:r>
              <a:rPr lang="en-US" dirty="0"/>
              <a:t>/students/1");  </a:t>
            </a:r>
            <a:endParaRPr lang="en-US" dirty="0" smtClean="0"/>
          </a:p>
          <a:p>
            <a:pPr marL="0" indent="0">
              <a:buNone/>
            </a:pPr>
            <a:r>
              <a:rPr lang="en-US" dirty="0" smtClean="0"/>
              <a:t>String </a:t>
            </a:r>
            <a:r>
              <a:rPr lang="en-US" dirty="0"/>
              <a:t>response = </a:t>
            </a:r>
            <a:r>
              <a:rPr lang="en-US" dirty="0" err="1"/>
              <a:t>target.request</a:t>
            </a:r>
            <a:r>
              <a:rPr lang="en-US" dirty="0"/>
              <a:t>(</a:t>
            </a:r>
            <a:r>
              <a:rPr lang="en-US" dirty="0" err="1"/>
              <a:t>MediaType.TEXT_PLAIN</a:t>
            </a:r>
            <a:r>
              <a:rPr lang="en-US" dirty="0"/>
              <a:t>).get(</a:t>
            </a:r>
            <a:r>
              <a:rPr lang="en-US" dirty="0" err="1"/>
              <a:t>String.class</a:t>
            </a:r>
            <a:r>
              <a:rPr lang="en-US" dirty="0"/>
              <a:t>);  </a:t>
            </a:r>
            <a:endParaRPr lang="en-US" dirty="0" smtClean="0"/>
          </a:p>
          <a:p>
            <a:pPr marL="0" indent="0">
              <a:buNone/>
            </a:pPr>
            <a:r>
              <a:rPr lang="en-US" dirty="0" err="1" smtClean="0"/>
              <a:t>System.out.println</a:t>
            </a:r>
            <a:r>
              <a:rPr lang="en-US" dirty="0" smtClean="0"/>
              <a:t>(response</a:t>
            </a:r>
            <a:r>
              <a:rPr lang="en-US" dirty="0"/>
              <a:t>);</a:t>
            </a:r>
          </a:p>
        </p:txBody>
      </p:sp>
    </p:spTree>
    <p:extLst>
      <p:ext uri="{BB962C8B-B14F-4D97-AF65-F5344CB8AC3E}">
        <p14:creationId xmlns:p14="http://schemas.microsoft.com/office/powerpoint/2010/main" val="2722560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JAX-RS Client API</a:t>
            </a:r>
          </a:p>
        </p:txBody>
      </p:sp>
      <p:sp>
        <p:nvSpPr>
          <p:cNvPr id="3" name="Content Placeholder 2"/>
          <p:cNvSpPr>
            <a:spLocks noGrp="1"/>
          </p:cNvSpPr>
          <p:nvPr>
            <p:ph idx="1"/>
          </p:nvPr>
        </p:nvSpPr>
        <p:spPr>
          <a:xfrm>
            <a:off x="864382" y="2489200"/>
            <a:ext cx="7212818" cy="3835400"/>
          </a:xfrm>
        </p:spPr>
        <p:txBody>
          <a:bodyPr/>
          <a:lstStyle/>
          <a:p>
            <a:pPr algn="just">
              <a:lnSpc>
                <a:spcPct val="150000"/>
              </a:lnSpc>
            </a:pPr>
            <a:r>
              <a:rPr lang="en-US" dirty="0"/>
              <a:t>The </a:t>
            </a:r>
            <a:r>
              <a:rPr lang="en-US" b="1" dirty="0"/>
              <a:t>JAX-RS Client API</a:t>
            </a:r>
            <a:r>
              <a:rPr lang="en-US" dirty="0"/>
              <a:t> simplifies the task of consuming </a:t>
            </a:r>
            <a:r>
              <a:rPr lang="en-US" dirty="0" err="1"/>
              <a:t>RESTful</a:t>
            </a:r>
            <a:r>
              <a:rPr lang="en-US" dirty="0"/>
              <a:t> web services from a Java application. </a:t>
            </a:r>
            <a:endParaRPr lang="en-US" dirty="0" smtClean="0"/>
          </a:p>
          <a:p>
            <a:pPr algn="just">
              <a:lnSpc>
                <a:spcPct val="150000"/>
              </a:lnSpc>
            </a:pPr>
            <a:r>
              <a:rPr lang="en-US" dirty="0" smtClean="0"/>
              <a:t>It </a:t>
            </a:r>
            <a:r>
              <a:rPr lang="en-US" dirty="0"/>
              <a:t>abstracts the details of HTTP request/response handling and provides a clean, fluent interface to interact with REST APIs. </a:t>
            </a:r>
            <a:endParaRPr lang="en-US" dirty="0" smtClean="0"/>
          </a:p>
          <a:p>
            <a:pPr algn="just">
              <a:lnSpc>
                <a:spcPct val="150000"/>
              </a:lnSpc>
            </a:pPr>
            <a:r>
              <a:rPr lang="en-US" dirty="0" smtClean="0"/>
              <a:t>With </a:t>
            </a:r>
            <a:r>
              <a:rPr lang="en-US" dirty="0"/>
              <a:t>support for asynchronous requests, request customization, and easy error handling, it’s an excellent choice for integrating </a:t>
            </a:r>
            <a:r>
              <a:rPr lang="en-US" dirty="0" err="1"/>
              <a:t>RESTful</a:t>
            </a:r>
            <a:r>
              <a:rPr lang="en-US" dirty="0"/>
              <a:t> APIs into Java applications.</a:t>
            </a:r>
          </a:p>
        </p:txBody>
      </p:sp>
    </p:spTree>
    <p:extLst>
      <p:ext uri="{BB962C8B-B14F-4D97-AF65-F5344CB8AC3E}">
        <p14:creationId xmlns:p14="http://schemas.microsoft.com/office/powerpoint/2010/main" val="2835229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276600"/>
            <a:ext cx="4343400" cy="1447800"/>
          </a:xfrm>
        </p:spPr>
        <p:txBody>
          <a:bodyPr/>
          <a:lstStyle/>
          <a:p>
            <a:r>
              <a:rPr lang="en-US" sz="6000" b="1" dirty="0" smtClean="0">
                <a:solidFill>
                  <a:schemeClr val="accent6">
                    <a:lumMod val="50000"/>
                  </a:schemeClr>
                </a:solidFill>
              </a:rPr>
              <a:t>Thank You</a:t>
            </a:r>
            <a:endParaRPr lang="en-US" sz="6000" b="1" dirty="0">
              <a:solidFill>
                <a:schemeClr val="accent6">
                  <a:lumMod val="50000"/>
                </a:schemeClr>
              </a:solidFill>
            </a:endParaRPr>
          </a:p>
        </p:txBody>
      </p:sp>
    </p:spTree>
    <p:extLst>
      <p:ext uri="{BB962C8B-B14F-4D97-AF65-F5344CB8AC3E}">
        <p14:creationId xmlns:p14="http://schemas.microsoft.com/office/powerpoint/2010/main" val="232922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service ?</a:t>
            </a:r>
            <a:endParaRPr lang="en-US" dirty="0"/>
          </a:p>
        </p:txBody>
      </p:sp>
      <p:sp>
        <p:nvSpPr>
          <p:cNvPr id="3" name="Content Placeholder 2"/>
          <p:cNvSpPr>
            <a:spLocks noGrp="1"/>
          </p:cNvSpPr>
          <p:nvPr>
            <p:ph idx="1"/>
          </p:nvPr>
        </p:nvSpPr>
        <p:spPr>
          <a:xfrm>
            <a:off x="533400" y="2362200"/>
            <a:ext cx="8077200" cy="3692312"/>
          </a:xfrm>
        </p:spPr>
        <p:txBody>
          <a:bodyPr>
            <a:normAutofit fontScale="92500"/>
          </a:bodyPr>
          <a:lstStyle/>
          <a:p>
            <a:pPr algn="just">
              <a:lnSpc>
                <a:spcPct val="150000"/>
              </a:lnSpc>
              <a:buFont typeface="Wingdings" pitchFamily="2" charset="2"/>
              <a:buChar char="ü"/>
            </a:pPr>
            <a:r>
              <a:rPr lang="en-US" dirty="0">
                <a:latin typeface="Times New Roman" pitchFamily="18" charset="0"/>
                <a:cs typeface="Times New Roman" pitchFamily="18" charset="0"/>
              </a:rPr>
              <a:t>Web services allow communication between different applications over the internet</a:t>
            </a:r>
            <a:r>
              <a:rPr lang="en-US" dirty="0" smtClean="0">
                <a:latin typeface="Times New Roman" pitchFamily="18" charset="0"/>
                <a:cs typeface="Times New Roman" pitchFamily="18" charset="0"/>
              </a:rPr>
              <a:t>.</a:t>
            </a:r>
          </a:p>
          <a:p>
            <a:pPr algn="just">
              <a:lnSpc>
                <a:spcPct val="150000"/>
              </a:lnSpc>
              <a:buFont typeface="Wingdings" pitchFamily="2" charset="2"/>
              <a:buChar char="ü"/>
            </a:pPr>
            <a:r>
              <a:rPr lang="en-US" dirty="0" smtClean="0">
                <a:latin typeface="Times New Roman" pitchFamily="18" charset="0"/>
                <a:cs typeface="Times New Roman" pitchFamily="18" charset="0"/>
              </a:rPr>
              <a:t> They </a:t>
            </a:r>
            <a:r>
              <a:rPr lang="en-US" dirty="0">
                <a:latin typeface="Times New Roman" pitchFamily="18" charset="0"/>
                <a:cs typeface="Times New Roman" pitchFamily="18" charset="0"/>
              </a:rPr>
              <a:t>enable interoperability between different programming languages and platforms.</a:t>
            </a:r>
            <a:endParaRPr lang="en-US" sz="1800" dirty="0" smtClean="0">
              <a:latin typeface="Times New Roman" pitchFamily="18" charset="0"/>
              <a:cs typeface="Times New Roman" pitchFamily="18" charset="0"/>
            </a:endParaRPr>
          </a:p>
          <a:p>
            <a:pPr algn="just">
              <a:lnSpc>
                <a:spcPct val="150000"/>
              </a:lnSpc>
              <a:buFont typeface="Wingdings" pitchFamily="2" charset="2"/>
              <a:buChar char="ü"/>
            </a:pPr>
            <a:r>
              <a:rPr lang="en-US" dirty="0" smtClean="0">
                <a:latin typeface="Times New Roman" pitchFamily="18" charset="0"/>
                <a:cs typeface="Times New Roman" pitchFamily="18" charset="0"/>
              </a:rPr>
              <a:t>Web services are XML-based information exchange systems that use the Internet for direct application-to-application interaction. These systems can include programs, objects, messages, or documents</a:t>
            </a:r>
            <a:r>
              <a:rPr lang="en-US"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lnSpc>
                <a:spcPct val="150000"/>
              </a:lnSpc>
              <a:buFont typeface="Wingdings" pitchFamily="2" charset="2"/>
              <a:buChar char="ü"/>
            </a:pPr>
            <a:r>
              <a:rPr lang="en-US" dirty="0" smtClean="0">
                <a:latin typeface="Times New Roman" pitchFamily="18" charset="0"/>
                <a:cs typeface="Times New Roman" pitchFamily="18" charset="0"/>
              </a:rPr>
              <a:t>A web service is a collection of open protocols and standards used for exchanging data between applications or systems.</a:t>
            </a:r>
          </a:p>
          <a:p>
            <a:pPr algn="just">
              <a:buFont typeface="Wingdings" pitchFamily="2" charset="2"/>
              <a:buChar char="ü"/>
            </a:pPr>
            <a:endParaRPr lang="en-US" dirty="0" smtClean="0">
              <a:latin typeface="Times New Roman" pitchFamily="18" charset="0"/>
              <a:cs typeface="Times New Roman" pitchFamily="18" charset="0"/>
            </a:endParaRPr>
          </a:p>
          <a:p>
            <a:pPr algn="just">
              <a:buFont typeface="Wingdings" pitchFamily="2" charset="2"/>
              <a:buChar char="ü"/>
            </a:pPr>
            <a:endParaRPr lang="en-US" dirty="0" smtClean="0">
              <a:latin typeface="Times New Roman" pitchFamily="18" charset="0"/>
              <a:cs typeface="Times New Roman" pitchFamily="18" charset="0"/>
            </a:endParaRPr>
          </a:p>
          <a:p>
            <a:pPr algn="just">
              <a:buFont typeface="Wingdings" pitchFamily="2" charset="2"/>
              <a:buChar char="ü"/>
            </a:pPr>
            <a:endParaRPr lang="en-US"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Wingdings" pitchFamily="2" charset="2"/>
              <a:buChar char="v"/>
            </a:pPr>
            <a:r>
              <a:rPr lang="en-US" sz="2400" dirty="0" smtClean="0">
                <a:latin typeface="Times New Roman" pitchFamily="18" charset="0"/>
                <a:cs typeface="Times New Roman" pitchFamily="18" charset="0"/>
              </a:rPr>
              <a:t>In sort, a complete web service is, therefore, any service that −</a:t>
            </a:r>
          </a:p>
          <a:p>
            <a:pPr lvl="1">
              <a:buFont typeface="Wingdings" pitchFamily="2" charset="2"/>
              <a:buChar char="ü"/>
            </a:pPr>
            <a:r>
              <a:rPr lang="en-US" sz="2200" dirty="0" smtClean="0">
                <a:latin typeface="Times New Roman" pitchFamily="18" charset="0"/>
                <a:cs typeface="Times New Roman" pitchFamily="18" charset="0"/>
              </a:rPr>
              <a:t>Is available over the Internet or private (intranet) networks</a:t>
            </a:r>
          </a:p>
          <a:p>
            <a:pPr lvl="1">
              <a:buFont typeface="Wingdings" pitchFamily="2" charset="2"/>
              <a:buChar char="ü"/>
            </a:pPr>
            <a:r>
              <a:rPr lang="en-US" sz="2200" dirty="0" smtClean="0">
                <a:latin typeface="Times New Roman" pitchFamily="18" charset="0"/>
                <a:cs typeface="Times New Roman" pitchFamily="18" charset="0"/>
              </a:rPr>
              <a:t>Uses a standardized XML messaging system</a:t>
            </a:r>
          </a:p>
          <a:p>
            <a:pPr lvl="1">
              <a:buFont typeface="Wingdings" pitchFamily="2" charset="2"/>
              <a:buChar char="ü"/>
            </a:pPr>
            <a:r>
              <a:rPr lang="en-US" sz="2200" dirty="0" smtClean="0">
                <a:latin typeface="Times New Roman" pitchFamily="18" charset="0"/>
                <a:cs typeface="Times New Roman" pitchFamily="18" charset="0"/>
              </a:rPr>
              <a:t>Is not tied to any one operating system or programming language</a:t>
            </a:r>
          </a:p>
          <a:p>
            <a:pPr lvl="1">
              <a:buFont typeface="Wingdings" pitchFamily="2" charset="2"/>
              <a:buChar char="ü"/>
            </a:pPr>
            <a:r>
              <a:rPr lang="en-US" sz="2200" dirty="0" smtClean="0">
                <a:latin typeface="Times New Roman" pitchFamily="18" charset="0"/>
                <a:cs typeface="Times New Roman" pitchFamily="18" charset="0"/>
              </a:rPr>
              <a:t>Is self-describing via a common XML grammar</a:t>
            </a:r>
          </a:p>
          <a:p>
            <a:pPr lvl="1">
              <a:buFont typeface="Wingdings" pitchFamily="2" charset="2"/>
              <a:buChar char="ü"/>
            </a:pPr>
            <a:r>
              <a:rPr lang="en-US" sz="2200" dirty="0" smtClean="0">
                <a:latin typeface="Times New Roman" pitchFamily="18" charset="0"/>
                <a:cs typeface="Times New Roman" pitchFamily="18" charset="0"/>
              </a:rPr>
              <a:t>Is discoverable via a simple find mechanism</a:t>
            </a:r>
          </a:p>
          <a:p>
            <a:pPr>
              <a:buNone/>
            </a:pPr>
            <a:endParaRPr lang="en-US" sz="2200" dirty="0">
              <a:latin typeface="Times New Roman" pitchFamily="18" charset="0"/>
              <a:cs typeface="Times New Roman" pitchFamily="18" charset="0"/>
            </a:endParaRPr>
          </a:p>
        </p:txBody>
      </p:sp>
      <p:sp>
        <p:nvSpPr>
          <p:cNvPr id="4" name="Title 1"/>
          <p:cNvSpPr>
            <a:spLocks noGrp="1"/>
          </p:cNvSpPr>
          <p:nvPr>
            <p:ph type="title"/>
          </p:nvPr>
        </p:nvSpPr>
        <p:spPr>
          <a:xfrm>
            <a:off x="865970" y="927098"/>
            <a:ext cx="6343672" cy="709865"/>
          </a:xfrm>
        </p:spPr>
        <p:txBody>
          <a:bodyPr/>
          <a:lstStyle/>
          <a:p>
            <a:r>
              <a:rPr lang="en-US" dirty="0" smtClean="0"/>
              <a:t>What is web service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1526"/>
          <a:stretch/>
        </p:blipFill>
        <p:spPr>
          <a:xfrm>
            <a:off x="609600" y="2286000"/>
            <a:ext cx="8144446" cy="3962400"/>
          </a:xfrm>
          <a:prstGeom prst="rect">
            <a:avLst/>
          </a:prstGeom>
        </p:spPr>
      </p:pic>
      <p:sp>
        <p:nvSpPr>
          <p:cNvPr id="5" name="Title 1"/>
          <p:cNvSpPr>
            <a:spLocks noGrp="1"/>
          </p:cNvSpPr>
          <p:nvPr>
            <p:ph type="title"/>
          </p:nvPr>
        </p:nvSpPr>
        <p:spPr/>
        <p:txBody>
          <a:bodyPr/>
          <a:lstStyle/>
          <a:p>
            <a:r>
              <a:rPr lang="en-US" dirty="0" smtClean="0"/>
              <a:t>What is web service ?</a:t>
            </a:r>
            <a:endParaRPr lang="en-US" dirty="0"/>
          </a:p>
        </p:txBody>
      </p:sp>
    </p:spTree>
    <p:extLst>
      <p:ext uri="{BB962C8B-B14F-4D97-AF65-F5344CB8AC3E}">
        <p14:creationId xmlns:p14="http://schemas.microsoft.com/office/powerpoint/2010/main" val="21246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Web Services?</a:t>
            </a:r>
            <a:endParaRPr lang="en-US" dirty="0"/>
          </a:p>
        </p:txBody>
      </p:sp>
      <p:sp>
        <p:nvSpPr>
          <p:cNvPr id="3" name="Content Placeholder 2"/>
          <p:cNvSpPr>
            <a:spLocks noGrp="1"/>
          </p:cNvSpPr>
          <p:nvPr>
            <p:ph idx="1"/>
          </p:nvPr>
        </p:nvSpPr>
        <p:spPr/>
        <p:txBody>
          <a:bodyPr/>
          <a:lstStyle/>
          <a:p>
            <a:r>
              <a:rPr lang="en-US" dirty="0" smtClean="0"/>
              <a:t>Exposing the Existing Function on the network</a:t>
            </a:r>
          </a:p>
          <a:p>
            <a:r>
              <a:rPr lang="en-US" dirty="0" smtClean="0"/>
              <a:t>Interoperability</a:t>
            </a:r>
          </a:p>
          <a:p>
            <a:r>
              <a:rPr lang="en-US" dirty="0" smtClean="0"/>
              <a:t>Standardized Protocol</a:t>
            </a:r>
          </a:p>
          <a:p>
            <a:r>
              <a:rPr lang="en-US" dirty="0" smtClean="0"/>
              <a:t>Low Cost Communication</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59"/>
</p:tagLst>
</file>

<file path=ppt/tags/tag2.xml><?xml version="1.0" encoding="utf-8"?>
<p:tagLst xmlns:a="http://schemas.openxmlformats.org/drawingml/2006/main" xmlns:r="http://schemas.openxmlformats.org/officeDocument/2006/relationships" xmlns:p="http://schemas.openxmlformats.org/presentationml/2006/main">
  <p:tag name="AS_UNIQUEID" val="60"/>
</p:tagLst>
</file>

<file path=ppt/tags/tag3.xml><?xml version="1.0" encoding="utf-8"?>
<p:tagLst xmlns:a="http://schemas.openxmlformats.org/drawingml/2006/main" xmlns:r="http://schemas.openxmlformats.org/officeDocument/2006/relationships" xmlns:p="http://schemas.openxmlformats.org/presentationml/2006/main">
  <p:tag name="AS_UNIQUEID" val="46"/>
</p:tagLst>
</file>

<file path=ppt/tags/tag4.xml><?xml version="1.0" encoding="utf-8"?>
<p:tagLst xmlns:a="http://schemas.openxmlformats.org/drawingml/2006/main" xmlns:r="http://schemas.openxmlformats.org/officeDocument/2006/relationships" xmlns:p="http://schemas.openxmlformats.org/presentationml/2006/main">
  <p:tag name="AS_UNIQUEID" val="4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1669</TotalTime>
  <Words>2344</Words>
  <Application>Microsoft Office PowerPoint</Application>
  <PresentationFormat>On-screen Show (4:3)</PresentationFormat>
  <Paragraphs>259</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Century Gothic</vt:lpstr>
      <vt:lpstr>Times New Roman</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What is web service ?</vt:lpstr>
      <vt:lpstr>What is web service ?</vt:lpstr>
      <vt:lpstr>What is web service ?</vt:lpstr>
      <vt:lpstr>Why Web Services?</vt:lpstr>
      <vt:lpstr>PowerPoint Presentation</vt:lpstr>
      <vt:lpstr>Architecture</vt:lpstr>
      <vt:lpstr>Architecture</vt:lpstr>
      <vt:lpstr>continue..</vt:lpstr>
      <vt:lpstr>continue..</vt:lpstr>
      <vt:lpstr>continue..</vt:lpstr>
      <vt:lpstr>Operations in a Web Service Architecture </vt:lpstr>
      <vt:lpstr>continue..</vt:lpstr>
      <vt:lpstr>PowerPoint Presentation</vt:lpstr>
      <vt:lpstr>Web Service Implementation Lifecycle</vt:lpstr>
      <vt:lpstr>Requirements Phase </vt:lpstr>
      <vt:lpstr>Analysis Phase </vt:lpstr>
      <vt:lpstr>Design Phase </vt:lpstr>
      <vt:lpstr>Coding Phase</vt:lpstr>
      <vt:lpstr>Test Phase</vt:lpstr>
      <vt:lpstr>Deployment Phase</vt:lpstr>
      <vt:lpstr>Web Service Stack or Web Service Protocol Stack</vt:lpstr>
      <vt:lpstr>Web Service Stack or Web Service Protocol Stack</vt:lpstr>
      <vt:lpstr>(Service) Transport Protocol:</vt:lpstr>
      <vt:lpstr>(XML) Messaging Protocol:</vt:lpstr>
      <vt:lpstr>(Service) Description Protocol:</vt:lpstr>
      <vt:lpstr>(Service) Discovery Protocol:</vt:lpstr>
      <vt:lpstr>Web Service Stack or Web Service Protocol Stack</vt:lpstr>
      <vt:lpstr>Web Service Features</vt:lpstr>
      <vt:lpstr>Web Service Features</vt:lpstr>
      <vt:lpstr>Web Service Features</vt:lpstr>
      <vt:lpstr>Web Service Features</vt:lpstr>
      <vt:lpstr>Web Service Features</vt:lpstr>
      <vt:lpstr>Web Service Features</vt:lpstr>
      <vt:lpstr>Types of web service</vt:lpstr>
      <vt:lpstr>Types of web service</vt:lpstr>
      <vt:lpstr>SOAP Web Services</vt:lpstr>
      <vt:lpstr>PowerPoint Presentation</vt:lpstr>
      <vt:lpstr>PowerPoint Presentation</vt:lpstr>
      <vt:lpstr>RESTful Web Services</vt:lpstr>
      <vt:lpstr>Advantages </vt:lpstr>
      <vt:lpstr>PowerPoint Presentation</vt:lpstr>
      <vt:lpstr>PowerPoint Presentation</vt:lpstr>
      <vt:lpstr>RESTful Web Services</vt:lpstr>
      <vt:lpstr>RESTful Web Services</vt:lpstr>
      <vt:lpstr>RESTful Architectural Principles</vt:lpstr>
      <vt:lpstr>RESTful Architectural Principles</vt:lpstr>
      <vt:lpstr>HTTP Methods &amp; URI Matching</vt:lpstr>
      <vt:lpstr>URI Matching</vt:lpstr>
      <vt:lpstr>Continue..</vt:lpstr>
      <vt:lpstr>JAX-RS Injection</vt:lpstr>
      <vt:lpstr>Server Responses &amp; Exception Handling</vt:lpstr>
      <vt:lpstr>JAX-RS Client API</vt:lpstr>
      <vt:lpstr>JAX-RS Client API</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Web Service</dc:title>
  <dc:creator>Parul</dc:creator>
  <cp:lastModifiedBy>hp</cp:lastModifiedBy>
  <cp:revision>40</cp:revision>
  <dcterms:created xsi:type="dcterms:W3CDTF">2006-08-16T00:00:00Z</dcterms:created>
  <dcterms:modified xsi:type="dcterms:W3CDTF">2025-02-24T13:43:26Z</dcterms:modified>
</cp:coreProperties>
</file>