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5" r:id="rId3"/>
    <p:sldId id="258" r:id="rId4"/>
    <p:sldId id="287" r:id="rId5"/>
    <p:sldId id="276" r:id="rId6"/>
    <p:sldId id="285" r:id="rId7"/>
    <p:sldId id="28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72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73" autoAdjust="0"/>
    <p:restoredTop sz="96281" autoAdjust="0"/>
  </p:normalViewPr>
  <p:slideViewPr>
    <p:cSldViewPr snapToGrid="0">
      <p:cViewPr>
        <p:scale>
          <a:sx n="77" d="100"/>
          <a:sy n="77" d="100"/>
        </p:scale>
        <p:origin x="141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EDE6AC-9ACF-4929-B820-39B657DA30C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6649FB-1A5C-4ADE-AC4E-C740F5198A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40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90AC0-D5C3-AD43-91A3-7D18C836627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E4CE2-CEC8-754E-B21E-2BD547D165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492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/>
          <p:nvPr userDrawn="1"/>
        </p:nvSpPr>
        <p:spPr>
          <a:xfrm>
            <a:off x="4" y="1955845"/>
            <a:ext cx="9143999" cy="1935817"/>
          </a:xfrm>
          <a:custGeom>
            <a:avLst/>
            <a:gdLst/>
            <a:ahLst/>
            <a:cxnLst/>
            <a:rect l="l" t="t" r="r" b="b"/>
            <a:pathLst>
              <a:path w="7556500" h="2628900">
                <a:moveTo>
                  <a:pt x="0" y="2628900"/>
                </a:moveTo>
                <a:lnTo>
                  <a:pt x="0" y="0"/>
                </a:lnTo>
                <a:lnTo>
                  <a:pt x="7556500" y="0"/>
                </a:lnTo>
                <a:lnTo>
                  <a:pt x="755650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10"/>
          <p:cNvGrpSpPr/>
          <p:nvPr userDrawn="1"/>
        </p:nvGrpSpPr>
        <p:grpSpPr>
          <a:xfrm>
            <a:off x="445191" y="0"/>
            <a:ext cx="8698811" cy="6857999"/>
            <a:chOff x="-4801433" y="-1782234"/>
            <a:chExt cx="18084927" cy="14257864"/>
          </a:xfrm>
        </p:grpSpPr>
        <p:sp>
          <p:nvSpPr>
            <p:cNvPr id="4" name="object 11"/>
            <p:cNvSpPr/>
            <p:nvPr/>
          </p:nvSpPr>
          <p:spPr>
            <a:xfrm>
              <a:off x="-4801433" y="1790698"/>
              <a:ext cx="12600815" cy="983098"/>
            </a:xfrm>
            <a:custGeom>
              <a:avLst/>
              <a:gdLst/>
              <a:ahLst/>
              <a:cxnLst/>
              <a:rect l="l" t="t" r="r" b="b"/>
              <a:pathLst>
                <a:path w="4610100" h="660400">
                  <a:moveTo>
                    <a:pt x="0" y="660400"/>
                  </a:moveTo>
                  <a:lnTo>
                    <a:pt x="4610100" y="660400"/>
                  </a:lnTo>
                  <a:lnTo>
                    <a:pt x="4610100" y="0"/>
                  </a:lnTo>
                  <a:lnTo>
                    <a:pt x="0" y="0"/>
                  </a:lnTo>
                  <a:lnTo>
                    <a:pt x="0" y="660400"/>
                  </a:lnTo>
                  <a:close/>
                </a:path>
              </a:pathLst>
            </a:custGeom>
            <a:solidFill>
              <a:srgbClr val="646464"/>
            </a:solidFill>
          </p:spPr>
          <p:txBody>
            <a:bodyPr wrap="square" lIns="0" tIns="0" rIns="0" bIns="0" rtlCol="0"/>
            <a:lstStyle/>
            <a:p>
              <a:endParaRPr sz="865"/>
            </a:p>
          </p:txBody>
        </p:sp>
        <p:sp>
          <p:nvSpPr>
            <p:cNvPr id="5" name="object 12"/>
            <p:cNvSpPr/>
            <p:nvPr/>
          </p:nvSpPr>
          <p:spPr>
            <a:xfrm>
              <a:off x="8339276" y="-1782234"/>
              <a:ext cx="4944218" cy="14257864"/>
            </a:xfrm>
            <a:custGeom>
              <a:avLst/>
              <a:gdLst/>
              <a:ahLst/>
              <a:cxnLst/>
              <a:rect l="l" t="t" r="r" b="b"/>
              <a:pathLst>
                <a:path w="2387600" h="10693400">
                  <a:moveTo>
                    <a:pt x="0" y="0"/>
                  </a:moveTo>
                  <a:lnTo>
                    <a:pt x="2387600" y="0"/>
                  </a:lnTo>
                  <a:lnTo>
                    <a:pt x="2387600" y="10693400"/>
                  </a:lnTo>
                  <a:lnTo>
                    <a:pt x="0" y="1069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endParaRPr sz="865"/>
            </a:p>
          </p:txBody>
        </p:sp>
      </p:grp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5166" y="253736"/>
            <a:ext cx="2161851" cy="863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3736"/>
            <a:ext cx="4597617" cy="691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1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 userDrawn="1"/>
        </p:nvSpPr>
        <p:spPr>
          <a:xfrm>
            <a:off x="1" y="6493764"/>
            <a:ext cx="9143999" cy="419100"/>
          </a:xfrm>
          <a:custGeom>
            <a:avLst/>
            <a:gdLst/>
            <a:ahLst/>
            <a:cxnLst/>
            <a:rect l="l" t="t" r="r" b="b"/>
            <a:pathLst>
              <a:path w="7556500" h="393700">
                <a:moveTo>
                  <a:pt x="7556500" y="0"/>
                </a:moveTo>
                <a:lnTo>
                  <a:pt x="0" y="0"/>
                </a:lnTo>
                <a:lnTo>
                  <a:pt x="0" y="393700"/>
                </a:lnTo>
                <a:lnTo>
                  <a:pt x="7556500" y="393700"/>
                </a:lnTo>
                <a:lnTo>
                  <a:pt x="7556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sp>
        <p:nvSpPr>
          <p:cNvPr id="6" name="Rectangle 5"/>
          <p:cNvSpPr/>
          <p:nvPr userDrawn="1"/>
        </p:nvSpPr>
        <p:spPr>
          <a:xfrm>
            <a:off x="344873" y="3245670"/>
            <a:ext cx="2761065" cy="40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54" b="1" dirty="0"/>
              <a:t> </a:t>
            </a:r>
            <a:br>
              <a:rPr lang="en-US" sz="865" dirty="0"/>
            </a:br>
            <a:endParaRPr lang="en-US" sz="865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335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1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3"/>
          <p:cNvSpPr/>
          <p:nvPr userDrawn="1"/>
        </p:nvSpPr>
        <p:spPr>
          <a:xfrm>
            <a:off x="1" y="6493764"/>
            <a:ext cx="9143999" cy="419100"/>
          </a:xfrm>
          <a:custGeom>
            <a:avLst/>
            <a:gdLst/>
            <a:ahLst/>
            <a:cxnLst/>
            <a:rect l="l" t="t" r="r" b="b"/>
            <a:pathLst>
              <a:path w="7556500" h="393700">
                <a:moveTo>
                  <a:pt x="7556500" y="0"/>
                </a:moveTo>
                <a:lnTo>
                  <a:pt x="0" y="0"/>
                </a:lnTo>
                <a:lnTo>
                  <a:pt x="0" y="393700"/>
                </a:lnTo>
                <a:lnTo>
                  <a:pt x="7556500" y="393700"/>
                </a:lnTo>
                <a:lnTo>
                  <a:pt x="7556500" y="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55" y="250378"/>
            <a:ext cx="8438496" cy="6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79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934578"/>
            <a:ext cx="7886700" cy="1178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249992"/>
            <a:ext cx="7886700" cy="4095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5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/>
          <p:cNvSpPr/>
          <p:nvPr/>
        </p:nvSpPr>
        <p:spPr>
          <a:xfrm>
            <a:off x="4" y="1955845"/>
            <a:ext cx="9143999" cy="1935817"/>
          </a:xfrm>
          <a:custGeom>
            <a:avLst/>
            <a:gdLst/>
            <a:ahLst/>
            <a:cxnLst/>
            <a:rect l="l" t="t" r="r" b="b"/>
            <a:pathLst>
              <a:path w="7556500" h="2628900">
                <a:moveTo>
                  <a:pt x="0" y="2628900"/>
                </a:moveTo>
                <a:lnTo>
                  <a:pt x="0" y="0"/>
                </a:lnTo>
                <a:lnTo>
                  <a:pt x="7556500" y="0"/>
                </a:lnTo>
                <a:lnTo>
                  <a:pt x="7556500" y="2628900"/>
                </a:lnTo>
                <a:lnTo>
                  <a:pt x="0" y="2628900"/>
                </a:lnTo>
                <a:close/>
              </a:path>
            </a:pathLst>
          </a:custGeom>
          <a:solidFill>
            <a:srgbClr val="1F487C"/>
          </a:solidFill>
        </p:spPr>
        <p:txBody>
          <a:bodyPr wrap="square" lIns="0" tIns="0" rIns="0" bIns="0" rtlCol="0"/>
          <a:lstStyle/>
          <a:p>
            <a:endParaRPr sz="865"/>
          </a:p>
        </p:txBody>
      </p:sp>
      <p:sp>
        <p:nvSpPr>
          <p:cNvPr id="5" name="Rectangle 4"/>
          <p:cNvSpPr/>
          <p:nvPr/>
        </p:nvSpPr>
        <p:spPr>
          <a:xfrm>
            <a:off x="436329" y="1955845"/>
            <a:ext cx="788757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SzPts val="3000"/>
            </a:pP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 Language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Lecture 1:</a:t>
            </a:r>
            <a:r>
              <a:rPr lang="en-US" sz="4000" b="1" dirty="0"/>
              <a:t> </a:t>
            </a:r>
            <a:r>
              <a:rPr lang="en-US" sz="40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Introduction to C Programming</a:t>
            </a:r>
            <a:endParaRPr lang="en-US" sz="40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324" y="5569515"/>
            <a:ext cx="383282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Renuka Parmar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Assistant Professor </a:t>
            </a:r>
            <a:endParaRPr lang="en-US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B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</a:t>
            </a: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6612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37A40-5A2E-34F1-34B1-66198545E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B1BFFE-99B8-4C05-247F-304CD9FD58E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BD5A98-5ABD-529D-BC4B-452B6027445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>
            <a:extLst>
              <a:ext uri="{FF2B5EF4-FFF2-40B4-BE49-F238E27FC236}">
                <a16:creationId xmlns:a16="http://schemas.microsoft.com/office/drawing/2014/main" id="{95C363BD-02B9-815C-1951-E16CED47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553" y="1469232"/>
            <a:ext cx="850087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🖥 How to Run C Code in CMD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1: Install a C Compiler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doesn’t come with a built-in C compiler, so you need one.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Two common options: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MinGW (GCC for Windows)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from: https://www.mingw-w64.org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and add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folder path to your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 Variables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path: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C:\MinGW\bin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TDM-GCC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(Beginner-friendly)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from: https://jmeubank.github.io/tdm-gcc/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Installs GCC compiler with no extra setup.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65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A17CF-6A52-46A5-FDA1-5038300ED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BB892BB-4FBC-3E2C-F291-E37CEA02AB08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FF244B1-0B23-2C74-8E58-3BB07F60108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1">
            <a:extLst>
              <a:ext uri="{FF2B5EF4-FFF2-40B4-BE49-F238E27FC236}">
                <a16:creationId xmlns:a16="http://schemas.microsoft.com/office/drawing/2014/main" id="{CA88A04E-2734-F27C-5F22-57BB11027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543" y="1412440"/>
            <a:ext cx="626806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2: Write Your C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any text editor (Notepad, Notepad++, VS Code).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file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extension.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Example: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hello.c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("Hello, World!");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return 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49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6DE1-1377-53FF-C7F4-131DD47AF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5768936-521A-1E23-58F5-867949294F4B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C5A18C-78F1-8919-C8F5-AA4A20149AF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4493D6EA-E247-4E4A-82F0-B3330723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955" y="1303269"/>
            <a:ext cx="899104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3: Open Command Prompt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+ 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type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cmd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press Enter.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4: Navigate to Your File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command to change the directory.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cd C:\path\to\your\file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Step 5 : Compile and 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hello.c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-o hello.exe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The compiler command.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hello.c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Your source file.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-o hello.exe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Output file name.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there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will create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hello.exe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780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2FCA8-E06C-96F6-D50D-7E4D16434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64442E-4819-C84C-BE99-34A51F253F3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B4D789-4302-A976-C9B2-4071E889EABF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FB9485FD-7278-7C07-368A-1FD7D34D0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54" y="1878570"/>
            <a:ext cx="83648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 6: Run the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.\hello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should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see:Output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Hello, World!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44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53F77-91E9-C361-1949-D60455212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75D2A-7650-D178-971C-C6A1A08406D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C7AE00-F015-5947-2E31-17F919D0E733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902EA4A-C1E8-0AA2-6427-4FC1142C58EA}"/>
              </a:ext>
            </a:extLst>
          </p:cNvPr>
          <p:cNvSpPr txBox="1"/>
          <p:nvPr/>
        </p:nvSpPr>
        <p:spPr>
          <a:xfrm>
            <a:off x="354577" y="1809356"/>
            <a:ext cx="818605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rial" panose="020B0604020202020204" pitchFamily="34" charset="0"/>
                <a:sym typeface="Calibri"/>
              </a:rPr>
              <a:t>Extra Tips: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check if GCC is installed: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--version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CMD says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is not recognized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it means your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environment variable is not set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compile multiple files: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file1.c file2.c -o program.exe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en-US" sz="2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3488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49FD3-1FCC-E93E-507D-0829D3C16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E8779D-3632-6F1D-97A1-07595C1CEF11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0BF5C68-39BF-BC2D-D33E-EAC553194674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0510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8178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DDD1C7-30A8-6F0B-4F00-4DF1E563DD59}"/>
              </a:ext>
            </a:extLst>
          </p:cNvPr>
          <p:cNvSpPr txBox="1"/>
          <p:nvPr/>
        </p:nvSpPr>
        <p:spPr>
          <a:xfrm>
            <a:off x="431076" y="1778284"/>
            <a:ext cx="607422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Content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0F81923-6526-BE59-ED92-2E96CE5558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479939"/>
              </p:ext>
            </p:extLst>
          </p:nvPr>
        </p:nvGraphicFramePr>
        <p:xfrm>
          <a:off x="431076" y="2183984"/>
          <a:ext cx="5980611" cy="4057790"/>
        </p:xfrm>
        <a:graphic>
          <a:graphicData uri="http://schemas.openxmlformats.org/drawingml/2006/table">
            <a:tbl>
              <a:tblPr/>
              <a:tblGrid>
                <a:gridCol w="1039915">
                  <a:extLst>
                    <a:ext uri="{9D8B030D-6E8A-4147-A177-3AD203B41FA5}">
                      <a16:colId xmlns:a16="http://schemas.microsoft.com/office/drawing/2014/main" val="1854026447"/>
                    </a:ext>
                  </a:extLst>
                </a:gridCol>
                <a:gridCol w="3399183">
                  <a:extLst>
                    <a:ext uri="{9D8B030D-6E8A-4147-A177-3AD203B41FA5}">
                      <a16:colId xmlns:a16="http://schemas.microsoft.com/office/drawing/2014/main" val="2406434320"/>
                    </a:ext>
                  </a:extLst>
                </a:gridCol>
                <a:gridCol w="1541513">
                  <a:extLst>
                    <a:ext uri="{9D8B030D-6E8A-4147-A177-3AD203B41FA5}">
                      <a16:colId xmlns:a16="http://schemas.microsoft.com/office/drawing/2014/main" val="1807498431"/>
                    </a:ext>
                  </a:extLst>
                </a:gridCol>
              </a:tblGrid>
              <a:tr h="477273">
                <a:tc>
                  <a:txBody>
                    <a:bodyPr/>
                    <a:lstStyle/>
                    <a:p>
                      <a:r>
                        <a:rPr lang="en-IN" dirty="0"/>
                        <a:t>Sr.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Topic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Page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443003"/>
                  </a:ext>
                </a:extLst>
              </a:tr>
              <a:tr h="477273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is 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784694"/>
                  </a:ext>
                </a:extLst>
              </a:tr>
              <a:tr h="779093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Characteristics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447735"/>
                  </a:ext>
                </a:extLst>
              </a:tr>
              <a:tr h="779093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History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661470"/>
                  </a:ext>
                </a:extLst>
              </a:tr>
              <a:tr h="477273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037649"/>
                  </a:ext>
                </a:extLst>
              </a:tr>
              <a:tr h="590512"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Structure of C Programming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083755"/>
                  </a:ext>
                </a:extLst>
              </a:tr>
              <a:tr h="477273">
                <a:tc>
                  <a:txBody>
                    <a:bodyPr/>
                    <a:lstStyle/>
                    <a:p>
                      <a:r>
                        <a:rPr lang="en-IN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Steps to run Programme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343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883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41BF07-270E-3FC8-75B1-2D53AB4B9C77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4A9355E-6668-4C63-266A-6845BCA762EA}"/>
              </a:ext>
            </a:extLst>
          </p:cNvPr>
          <p:cNvSpPr txBox="1"/>
          <p:nvPr/>
        </p:nvSpPr>
        <p:spPr>
          <a:xfrm>
            <a:off x="284611" y="2021428"/>
            <a:ext cx="8434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C?</a:t>
            </a:r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 is a high-level, structured programming language.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Developed by </a:t>
            </a:r>
            <a:r>
              <a:rPr lang="en-US" sz="2000" b="1" dirty="0"/>
              <a:t>Dennis Ritchie</a:t>
            </a:r>
            <a:r>
              <a:rPr lang="en-US" sz="2000" dirty="0"/>
              <a:t> in </a:t>
            </a:r>
            <a:r>
              <a:rPr lang="en-US" sz="2000" b="1" dirty="0"/>
              <a:t>1972</a:t>
            </a:r>
            <a:r>
              <a:rPr lang="en-US" sz="2000" dirty="0"/>
              <a:t> at Bell Labs.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for system programming, embedded systems, game development,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Note: </a:t>
            </a:r>
            <a:r>
              <a:rPr lang="en-US" sz="2000" b="0" i="0" dirty="0">
                <a:solidFill>
                  <a:srgbClr val="001D35"/>
                </a:solidFill>
                <a:effectLst/>
                <a:highlight>
                  <a:srgbClr val="FFFFFF"/>
                </a:highlight>
                <a:latin typeface="Google Sans"/>
              </a:rPr>
              <a:t>Yes, C is generally considered a high-level programming language. While it does offer some low-level features like direct memory manipulation, its overall structure and syntax are closer to human language than machine code or assembly language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24708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F5AD9-2A18-AC0D-5B09-51D272056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34649"/>
            <a:ext cx="65" cy="4692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5A9F6D-5D44-1965-01CD-CA0B227A604C}"/>
              </a:ext>
            </a:extLst>
          </p:cNvPr>
          <p:cNvSpPr txBox="1"/>
          <p:nvPr/>
        </p:nvSpPr>
        <p:spPr>
          <a:xfrm>
            <a:off x="84515" y="1088125"/>
            <a:ext cx="897497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Key characteristics of C programming: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Mid-level language: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C is often referred to as a "middle-level" language because it combines elements of high-level languages (like structured programming and data types) with low-level features (like direct memory access and bit manipulation). This allows for efficient interaction with hardware.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Procedural: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C is a procedural language, meaning programs are structured as a series of step-by-step instructions or procedures (functions).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Compiled: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C source code is compiled into machine code by a C compiler, which can then be directly executed by the computer's processor.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Efficiency and Performance: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C provides a high degree of control over system resources and memory management, making it suitable for applications where performance and efficiency are critical.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Foundation for other languages: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Many other programming languages, including C++, Java, Python, and JavaScript, have been influenced by C's syntax and concepts. Python itself is largely implemented in C.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664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E5209-FF9A-EB26-6EBB-18DF5F076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193C81-8BAD-E9C4-89A4-A332EBA41F0C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4E8486-E9D5-6AD7-BFC5-6C148258ACB9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9EEA360-4F5B-76F7-DD9F-62EA88584625}"/>
              </a:ext>
            </a:extLst>
          </p:cNvPr>
          <p:cNvSpPr txBox="1"/>
          <p:nvPr/>
        </p:nvSpPr>
        <p:spPr>
          <a:xfrm>
            <a:off x="112808" y="1189429"/>
            <a:ext cx="8848417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📜 History of C Programming</a:t>
            </a:r>
          </a:p>
          <a:p>
            <a:endParaRPr lang="en-US" sz="2000" b="1" dirty="0"/>
          </a:p>
          <a:p>
            <a:r>
              <a:rPr lang="en-US" sz="2000" b="1" dirty="0"/>
              <a:t>1. Before C – The Roots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1960s</a:t>
            </a:r>
            <a:r>
              <a:rPr lang="en-US" sz="2000" dirty="0"/>
              <a:t>: Computers were programmed in </a:t>
            </a:r>
            <a:r>
              <a:rPr lang="en-US" sz="2000" b="1" dirty="0"/>
              <a:t>assembly language</a:t>
            </a:r>
            <a:r>
              <a:rPr lang="en-US" sz="2000" dirty="0"/>
              <a:t> (low-level, machine-specific).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Programmers needed a </a:t>
            </a:r>
            <a:r>
              <a:rPr lang="en-US" sz="2000" b="1" dirty="0"/>
              <a:t>portable</a:t>
            </a:r>
            <a:r>
              <a:rPr lang="en-US" sz="2000" dirty="0"/>
              <a:t> and </a:t>
            </a:r>
            <a:r>
              <a:rPr lang="en-US" sz="2000" b="1" dirty="0"/>
              <a:t>high-level language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1967</a:t>
            </a:r>
            <a:r>
              <a:rPr lang="en-US" sz="2000" dirty="0"/>
              <a:t>: A language called </a:t>
            </a:r>
            <a:r>
              <a:rPr lang="en-US" sz="2000" b="1" dirty="0"/>
              <a:t>BCPL</a:t>
            </a:r>
            <a:r>
              <a:rPr lang="en-US" sz="2000" dirty="0"/>
              <a:t> (Basic Combined Programming Language) was created by </a:t>
            </a:r>
            <a:r>
              <a:rPr lang="en-US" sz="2000" b="1" dirty="0"/>
              <a:t>Martin Richards</a:t>
            </a:r>
            <a:r>
              <a:rPr lang="en-US" sz="2000" dirty="0"/>
              <a:t> for system software development.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2. Birth of “B”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1969–1970</a:t>
            </a:r>
            <a:r>
              <a:rPr lang="en-US" sz="2000" dirty="0"/>
              <a:t>: </a:t>
            </a:r>
            <a:r>
              <a:rPr lang="en-US" sz="2000" b="1" dirty="0"/>
              <a:t>Ken Thompson</a:t>
            </a:r>
            <a:r>
              <a:rPr lang="en-US" sz="2000" dirty="0"/>
              <a:t> at </a:t>
            </a:r>
            <a:r>
              <a:rPr lang="en-US" sz="2000" b="1" dirty="0"/>
              <a:t>Bell Labs</a:t>
            </a:r>
            <a:r>
              <a:rPr lang="en-US" sz="2000" dirty="0"/>
              <a:t> developed </a:t>
            </a:r>
            <a:r>
              <a:rPr lang="en-US" sz="2000" b="1" dirty="0"/>
              <a:t>B language</a:t>
            </a:r>
            <a:r>
              <a:rPr lang="en-US" sz="2000" dirty="0"/>
              <a:t>, based on BCPL.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B</a:t>
            </a:r>
            <a:r>
              <a:rPr lang="en-US" sz="2000" dirty="0"/>
              <a:t> was simpler but lacked some features for system programming.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788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7E9B7-00F2-3AB0-EB9B-7B475B7D9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AFD453A-9D54-F444-BD2F-A32621D461D5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0E45EA-6650-DD0F-4D08-8D9FC8302B21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E058709-D57D-848A-CF8C-E57C38B6EC6C}"/>
              </a:ext>
            </a:extLst>
          </p:cNvPr>
          <p:cNvSpPr txBox="1"/>
          <p:nvPr/>
        </p:nvSpPr>
        <p:spPr>
          <a:xfrm>
            <a:off x="112808" y="1189429"/>
            <a:ext cx="8848417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Creation of “C”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1972</a:t>
            </a:r>
            <a:r>
              <a:rPr lang="en-US" sz="2000" dirty="0"/>
              <a:t>: </a:t>
            </a:r>
            <a:r>
              <a:rPr lang="en-US" sz="2000" b="1" dirty="0"/>
              <a:t>Dennis Ritchie</a:t>
            </a:r>
            <a:r>
              <a:rPr lang="en-US" sz="2000" dirty="0"/>
              <a:t> (also at Bell Labs) developed </a:t>
            </a:r>
            <a:r>
              <a:rPr lang="en-US" sz="2000" b="1" dirty="0"/>
              <a:t>C language</a:t>
            </a:r>
            <a:r>
              <a:rPr lang="en-US" sz="2000" dirty="0"/>
              <a:t> by improving on 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combined: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Features of high-level languages (readability, portability)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Ability to work close to hardware (like assembly)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 was designed </a:t>
            </a:r>
            <a:r>
              <a:rPr lang="en-US" sz="2000" b="1" dirty="0"/>
              <a:t>specifically for UNIX operating system development</a:t>
            </a:r>
            <a:r>
              <a:rPr lang="en-US" sz="2000" dirty="0"/>
              <a:t>.</a:t>
            </a:r>
            <a:endParaRPr lang="en-US" sz="2000" b="1" dirty="0"/>
          </a:p>
          <a:p>
            <a:endParaRPr lang="en-US" sz="1200" b="1" dirty="0"/>
          </a:p>
          <a:p>
            <a:r>
              <a:rPr lang="en-US" sz="2000" b="1" dirty="0"/>
              <a:t>4. C and UNIX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1973</a:t>
            </a:r>
            <a:r>
              <a:rPr lang="en-US" sz="2000" dirty="0"/>
              <a:t>: UNIX OS was rewritten in C — a major milestone because it proved C could be used for </a:t>
            </a:r>
            <a:r>
              <a:rPr lang="en-US" sz="2000" b="1" dirty="0"/>
              <a:t>system programming</a:t>
            </a:r>
            <a:r>
              <a:rPr lang="en-US" sz="2000" dirty="0"/>
              <a:t> (not just applications).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This made UNIX portable to different machines.</a:t>
            </a:r>
          </a:p>
          <a:p>
            <a:endParaRPr lang="en-US" sz="1200" dirty="0"/>
          </a:p>
          <a:p>
            <a:r>
              <a:rPr lang="en-US" sz="2000" b="1" dirty="0"/>
              <a:t>5. Standardization of 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Late 1970s</a:t>
            </a:r>
            <a:r>
              <a:rPr lang="en-US" sz="2000" dirty="0"/>
              <a:t>: C became popular outside Bell Labs.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1978</a:t>
            </a:r>
            <a:r>
              <a:rPr lang="en-US" sz="2000" dirty="0"/>
              <a:t>: Brian Kernighan &amp; Dennis Ritchie published </a:t>
            </a:r>
            <a:r>
              <a:rPr lang="en-US" sz="2000" b="1" dirty="0"/>
              <a:t>“The C Programming Language”</a:t>
            </a:r>
            <a:r>
              <a:rPr lang="en-US" sz="2000" dirty="0"/>
              <a:t> (known as </a:t>
            </a:r>
            <a:r>
              <a:rPr lang="en-US" sz="2000" b="1" dirty="0"/>
              <a:t>K&amp;R C</a:t>
            </a:r>
            <a:r>
              <a:rPr lang="en-US" sz="2000" dirty="0"/>
              <a:t> — first standard form of C).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1989</a:t>
            </a:r>
            <a:r>
              <a:rPr lang="en-US" sz="2000" dirty="0"/>
              <a:t>: ANSI (American National Standards Institute) standardized C → </a:t>
            </a:r>
            <a:r>
              <a:rPr lang="en-US" sz="2000" b="1" dirty="0"/>
              <a:t>ANSI C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1990</a:t>
            </a:r>
            <a:r>
              <a:rPr lang="en-US" sz="2000" dirty="0"/>
              <a:t>: ISO (International Organization for Standardization) approved it as </a:t>
            </a:r>
            <a:r>
              <a:rPr lang="en-US" sz="2000" b="1" dirty="0"/>
              <a:t>ISO C</a:t>
            </a:r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39816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A20D92-2E28-B3C6-49ED-BA57DFA2881E}"/>
              </a:ext>
            </a:extLst>
          </p:cNvPr>
          <p:cNvSpPr txBox="1"/>
          <p:nvPr/>
        </p:nvSpPr>
        <p:spPr>
          <a:xfrm>
            <a:off x="198782" y="1327842"/>
            <a:ext cx="87464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6. C Versions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K&amp;R C</a:t>
            </a:r>
            <a:r>
              <a:rPr lang="en-US" sz="2000" dirty="0"/>
              <a:t> (1978) – Original form from the 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ANSI C / C89</a:t>
            </a:r>
            <a:r>
              <a:rPr lang="en-US" sz="2000" dirty="0"/>
              <a:t> (1989) – First official standard.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C99</a:t>
            </a:r>
            <a:r>
              <a:rPr lang="en-US" sz="2000" dirty="0"/>
              <a:t> (1999) – Added new features like inline functions, variable-length arrays.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C11</a:t>
            </a:r>
            <a:r>
              <a:rPr lang="en-US" sz="2000" dirty="0"/>
              <a:t> (2011) – Added multi-threading support, improved security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C17</a:t>
            </a:r>
            <a:r>
              <a:rPr lang="en-US" sz="2000" dirty="0"/>
              <a:t> (2017) – Bug fixes, no major features.</a:t>
            </a:r>
          </a:p>
          <a:p>
            <a:endParaRPr lang="en-US" sz="2000" b="1" dirty="0"/>
          </a:p>
          <a:p>
            <a:r>
              <a:rPr lang="en-US" sz="2000" b="1" dirty="0"/>
              <a:t>7. Why C is Still Important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 influenced many modern languages: </a:t>
            </a:r>
            <a:r>
              <a:rPr lang="en-US" sz="2000" b="1" dirty="0"/>
              <a:t>C++, Java, Python, C#, PHP, JavaScript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Still used in: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Operating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Embedded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Compilers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Game development</a:t>
            </a:r>
          </a:p>
        </p:txBody>
      </p:sp>
    </p:spTree>
    <p:extLst>
      <p:ext uri="{BB962C8B-B14F-4D97-AF65-F5344CB8AC3E}">
        <p14:creationId xmlns:p14="http://schemas.microsoft.com/office/powerpoint/2010/main" val="936841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9ABD-5BCE-BF8E-12DC-706632322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E51FB7-B592-020E-4ECE-20CC9F8E3963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960ACB-6F1B-1344-8BFF-925F660EE4A6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E1D1F5E-4DF9-E7AD-D25E-1F69CBC779B9}"/>
              </a:ext>
            </a:extLst>
          </p:cNvPr>
          <p:cNvSpPr txBox="1"/>
          <p:nvPr/>
        </p:nvSpPr>
        <p:spPr>
          <a:xfrm>
            <a:off x="819978" y="2226368"/>
            <a:ext cx="750404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Features:</a:t>
            </a:r>
          </a:p>
          <a:p>
            <a:endParaRPr lang="en-US" sz="2000" b="1" dirty="0"/>
          </a:p>
          <a:p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Simple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Portable (runs on many machines without modification).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Supports structured programming.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Has rich set of built-in operators and functions.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Allows low-level memory access.</a:t>
            </a:r>
          </a:p>
        </p:txBody>
      </p:sp>
    </p:spTree>
    <p:extLst>
      <p:ext uri="{BB962C8B-B14F-4D97-AF65-F5344CB8AC3E}">
        <p14:creationId xmlns:p14="http://schemas.microsoft.com/office/powerpoint/2010/main" val="413073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3C985-AA55-B832-8707-898B8AB5C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D0C0160-4112-5E7E-39F5-2BCDC3EFF4FA}"/>
              </a:ext>
            </a:extLst>
          </p:cNvPr>
          <p:cNvSpPr/>
          <p:nvPr/>
        </p:nvSpPr>
        <p:spPr>
          <a:xfrm>
            <a:off x="354577" y="1023576"/>
            <a:ext cx="8364880" cy="5268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b="1" dirty="0">
              <a:solidFill>
                <a:schemeClr val="tx2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4DC7A9-BE43-B41E-0FD5-EEE04D3FED36}"/>
              </a:ext>
            </a:extLst>
          </p:cNvPr>
          <p:cNvCxnSpPr/>
          <p:nvPr/>
        </p:nvCxnSpPr>
        <p:spPr>
          <a:xfrm>
            <a:off x="0" y="1023576"/>
            <a:ext cx="9144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87AE5214-9075-6655-B084-12B110453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577" y="1400987"/>
            <a:ext cx="827258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 of a C Program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#include 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stdio.h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&gt;   // Preprocessor directive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 main()           // Main function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("Hello, World!"); // Output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return 0;        // Exit from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 to run C program: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code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(source file 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(convert to machine 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Run/Execute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936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1085</Words>
  <Application>Microsoft Office PowerPoint</Application>
  <PresentationFormat>On-screen Show (4:3)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 kumar</dc:creator>
  <cp:lastModifiedBy>Renuka Parmar</cp:lastModifiedBy>
  <cp:revision>43</cp:revision>
  <dcterms:created xsi:type="dcterms:W3CDTF">2024-12-13T07:18:04Z</dcterms:created>
  <dcterms:modified xsi:type="dcterms:W3CDTF">2025-08-14T06:48:38Z</dcterms:modified>
</cp:coreProperties>
</file>