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 r:id="rId2"/>
    <p:sldId id="275" r:id="rId3"/>
    <p:sldId id="258" r:id="rId4"/>
    <p:sldId id="287" r:id="rId5"/>
    <p:sldId id="276" r:id="rId6"/>
    <p:sldId id="285" r:id="rId7"/>
    <p:sldId id="286" r:id="rId8"/>
    <p:sldId id="288" r:id="rId9"/>
    <p:sldId id="277" r:id="rId10"/>
    <p:sldId id="278" r:id="rId11"/>
    <p:sldId id="279" r:id="rId12"/>
    <p:sldId id="280" r:id="rId13"/>
    <p:sldId id="281" r:id="rId14"/>
    <p:sldId id="282" r:id="rId15"/>
    <p:sldId id="283" r:id="rId16"/>
    <p:sldId id="284" r:id="rId17"/>
    <p:sldId id="289" r:id="rId18"/>
    <p:sldId id="290" r:id="rId19"/>
    <p:sldId id="291" r:id="rId20"/>
    <p:sldId id="292" r:id="rId21"/>
    <p:sldId id="293" r:id="rId22"/>
    <p:sldId id="294" r:id="rId23"/>
    <p:sldId id="272"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73" autoAdjust="0"/>
    <p:restoredTop sz="96281" autoAdjust="0"/>
  </p:normalViewPr>
  <p:slideViewPr>
    <p:cSldViewPr snapToGrid="0">
      <p:cViewPr varScale="1">
        <p:scale>
          <a:sx n="78" d="100"/>
          <a:sy n="78" d="100"/>
        </p:scale>
        <p:origin x="1392"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1" d="100"/>
          <a:sy n="91" d="100"/>
        </p:scale>
        <p:origin x="375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EDE6AC-9ACF-4929-B820-39B657DA30CA}" type="datetimeFigureOut">
              <a:rPr lang="en-IN" smtClean="0"/>
              <a:t>21-08-2025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6649FB-1A5C-4ADE-AC4E-C740F5198A2A}" type="slidenum">
              <a:rPr lang="en-IN" smtClean="0"/>
              <a:t>‹#›</a:t>
            </a:fld>
            <a:endParaRPr lang="en-IN"/>
          </a:p>
        </p:txBody>
      </p:sp>
    </p:spTree>
    <p:extLst>
      <p:ext uri="{BB962C8B-B14F-4D97-AF65-F5344CB8AC3E}">
        <p14:creationId xmlns:p14="http://schemas.microsoft.com/office/powerpoint/2010/main" val="201504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90AC0-D5C3-AD43-91A3-7D18C836627E}" type="datetimeFigureOut">
              <a:rPr lang="en-US" smtClean="0"/>
              <a:t>8/21/2025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E4CE2-CEC8-754E-B21E-2BD547D16516}" type="slidenum">
              <a:rPr lang="en-US" smtClean="0"/>
              <a:t>‹#›</a:t>
            </a:fld>
            <a:endParaRPr lang="en-US"/>
          </a:p>
        </p:txBody>
      </p:sp>
    </p:spTree>
    <p:extLst>
      <p:ext uri="{BB962C8B-B14F-4D97-AF65-F5344CB8AC3E}">
        <p14:creationId xmlns:p14="http://schemas.microsoft.com/office/powerpoint/2010/main" val="3183492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object 3"/>
          <p:cNvSpPr/>
          <p:nvPr userDrawn="1"/>
        </p:nvSpPr>
        <p:spPr>
          <a:xfrm>
            <a:off x="4" y="1955845"/>
            <a:ext cx="9143999" cy="1935817"/>
          </a:xfrm>
          <a:custGeom>
            <a:avLst/>
            <a:gdLst/>
            <a:ahLst/>
            <a:cxnLst/>
            <a:rect l="l" t="t" r="r" b="b"/>
            <a:pathLst>
              <a:path w="7556500" h="2628900">
                <a:moveTo>
                  <a:pt x="0" y="2628900"/>
                </a:moveTo>
                <a:lnTo>
                  <a:pt x="0" y="0"/>
                </a:lnTo>
                <a:lnTo>
                  <a:pt x="7556500" y="0"/>
                </a:lnTo>
                <a:lnTo>
                  <a:pt x="7556500" y="2628900"/>
                </a:lnTo>
                <a:lnTo>
                  <a:pt x="0" y="2628900"/>
                </a:lnTo>
                <a:close/>
              </a:path>
            </a:pathLst>
          </a:custGeom>
          <a:solidFill>
            <a:srgbClr val="1F487C"/>
          </a:solidFill>
        </p:spPr>
        <p:txBody>
          <a:bodyPr wrap="square" lIns="0" tIns="0" rIns="0" bIns="0" rtlCol="0"/>
          <a:lstStyle/>
          <a:p>
            <a:endParaRPr sz="865"/>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2755" y="250378"/>
            <a:ext cx="8438496" cy="695162"/>
          </a:xfrm>
          <a:prstGeom prst="rect">
            <a:avLst/>
          </a:prstGeom>
        </p:spPr>
      </p:pic>
    </p:spTree>
    <p:extLst>
      <p:ext uri="{BB962C8B-B14F-4D97-AF65-F5344CB8AC3E}">
        <p14:creationId xmlns:p14="http://schemas.microsoft.com/office/powerpoint/2010/main" val="2040585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ex Layout">
    <p:spTree>
      <p:nvGrpSpPr>
        <p:cNvPr id="1" name=""/>
        <p:cNvGrpSpPr/>
        <p:nvPr/>
      </p:nvGrpSpPr>
      <p:grpSpPr>
        <a:xfrm>
          <a:off x="0" y="0"/>
          <a:ext cx="0" cy="0"/>
          <a:chOff x="0" y="0"/>
          <a:chExt cx="0" cy="0"/>
        </a:xfrm>
      </p:grpSpPr>
      <p:grpSp>
        <p:nvGrpSpPr>
          <p:cNvPr id="3" name="object 10"/>
          <p:cNvGrpSpPr/>
          <p:nvPr userDrawn="1"/>
        </p:nvGrpSpPr>
        <p:grpSpPr>
          <a:xfrm>
            <a:off x="445191" y="0"/>
            <a:ext cx="8698811" cy="6857999"/>
            <a:chOff x="-4801433" y="-1782234"/>
            <a:chExt cx="18084927" cy="14257864"/>
          </a:xfrm>
        </p:grpSpPr>
        <p:sp>
          <p:nvSpPr>
            <p:cNvPr id="4" name="object 11"/>
            <p:cNvSpPr/>
            <p:nvPr/>
          </p:nvSpPr>
          <p:spPr>
            <a:xfrm>
              <a:off x="-4801433" y="1790698"/>
              <a:ext cx="12600815" cy="983098"/>
            </a:xfrm>
            <a:custGeom>
              <a:avLst/>
              <a:gdLst/>
              <a:ahLst/>
              <a:cxnLst/>
              <a:rect l="l" t="t" r="r" b="b"/>
              <a:pathLst>
                <a:path w="4610100" h="660400">
                  <a:moveTo>
                    <a:pt x="0" y="660400"/>
                  </a:moveTo>
                  <a:lnTo>
                    <a:pt x="4610100" y="660400"/>
                  </a:lnTo>
                  <a:lnTo>
                    <a:pt x="4610100" y="0"/>
                  </a:lnTo>
                  <a:lnTo>
                    <a:pt x="0" y="0"/>
                  </a:lnTo>
                  <a:lnTo>
                    <a:pt x="0" y="660400"/>
                  </a:lnTo>
                  <a:close/>
                </a:path>
              </a:pathLst>
            </a:custGeom>
            <a:solidFill>
              <a:srgbClr val="646464"/>
            </a:solidFill>
          </p:spPr>
          <p:txBody>
            <a:bodyPr wrap="square" lIns="0" tIns="0" rIns="0" bIns="0" rtlCol="0"/>
            <a:lstStyle/>
            <a:p>
              <a:endParaRPr sz="865"/>
            </a:p>
          </p:txBody>
        </p:sp>
        <p:sp>
          <p:nvSpPr>
            <p:cNvPr id="5" name="object 12"/>
            <p:cNvSpPr/>
            <p:nvPr/>
          </p:nvSpPr>
          <p:spPr>
            <a:xfrm>
              <a:off x="8339276" y="-1782234"/>
              <a:ext cx="4944218" cy="14257864"/>
            </a:xfrm>
            <a:custGeom>
              <a:avLst/>
              <a:gdLst/>
              <a:ahLst/>
              <a:cxnLst/>
              <a:rect l="l" t="t" r="r" b="b"/>
              <a:pathLst>
                <a:path w="2387600" h="10693400">
                  <a:moveTo>
                    <a:pt x="0" y="0"/>
                  </a:moveTo>
                  <a:lnTo>
                    <a:pt x="2387600" y="0"/>
                  </a:lnTo>
                  <a:lnTo>
                    <a:pt x="2387600" y="10693400"/>
                  </a:lnTo>
                  <a:lnTo>
                    <a:pt x="0" y="10693400"/>
                  </a:lnTo>
                  <a:lnTo>
                    <a:pt x="0" y="0"/>
                  </a:lnTo>
                  <a:close/>
                </a:path>
              </a:pathLst>
            </a:custGeom>
            <a:solidFill>
              <a:srgbClr val="1F487C"/>
            </a:solidFill>
          </p:spPr>
          <p:txBody>
            <a:bodyPr wrap="square" lIns="0" tIns="0" rIns="0" bIns="0" rtlCol="0"/>
            <a:lstStyle/>
            <a:p>
              <a:endParaRPr sz="865"/>
            </a:p>
          </p:txBody>
        </p: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45166" y="253736"/>
            <a:ext cx="2161851" cy="863775"/>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2755" y="253736"/>
            <a:ext cx="4597617" cy="691804"/>
          </a:xfrm>
          <a:prstGeom prst="rect">
            <a:avLst/>
          </a:prstGeom>
        </p:spPr>
      </p:pic>
    </p:spTree>
    <p:extLst>
      <p:ext uri="{BB962C8B-B14F-4D97-AF65-F5344CB8AC3E}">
        <p14:creationId xmlns:p14="http://schemas.microsoft.com/office/powerpoint/2010/main" val="361731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
        <p:nvSpPr>
          <p:cNvPr id="3" name="object 3"/>
          <p:cNvSpPr/>
          <p:nvPr userDrawn="1"/>
        </p:nvSpPr>
        <p:spPr>
          <a:xfrm>
            <a:off x="1" y="6493764"/>
            <a:ext cx="9143999" cy="419100"/>
          </a:xfrm>
          <a:custGeom>
            <a:avLst/>
            <a:gdLst/>
            <a:ahLst/>
            <a:cxnLst/>
            <a:rect l="l" t="t" r="r" b="b"/>
            <a:pathLst>
              <a:path w="7556500" h="393700">
                <a:moveTo>
                  <a:pt x="7556500" y="0"/>
                </a:moveTo>
                <a:lnTo>
                  <a:pt x="0" y="0"/>
                </a:lnTo>
                <a:lnTo>
                  <a:pt x="0" y="393700"/>
                </a:lnTo>
                <a:lnTo>
                  <a:pt x="7556500" y="393700"/>
                </a:lnTo>
                <a:lnTo>
                  <a:pt x="7556500" y="0"/>
                </a:lnTo>
                <a:close/>
              </a:path>
            </a:pathLst>
          </a:custGeom>
          <a:solidFill>
            <a:srgbClr val="1F487C"/>
          </a:solidFill>
        </p:spPr>
        <p:txBody>
          <a:bodyPr wrap="square" lIns="0" tIns="0" rIns="0" bIns="0" rtlCol="0"/>
          <a:lstStyle/>
          <a:p>
            <a:endParaRPr sz="865"/>
          </a:p>
        </p:txBody>
      </p:sp>
      <p:sp>
        <p:nvSpPr>
          <p:cNvPr id="6" name="Rectangle 5"/>
          <p:cNvSpPr/>
          <p:nvPr userDrawn="1"/>
        </p:nvSpPr>
        <p:spPr>
          <a:xfrm>
            <a:off x="344873" y="3245670"/>
            <a:ext cx="2761065" cy="403059"/>
          </a:xfrm>
          <a:prstGeom prst="rect">
            <a:avLst/>
          </a:prstGeom>
        </p:spPr>
        <p:txBody>
          <a:bodyPr wrap="square">
            <a:spAutoFit/>
          </a:bodyPr>
          <a:lstStyle/>
          <a:p>
            <a:r>
              <a:rPr lang="en-US" sz="1154" b="1" dirty="0"/>
              <a:t> </a:t>
            </a:r>
            <a:br>
              <a:rPr lang="en-US" sz="865" dirty="0"/>
            </a:br>
            <a:endParaRPr lang="en-US" sz="865"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2755" y="250378"/>
            <a:ext cx="8438496" cy="695162"/>
          </a:xfrm>
          <a:prstGeom prst="rect">
            <a:avLst/>
          </a:prstGeom>
        </p:spPr>
      </p:pic>
    </p:spTree>
    <p:extLst>
      <p:ext uri="{BB962C8B-B14F-4D97-AF65-F5344CB8AC3E}">
        <p14:creationId xmlns:p14="http://schemas.microsoft.com/office/powerpoint/2010/main" val="1652335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slide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563911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object 3"/>
          <p:cNvSpPr/>
          <p:nvPr userDrawn="1"/>
        </p:nvSpPr>
        <p:spPr>
          <a:xfrm>
            <a:off x="1" y="6493764"/>
            <a:ext cx="9143999" cy="419100"/>
          </a:xfrm>
          <a:custGeom>
            <a:avLst/>
            <a:gdLst/>
            <a:ahLst/>
            <a:cxnLst/>
            <a:rect l="l" t="t" r="r" b="b"/>
            <a:pathLst>
              <a:path w="7556500" h="393700">
                <a:moveTo>
                  <a:pt x="7556500" y="0"/>
                </a:moveTo>
                <a:lnTo>
                  <a:pt x="0" y="0"/>
                </a:lnTo>
                <a:lnTo>
                  <a:pt x="0" y="393700"/>
                </a:lnTo>
                <a:lnTo>
                  <a:pt x="7556500" y="393700"/>
                </a:lnTo>
                <a:lnTo>
                  <a:pt x="7556500" y="0"/>
                </a:lnTo>
                <a:close/>
              </a:path>
            </a:pathLst>
          </a:custGeom>
          <a:solidFill>
            <a:srgbClr val="1F487C"/>
          </a:solidFill>
        </p:spPr>
        <p:txBody>
          <a:bodyPr wrap="square" lIns="0" tIns="0" rIns="0" bIns="0" rtlCol="0"/>
          <a:lstStyle/>
          <a:p>
            <a:endParaRPr sz="865"/>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2755" y="250378"/>
            <a:ext cx="8438496" cy="695162"/>
          </a:xfrm>
          <a:prstGeom prst="rect">
            <a:avLst/>
          </a:prstGeom>
        </p:spPr>
      </p:pic>
    </p:spTree>
    <p:extLst>
      <p:ext uri="{BB962C8B-B14F-4D97-AF65-F5344CB8AC3E}">
        <p14:creationId xmlns:p14="http://schemas.microsoft.com/office/powerpoint/2010/main" val="25721795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934578"/>
            <a:ext cx="7886700" cy="11780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2249992"/>
            <a:ext cx="7886700" cy="409562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2655420"/>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6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4" y="1955845"/>
            <a:ext cx="9143999" cy="1935817"/>
          </a:xfrm>
          <a:custGeom>
            <a:avLst/>
            <a:gdLst/>
            <a:ahLst/>
            <a:cxnLst/>
            <a:rect l="l" t="t" r="r" b="b"/>
            <a:pathLst>
              <a:path w="7556500" h="2628900">
                <a:moveTo>
                  <a:pt x="0" y="2628900"/>
                </a:moveTo>
                <a:lnTo>
                  <a:pt x="0" y="0"/>
                </a:lnTo>
                <a:lnTo>
                  <a:pt x="7556500" y="0"/>
                </a:lnTo>
                <a:lnTo>
                  <a:pt x="7556500" y="2628900"/>
                </a:lnTo>
                <a:lnTo>
                  <a:pt x="0" y="2628900"/>
                </a:lnTo>
                <a:close/>
              </a:path>
            </a:pathLst>
          </a:custGeom>
          <a:solidFill>
            <a:srgbClr val="1F487C"/>
          </a:solidFill>
        </p:spPr>
        <p:txBody>
          <a:bodyPr wrap="square" lIns="0" tIns="0" rIns="0" bIns="0" rtlCol="0"/>
          <a:lstStyle/>
          <a:p>
            <a:endParaRPr sz="865"/>
          </a:p>
        </p:txBody>
      </p:sp>
      <p:sp>
        <p:nvSpPr>
          <p:cNvPr id="5" name="Rectangle 4"/>
          <p:cNvSpPr/>
          <p:nvPr/>
        </p:nvSpPr>
        <p:spPr>
          <a:xfrm>
            <a:off x="436329" y="1955845"/>
            <a:ext cx="7887578" cy="1938992"/>
          </a:xfrm>
          <a:prstGeom prst="rect">
            <a:avLst/>
          </a:prstGeom>
        </p:spPr>
        <p:txBody>
          <a:bodyPr wrap="square">
            <a:spAutoFit/>
          </a:bodyPr>
          <a:lstStyle/>
          <a:p>
            <a:pPr algn="ctr">
              <a:buSzPts val="3000"/>
            </a:pPr>
            <a:r>
              <a:rPr lang="en-US" sz="4000" b="1" dirty="0">
                <a:solidFill>
                  <a:srgbClr val="FFFFFF"/>
                </a:solidFill>
                <a:latin typeface="Calibri"/>
                <a:ea typeface="Calibri"/>
                <a:cs typeface="Calibri"/>
                <a:sym typeface="Calibri"/>
              </a:rPr>
              <a:t>C Language</a:t>
            </a:r>
          </a:p>
          <a:p>
            <a:pPr marL="0" marR="0" lvl="0" indent="0" algn="ctr" rtl="0">
              <a:lnSpc>
                <a:spcPct val="100000"/>
              </a:lnSpc>
              <a:spcBef>
                <a:spcPts val="0"/>
              </a:spcBef>
              <a:spcAft>
                <a:spcPts val="0"/>
              </a:spcAft>
              <a:buClr>
                <a:srgbClr val="000000"/>
              </a:buClr>
              <a:buSzPts val="3000"/>
              <a:buFont typeface="Arial"/>
              <a:buNone/>
            </a:pPr>
            <a:r>
              <a:rPr lang="en-US" sz="4000" b="1" i="0" u="none" strike="noStrike" cap="none" dirty="0">
                <a:solidFill>
                  <a:srgbClr val="FFFFFF"/>
                </a:solidFill>
                <a:latin typeface="Calibri"/>
                <a:ea typeface="Calibri"/>
                <a:cs typeface="Calibri"/>
                <a:sym typeface="Calibri"/>
              </a:rPr>
              <a:t>Lecture 1:</a:t>
            </a:r>
            <a:r>
              <a:rPr lang="en-US" sz="4000" b="1" dirty="0"/>
              <a:t> </a:t>
            </a:r>
            <a:r>
              <a:rPr lang="en-US" sz="4000" b="1" dirty="0">
                <a:solidFill>
                  <a:srgbClr val="FFFFFF"/>
                </a:solidFill>
                <a:latin typeface="Calibri"/>
                <a:ea typeface="Calibri"/>
                <a:cs typeface="Calibri"/>
              </a:rPr>
              <a:t>Rules, Data-Types ,Variable and Operators</a:t>
            </a:r>
            <a:endParaRPr lang="en-US" sz="4000" b="1" dirty="0">
              <a:solidFill>
                <a:srgbClr val="FFFFFF"/>
              </a:solidFill>
              <a:latin typeface="Calibri"/>
              <a:ea typeface="Calibri"/>
              <a:cs typeface="Calibri"/>
              <a:sym typeface="Calibri"/>
            </a:endParaRPr>
          </a:p>
        </p:txBody>
      </p:sp>
      <p:sp>
        <p:nvSpPr>
          <p:cNvPr id="7" name="Rectangle 6"/>
          <p:cNvSpPr/>
          <p:nvPr/>
        </p:nvSpPr>
        <p:spPr>
          <a:xfrm>
            <a:off x="84324" y="5569515"/>
            <a:ext cx="3832829" cy="1077218"/>
          </a:xfrm>
          <a:prstGeom prst="rect">
            <a:avLst/>
          </a:prstGeom>
        </p:spPr>
        <p:txBody>
          <a:bodyPr wrap="square">
            <a:spAutoFit/>
          </a:bodyPr>
          <a:lstStyle/>
          <a:p>
            <a:pPr marL="0" marR="0" lvl="0" indent="0" algn="l" rtl="0">
              <a:lnSpc>
                <a:spcPct val="100000"/>
              </a:lnSpc>
              <a:spcBef>
                <a:spcPts val="0"/>
              </a:spcBef>
              <a:spcAft>
                <a:spcPts val="0"/>
              </a:spcAft>
              <a:buClr>
                <a:srgbClr val="000000"/>
              </a:buClr>
              <a:buSzPts val="2200"/>
              <a:buFont typeface="Arial"/>
              <a:buNone/>
            </a:pPr>
            <a:r>
              <a:rPr lang="en-US" sz="2800" b="1" i="0" u="none" strike="noStrike" cap="none" dirty="0">
                <a:solidFill>
                  <a:schemeClr val="dk1"/>
                </a:solidFill>
                <a:latin typeface="Calibri"/>
                <a:ea typeface="Calibri"/>
                <a:cs typeface="Calibri"/>
                <a:sym typeface="Calibri"/>
              </a:rPr>
              <a:t>Prof. </a:t>
            </a:r>
            <a:r>
              <a:rPr lang="en-US" sz="2800" b="1" dirty="0">
                <a:solidFill>
                  <a:schemeClr val="dk1"/>
                </a:solidFill>
                <a:latin typeface="Calibri"/>
                <a:ea typeface="Calibri"/>
                <a:cs typeface="Calibri"/>
                <a:sym typeface="Calibri"/>
              </a:rPr>
              <a:t>Renuka Parmar</a:t>
            </a:r>
            <a:r>
              <a:rPr lang="en-US" sz="2800" b="1" i="0" u="none" strike="noStrike" cap="none" dirty="0">
                <a:solidFill>
                  <a:schemeClr val="dk1"/>
                </a:solidFill>
                <a:latin typeface="Calibri"/>
                <a:ea typeface="Calibri"/>
                <a:cs typeface="Calibri"/>
                <a:sym typeface="Calibri"/>
              </a:rPr>
              <a:t>  </a:t>
            </a:r>
            <a:br>
              <a:rPr lang="en-US" sz="3600" b="1" i="0" u="none" strike="noStrike" cap="none" dirty="0">
                <a:solidFill>
                  <a:schemeClr val="dk1"/>
                </a:solidFill>
                <a:latin typeface="Calibri"/>
                <a:ea typeface="Calibri"/>
                <a:cs typeface="Calibri"/>
                <a:sym typeface="Calibri"/>
              </a:rPr>
            </a:br>
            <a:r>
              <a:rPr lang="en-US" b="1" i="0" u="none" strike="noStrike" cap="none" dirty="0">
                <a:solidFill>
                  <a:schemeClr val="dk1"/>
                </a:solidFill>
                <a:latin typeface="Calibri"/>
                <a:ea typeface="Calibri"/>
                <a:cs typeface="Calibri"/>
                <a:sym typeface="Calibri"/>
              </a:rPr>
              <a:t>Assistant Professor </a:t>
            </a:r>
            <a:endParaRPr lang="en-US"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b="1" i="0" u="none" strike="noStrike" cap="none" dirty="0">
                <a:solidFill>
                  <a:schemeClr val="dk1"/>
                </a:solidFill>
                <a:latin typeface="Calibri"/>
                <a:ea typeface="Calibri"/>
                <a:cs typeface="Calibri"/>
                <a:sym typeface="Calibri"/>
              </a:rPr>
              <a:t>Department of B</a:t>
            </a:r>
            <a:r>
              <a:rPr lang="en-US" b="1" dirty="0">
                <a:solidFill>
                  <a:schemeClr val="dk1"/>
                </a:solidFill>
                <a:latin typeface="Calibri"/>
                <a:ea typeface="Calibri"/>
                <a:cs typeface="Calibri"/>
                <a:sym typeface="Calibri"/>
              </a:rPr>
              <a:t>CA</a:t>
            </a:r>
            <a:r>
              <a:rPr lang="en-US" b="1" i="0" u="none" strike="noStrike" cap="none" dirty="0">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42661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3C985-AA55-B832-8707-898B8AB5C19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D0C0160-4112-5E7E-39F5-2BCDC3EFF4FA}"/>
              </a:ext>
            </a:extLst>
          </p:cNvPr>
          <p:cNvSpPr/>
          <p:nvPr/>
        </p:nvSpPr>
        <p:spPr>
          <a:xfrm>
            <a:off x="354577" y="1023576"/>
            <a:ext cx="8364880" cy="5268366"/>
          </a:xfrm>
          <a:prstGeom prst="rect">
            <a:avLst/>
          </a:prstGeom>
        </p:spPr>
        <p:txBody>
          <a:bodyPr wrap="square">
            <a:spAutoFit/>
          </a:bodyPr>
          <a:lstStyle/>
          <a:p>
            <a:endParaRPr lang="en-US" sz="3200" b="1" dirty="0">
              <a:solidFill>
                <a:schemeClr val="tx2"/>
              </a:solidFill>
            </a:endParaRPr>
          </a:p>
        </p:txBody>
      </p:sp>
      <p:cxnSp>
        <p:nvCxnSpPr>
          <p:cNvPr id="13" name="Straight Connector 12">
            <a:extLst>
              <a:ext uri="{FF2B5EF4-FFF2-40B4-BE49-F238E27FC236}">
                <a16:creationId xmlns:a16="http://schemas.microsoft.com/office/drawing/2014/main" id="{AC4DC7A9-BE43-B41E-0FD5-EEE04D3FED36}"/>
              </a:ext>
            </a:extLst>
          </p:cNvPr>
          <p:cNvCxnSpPr/>
          <p:nvPr/>
        </p:nvCxnSpPr>
        <p:spPr>
          <a:xfrm>
            <a:off x="0" y="1023576"/>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87AE5214-9075-6655-B084-12B110453195}"/>
              </a:ext>
            </a:extLst>
          </p:cNvPr>
          <p:cNvSpPr>
            <a:spLocks noChangeArrowheads="1"/>
          </p:cNvSpPr>
          <p:nvPr/>
        </p:nvSpPr>
        <p:spPr bwMode="auto">
          <a:xfrm>
            <a:off x="135036" y="1230003"/>
            <a:ext cx="827258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4. Constants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 </a:t>
            </a:r>
            <a:r>
              <a:rPr kumimoji="0" lang="en-US" altLang="en-US" sz="2000" b="1" i="0" u="none" strike="noStrike" cap="none" normalizeH="0" baseline="0" dirty="0">
                <a:ln>
                  <a:noFill/>
                </a:ln>
                <a:solidFill>
                  <a:schemeClr val="tx1"/>
                </a:solidFill>
                <a:effectLst/>
                <a:latin typeface="Arial" panose="020B0604020202020204" pitchFamily="34" charset="0"/>
              </a:rPr>
              <a:t>constant</a:t>
            </a:r>
            <a:r>
              <a:rPr kumimoji="0" lang="en-US" altLang="en-US" sz="2000" b="0" i="0" u="none" strike="noStrike" cap="none" normalizeH="0" baseline="0" dirty="0">
                <a:ln>
                  <a:noFill/>
                </a:ln>
                <a:solidFill>
                  <a:schemeClr val="tx1"/>
                </a:solidFill>
                <a:effectLst/>
                <a:latin typeface="Arial" panose="020B0604020202020204" pitchFamily="34" charset="0"/>
              </a:rPr>
              <a:t> is a variable whose value cannot change during execution.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Declared using </a:t>
            </a:r>
            <a:r>
              <a:rPr kumimoji="0" lang="en-US" altLang="en-US" sz="2000" b="0" i="0" u="none" strike="noStrike" cap="none" normalizeH="0" baseline="0" dirty="0">
                <a:ln>
                  <a:noFill/>
                </a:ln>
                <a:solidFill>
                  <a:schemeClr val="tx1"/>
                </a:solidFill>
                <a:effectLst/>
                <a:latin typeface="Arial Unicode MS"/>
              </a:rPr>
              <a:t>const</a:t>
            </a:r>
            <a:r>
              <a:rPr kumimoji="0" lang="en-US" altLang="en-US" sz="2000" b="0" i="0" u="none" strike="noStrike" cap="none" normalizeH="0" baseline="0" dirty="0">
                <a:ln>
                  <a:noFill/>
                </a:ln>
                <a:solidFill>
                  <a:schemeClr val="tx1"/>
                </a:solidFill>
                <a:effectLst/>
              </a:rPr>
              <a:t> or </a:t>
            </a:r>
            <a:r>
              <a:rPr kumimoji="0" lang="en-US" altLang="en-US" sz="2000" b="0" i="0" u="none" strike="noStrike" cap="none" normalizeH="0" baseline="0" dirty="0">
                <a:ln>
                  <a:noFill/>
                </a:ln>
                <a:solidFill>
                  <a:schemeClr val="tx1"/>
                </a:solidFill>
                <a:effectLst/>
                <a:latin typeface="Arial Unicode MS"/>
              </a:rPr>
              <a:t>#define</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const float PI = 3.14; #define MAX 100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756730B-1F99-46AF-5B57-6696832DB745}"/>
              </a:ext>
            </a:extLst>
          </p:cNvPr>
          <p:cNvSpPr txBox="1"/>
          <p:nvPr/>
        </p:nvSpPr>
        <p:spPr>
          <a:xfrm>
            <a:off x="69967" y="2676942"/>
            <a:ext cx="8719456" cy="3970318"/>
          </a:xfrm>
          <a:prstGeom prst="rect">
            <a:avLst/>
          </a:prstGeom>
          <a:noFill/>
        </p:spPr>
        <p:txBody>
          <a:bodyPr wrap="square">
            <a:spAutoFit/>
          </a:bodyPr>
          <a:lstStyle/>
          <a:p>
            <a:r>
              <a:rPr lang="en-IN" dirty="0"/>
              <a:t>#include &lt;</a:t>
            </a:r>
            <a:r>
              <a:rPr lang="en-IN" dirty="0" err="1"/>
              <a:t>stdio.h</a:t>
            </a:r>
            <a:r>
              <a:rPr lang="en-IN" dirty="0"/>
              <a:t>&gt;</a:t>
            </a:r>
          </a:p>
          <a:p>
            <a:r>
              <a:rPr lang="en-IN" dirty="0"/>
              <a:t>int main()</a:t>
            </a:r>
          </a:p>
          <a:p>
            <a:r>
              <a:rPr lang="en-IN" dirty="0"/>
              <a:t>{</a:t>
            </a:r>
          </a:p>
          <a:p>
            <a:r>
              <a:rPr lang="en-IN" dirty="0"/>
              <a:t>    int </a:t>
            </a:r>
            <a:r>
              <a:rPr lang="en-IN" dirty="0" err="1"/>
              <a:t>num</a:t>
            </a:r>
            <a:r>
              <a:rPr lang="en-IN" dirty="0"/>
              <a:t> = 10;         // Integer</a:t>
            </a:r>
          </a:p>
          <a:p>
            <a:r>
              <a:rPr lang="en-IN" dirty="0"/>
              <a:t>    float pi = 3.14;      // Floating point</a:t>
            </a:r>
          </a:p>
          <a:p>
            <a:r>
              <a:rPr lang="en-IN" dirty="0"/>
              <a:t>    double </a:t>
            </a:r>
            <a:r>
              <a:rPr lang="en-IN" dirty="0" err="1"/>
              <a:t>bigPi</a:t>
            </a:r>
            <a:r>
              <a:rPr lang="en-IN" dirty="0"/>
              <a:t> = 3.1415926535; // Double precision</a:t>
            </a:r>
          </a:p>
          <a:p>
            <a:r>
              <a:rPr lang="en-IN" dirty="0"/>
              <a:t>    char grade = 'A';     // Character</a:t>
            </a:r>
          </a:p>
          <a:p>
            <a:endParaRPr lang="en-IN" dirty="0"/>
          </a:p>
          <a:p>
            <a:r>
              <a:rPr lang="en-IN" dirty="0"/>
              <a:t>    </a:t>
            </a:r>
            <a:r>
              <a:rPr lang="en-IN" dirty="0" err="1"/>
              <a:t>printf</a:t>
            </a:r>
            <a:r>
              <a:rPr lang="en-IN" dirty="0"/>
              <a:t>("Integer: %d\n", </a:t>
            </a:r>
            <a:r>
              <a:rPr lang="en-IN" dirty="0" err="1"/>
              <a:t>num</a:t>
            </a:r>
            <a:r>
              <a:rPr lang="en-IN" dirty="0"/>
              <a:t>);</a:t>
            </a:r>
          </a:p>
          <a:p>
            <a:r>
              <a:rPr lang="en-IN" dirty="0"/>
              <a:t>    </a:t>
            </a:r>
            <a:r>
              <a:rPr lang="en-IN" dirty="0" err="1"/>
              <a:t>printf</a:t>
            </a:r>
            <a:r>
              <a:rPr lang="en-IN" dirty="0"/>
              <a:t>("Float: %.2f\n", pi);</a:t>
            </a:r>
          </a:p>
          <a:p>
            <a:r>
              <a:rPr lang="en-IN" dirty="0"/>
              <a:t>    </a:t>
            </a:r>
            <a:r>
              <a:rPr lang="en-IN" dirty="0" err="1"/>
              <a:t>printf</a:t>
            </a:r>
            <a:r>
              <a:rPr lang="en-IN" dirty="0"/>
              <a:t>("Double: %.10lf\n", </a:t>
            </a:r>
            <a:r>
              <a:rPr lang="en-IN" dirty="0" err="1"/>
              <a:t>bigPi</a:t>
            </a:r>
            <a:r>
              <a:rPr lang="en-IN" dirty="0"/>
              <a:t>);</a:t>
            </a:r>
          </a:p>
          <a:p>
            <a:r>
              <a:rPr lang="en-IN" dirty="0"/>
              <a:t>    </a:t>
            </a:r>
            <a:r>
              <a:rPr lang="en-IN" dirty="0" err="1"/>
              <a:t>printf</a:t>
            </a:r>
            <a:r>
              <a:rPr lang="en-IN" dirty="0"/>
              <a:t>("Character: %c\n", grade);</a:t>
            </a:r>
          </a:p>
          <a:p>
            <a:r>
              <a:rPr lang="en-IN" dirty="0"/>
              <a:t>    return 0;</a:t>
            </a:r>
          </a:p>
          <a:p>
            <a:r>
              <a:rPr lang="en-IN" dirty="0"/>
              <a:t>}</a:t>
            </a:r>
          </a:p>
        </p:txBody>
      </p:sp>
    </p:spTree>
    <p:extLst>
      <p:ext uri="{BB962C8B-B14F-4D97-AF65-F5344CB8AC3E}">
        <p14:creationId xmlns:p14="http://schemas.microsoft.com/office/powerpoint/2010/main" val="998936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37A40-5A2E-34F1-34B1-66198545E97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AB1BFFE-99B8-4C05-247F-304CD9FD58E1}"/>
              </a:ext>
            </a:extLst>
          </p:cNvPr>
          <p:cNvSpPr/>
          <p:nvPr/>
        </p:nvSpPr>
        <p:spPr>
          <a:xfrm>
            <a:off x="354577" y="1023576"/>
            <a:ext cx="8364880" cy="5268366"/>
          </a:xfrm>
          <a:prstGeom prst="rect">
            <a:avLst/>
          </a:prstGeom>
        </p:spPr>
        <p:txBody>
          <a:bodyPr wrap="square">
            <a:spAutoFit/>
          </a:bodyPr>
          <a:lstStyle/>
          <a:p>
            <a:endParaRPr lang="en-US" sz="3200" b="1" dirty="0">
              <a:solidFill>
                <a:schemeClr val="tx2"/>
              </a:solidFill>
            </a:endParaRPr>
          </a:p>
        </p:txBody>
      </p:sp>
      <p:cxnSp>
        <p:nvCxnSpPr>
          <p:cNvPr id="13" name="Straight Connector 12">
            <a:extLst>
              <a:ext uri="{FF2B5EF4-FFF2-40B4-BE49-F238E27FC236}">
                <a16:creationId xmlns:a16="http://schemas.microsoft.com/office/drawing/2014/main" id="{17BD5A98-5ABD-529D-BC4B-452B60274459}"/>
              </a:ext>
            </a:extLst>
          </p:cNvPr>
          <p:cNvCxnSpPr/>
          <p:nvPr/>
        </p:nvCxnSpPr>
        <p:spPr>
          <a:xfrm>
            <a:off x="0" y="1023576"/>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F8DCB53-C408-CAE8-116D-A21B9785E202}"/>
              </a:ext>
            </a:extLst>
          </p:cNvPr>
          <p:cNvSpPr>
            <a:spLocks noChangeArrowheads="1"/>
          </p:cNvSpPr>
          <p:nvPr/>
        </p:nvSpPr>
        <p:spPr bwMode="auto">
          <a:xfrm>
            <a:off x="364516" y="1387425"/>
            <a:ext cx="818134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Integer: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Float: 3.14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Double: 3.1415926535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Character: 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6. Notes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Characters are stored as ASCII[</a:t>
            </a:r>
            <a:r>
              <a:rPr lang="en-IN" sz="2000" b="0" i="0" dirty="0">
                <a:solidFill>
                  <a:srgbClr val="001D35"/>
                </a:solidFill>
                <a:effectLst/>
                <a:highlight>
                  <a:srgbClr val="FFFFFF"/>
                </a:highlight>
                <a:latin typeface="Google Sans"/>
              </a:rPr>
              <a:t>American Standard Code for Information </a:t>
            </a:r>
          </a:p>
          <a:p>
            <a:pPr marL="0" marR="0" lvl="0" indent="0" algn="l" defTabSz="914400" rtl="0" eaLnBrk="0" fontAlgn="base" latinLnBrk="0" hangingPunct="0">
              <a:lnSpc>
                <a:spcPct val="100000"/>
              </a:lnSpc>
              <a:spcBef>
                <a:spcPct val="0"/>
              </a:spcBef>
              <a:spcAft>
                <a:spcPct val="0"/>
              </a:spcAft>
              <a:buClrTx/>
              <a:buSzTx/>
              <a:tabLst/>
            </a:pPr>
            <a:r>
              <a:rPr lang="en-IN" sz="2000" b="0" i="0" dirty="0">
                <a:solidFill>
                  <a:srgbClr val="001D35"/>
                </a:solidFill>
                <a:effectLst/>
                <a:highlight>
                  <a:srgbClr val="FFFFFF"/>
                </a:highlight>
                <a:latin typeface="Google Sans"/>
              </a:rPr>
              <a:t>   Interchange]</a:t>
            </a:r>
            <a:r>
              <a:rPr kumimoji="0" lang="en-US" altLang="en-US" sz="2000" b="0" i="0" u="none" strike="noStrike" cap="none" normalizeH="0" baseline="0" dirty="0">
                <a:ln>
                  <a:noFill/>
                </a:ln>
                <a:solidFill>
                  <a:schemeClr val="tx1"/>
                </a:solidFill>
                <a:effectLst/>
                <a:latin typeface="Arial" panose="020B0604020202020204" pitchFamily="34" charset="0"/>
              </a:rPr>
              <a:t> values internally.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Unicode MS"/>
              </a:rPr>
              <a:t>float</a:t>
            </a:r>
            <a:r>
              <a:rPr kumimoji="0" lang="en-US" altLang="en-US" sz="2000" b="0" i="0" u="none" strike="noStrike" cap="none" normalizeH="0" baseline="0" dirty="0">
                <a:ln>
                  <a:noFill/>
                </a:ln>
                <a:solidFill>
                  <a:schemeClr val="tx1"/>
                </a:solidFill>
                <a:effectLst/>
              </a:rPr>
              <a:t> is less precise than </a:t>
            </a:r>
            <a:r>
              <a:rPr kumimoji="0" lang="en-US" altLang="en-US" sz="2000" b="0" i="0" u="none" strike="noStrike" cap="none" normalizeH="0" baseline="0" dirty="0">
                <a:ln>
                  <a:noFill/>
                </a:ln>
                <a:solidFill>
                  <a:schemeClr val="tx1"/>
                </a:solidFill>
                <a:effectLst/>
                <a:latin typeface="Arial Unicode MS"/>
              </a:rPr>
              <a:t>double</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Always match </a:t>
            </a:r>
            <a:r>
              <a:rPr kumimoji="0" lang="en-US" altLang="en-US" sz="2000" b="1" i="0" u="none" strike="noStrike" cap="none" normalizeH="0" baseline="0" dirty="0">
                <a:ln>
                  <a:noFill/>
                </a:ln>
                <a:solidFill>
                  <a:schemeClr val="tx1"/>
                </a:solidFill>
                <a:effectLst/>
                <a:latin typeface="Arial" panose="020B0604020202020204" pitchFamily="34" charset="0"/>
              </a:rPr>
              <a:t>format specifier</a:t>
            </a:r>
            <a:r>
              <a:rPr kumimoji="0" lang="en-US" altLang="en-US" sz="2000" b="0" i="0" u="none" strike="noStrike" cap="none" normalizeH="0" baseline="0" dirty="0">
                <a:ln>
                  <a:noFill/>
                </a:ln>
                <a:solidFill>
                  <a:schemeClr val="tx1"/>
                </a:solidFill>
                <a:effectLst/>
                <a:latin typeface="Arial" panose="020B0604020202020204" pitchFamily="34" charset="0"/>
              </a:rPr>
              <a:t> with the variable type — otherwise,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you may get wrong output or warnings.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9653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A17CF-6A52-46A5-FDA1-5038300EDD7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BB892BB-4FBC-3E2C-F291-E37CEA02AB08}"/>
              </a:ext>
            </a:extLst>
          </p:cNvPr>
          <p:cNvSpPr/>
          <p:nvPr/>
        </p:nvSpPr>
        <p:spPr>
          <a:xfrm>
            <a:off x="354577" y="1023576"/>
            <a:ext cx="8364880" cy="5268366"/>
          </a:xfrm>
          <a:prstGeom prst="rect">
            <a:avLst/>
          </a:prstGeom>
        </p:spPr>
        <p:txBody>
          <a:bodyPr wrap="square">
            <a:spAutoFit/>
          </a:bodyPr>
          <a:lstStyle/>
          <a:p>
            <a:endParaRPr lang="en-US" sz="3200" b="1" dirty="0">
              <a:solidFill>
                <a:schemeClr val="tx2"/>
              </a:solidFill>
            </a:endParaRPr>
          </a:p>
        </p:txBody>
      </p:sp>
      <p:cxnSp>
        <p:nvCxnSpPr>
          <p:cNvPr id="13" name="Straight Connector 12">
            <a:extLst>
              <a:ext uri="{FF2B5EF4-FFF2-40B4-BE49-F238E27FC236}">
                <a16:creationId xmlns:a16="http://schemas.microsoft.com/office/drawing/2014/main" id="{DFF244B1-0B23-2C74-8E58-3BB07F601089}"/>
              </a:ext>
            </a:extLst>
          </p:cNvPr>
          <p:cNvCxnSpPr/>
          <p:nvPr/>
        </p:nvCxnSpPr>
        <p:spPr>
          <a:xfrm>
            <a:off x="0" y="1023576"/>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CA88A04E-2734-F27C-5F22-57BB11027C40}"/>
              </a:ext>
            </a:extLst>
          </p:cNvPr>
          <p:cNvSpPr>
            <a:spLocks noChangeArrowheads="1"/>
          </p:cNvSpPr>
          <p:nvPr/>
        </p:nvSpPr>
        <p:spPr bwMode="auto">
          <a:xfrm>
            <a:off x="424543" y="1412440"/>
            <a:ext cx="6268063"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Step 2: Write Your C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 any text editor (Notepad, Notepad++, VS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Save the file with </a:t>
            </a:r>
            <a:r>
              <a:rPr kumimoji="0" lang="en-US" altLang="en-US" sz="2000" b="1" i="0" u="none" strike="noStrike" cap="none" normalizeH="0" baseline="0" dirty="0">
                <a:ln>
                  <a:noFill/>
                </a:ln>
                <a:solidFill>
                  <a:schemeClr val="tx1"/>
                </a:solidFill>
                <a:effectLst/>
                <a:latin typeface="Arial Unicode MS"/>
              </a:rPr>
              <a:t>.c</a:t>
            </a:r>
            <a:r>
              <a:rPr kumimoji="0" lang="en-US" altLang="en-US" sz="2000" b="0" i="0" u="none" strike="noStrike" cap="none" normalizeH="0" baseline="0" dirty="0">
                <a:ln>
                  <a:noFill/>
                </a:ln>
                <a:solidFill>
                  <a:schemeClr val="tx1"/>
                </a:solidFill>
                <a:effectLst/>
              </a:rPr>
              <a:t> extension.</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Example:</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err="1">
                <a:ln>
                  <a:noFill/>
                </a:ln>
                <a:solidFill>
                  <a:schemeClr val="tx1"/>
                </a:solidFill>
                <a:effectLst/>
                <a:latin typeface="Arial Unicode MS"/>
              </a:rPr>
              <a:t>hello.c</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#include &lt;</a:t>
            </a:r>
            <a:r>
              <a:rPr kumimoji="0" lang="en-US" altLang="en-US" sz="2000" b="0" i="0" u="none" strike="noStrike" cap="none" normalizeH="0" baseline="0" dirty="0" err="1">
                <a:ln>
                  <a:noFill/>
                </a:ln>
                <a:solidFill>
                  <a:schemeClr val="tx1"/>
                </a:solidFill>
                <a:effectLst/>
              </a:rPr>
              <a:t>stdio.h</a:t>
            </a:r>
            <a:r>
              <a:rPr kumimoji="0" lang="en-US" altLang="en-US" sz="2000" b="0" i="0" u="none" strike="noStrike" cap="none" normalizeH="0" baseline="0" dirty="0">
                <a:ln>
                  <a:noFill/>
                </a:ln>
                <a:solidFill>
                  <a:schemeClr val="tx1"/>
                </a:solidFill>
                <a:effectLst/>
              </a:rPr>
              <a:t>&gt;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int main()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printf</a:t>
            </a:r>
            <a:r>
              <a:rPr kumimoji="0" lang="en-US" altLang="en-US" sz="2000" b="0" i="0" u="none" strike="noStrike" cap="none" normalizeH="0" baseline="0" dirty="0">
                <a:ln>
                  <a:noFill/>
                </a:ln>
                <a:solidFill>
                  <a:schemeClr val="tx1"/>
                </a:solidFill>
                <a:effectLst/>
              </a:rPr>
              <a:t>("Hello, World!");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return 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5497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C6DE1-1377-53FF-C7F4-131DD47AFD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5768936-521A-1E23-58F5-867949294F4B}"/>
              </a:ext>
            </a:extLst>
          </p:cNvPr>
          <p:cNvSpPr/>
          <p:nvPr/>
        </p:nvSpPr>
        <p:spPr>
          <a:xfrm>
            <a:off x="354577" y="1023576"/>
            <a:ext cx="8364880" cy="5268366"/>
          </a:xfrm>
          <a:prstGeom prst="rect">
            <a:avLst/>
          </a:prstGeom>
        </p:spPr>
        <p:txBody>
          <a:bodyPr wrap="square">
            <a:spAutoFit/>
          </a:bodyPr>
          <a:lstStyle/>
          <a:p>
            <a:endParaRPr lang="en-US" sz="3200" b="1" dirty="0">
              <a:solidFill>
                <a:schemeClr val="tx2"/>
              </a:solidFill>
            </a:endParaRPr>
          </a:p>
        </p:txBody>
      </p:sp>
      <p:cxnSp>
        <p:nvCxnSpPr>
          <p:cNvPr id="13" name="Straight Connector 12">
            <a:extLst>
              <a:ext uri="{FF2B5EF4-FFF2-40B4-BE49-F238E27FC236}">
                <a16:creationId xmlns:a16="http://schemas.microsoft.com/office/drawing/2014/main" id="{9FC5A18C-78F1-8919-C8F5-AA4A20149AF7}"/>
              </a:ext>
            </a:extLst>
          </p:cNvPr>
          <p:cNvCxnSpPr/>
          <p:nvPr/>
        </p:nvCxnSpPr>
        <p:spPr>
          <a:xfrm>
            <a:off x="0" y="1023576"/>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2">
            <a:extLst>
              <a:ext uri="{FF2B5EF4-FFF2-40B4-BE49-F238E27FC236}">
                <a16:creationId xmlns:a16="http://schemas.microsoft.com/office/drawing/2014/main" id="{4493D6EA-E247-4E4A-82F0-B33307230AA0}"/>
              </a:ext>
            </a:extLst>
          </p:cNvPr>
          <p:cNvSpPr>
            <a:spLocks noChangeArrowheads="1"/>
          </p:cNvSpPr>
          <p:nvPr/>
        </p:nvSpPr>
        <p:spPr bwMode="auto">
          <a:xfrm>
            <a:off x="152955" y="1303269"/>
            <a:ext cx="8991045"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Step 3: Open Command Prompt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Press </a:t>
            </a:r>
            <a:r>
              <a:rPr kumimoji="0" lang="en-US" altLang="en-US" sz="2000" b="1" i="0" u="none" strike="noStrike" cap="none" normalizeH="0" baseline="0" dirty="0">
                <a:ln>
                  <a:noFill/>
                </a:ln>
                <a:solidFill>
                  <a:schemeClr val="tx1"/>
                </a:solidFill>
                <a:effectLst/>
                <a:latin typeface="Arial" panose="020B0604020202020204" pitchFamily="34" charset="0"/>
              </a:rPr>
              <a:t>Windows + R</a:t>
            </a:r>
            <a:r>
              <a:rPr kumimoji="0" lang="en-US" altLang="en-US" sz="2000" b="0" i="0" u="none" strike="noStrike" cap="none" normalizeH="0" baseline="0" dirty="0">
                <a:ln>
                  <a:noFill/>
                </a:ln>
                <a:solidFill>
                  <a:schemeClr val="tx1"/>
                </a:solidFill>
                <a:effectLst/>
                <a:latin typeface="Arial" panose="020B0604020202020204" pitchFamily="34" charset="0"/>
              </a:rPr>
              <a:t>, type </a:t>
            </a:r>
            <a:r>
              <a:rPr kumimoji="0" lang="en-US" altLang="en-US" sz="2000" b="0" i="0" u="none" strike="noStrike" cap="none" normalizeH="0" baseline="0" dirty="0" err="1">
                <a:ln>
                  <a:noFill/>
                </a:ln>
                <a:solidFill>
                  <a:schemeClr val="tx1"/>
                </a:solidFill>
                <a:effectLst/>
                <a:latin typeface="Arial Unicode MS"/>
              </a:rPr>
              <a:t>cmd</a:t>
            </a:r>
            <a:r>
              <a:rPr kumimoji="0" lang="en-US" altLang="en-US" sz="2000" b="0" i="0" u="none" strike="noStrike" cap="none" normalizeH="0" baseline="0" dirty="0">
                <a:ln>
                  <a:noFill/>
                </a:ln>
                <a:solidFill>
                  <a:schemeClr val="tx1"/>
                </a:solidFill>
                <a:effectLst/>
              </a:rPr>
              <a:t>, and press Enter.</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Step 4: Navigate to Your File Location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Use the </a:t>
            </a:r>
            <a:r>
              <a:rPr kumimoji="0" lang="en-US" altLang="en-US" sz="2000" b="0" i="0" u="none" strike="noStrike" cap="none" normalizeH="0" baseline="0" dirty="0">
                <a:ln>
                  <a:noFill/>
                </a:ln>
                <a:solidFill>
                  <a:schemeClr val="tx1"/>
                </a:solidFill>
                <a:effectLst/>
                <a:latin typeface="Arial Unicode MS"/>
              </a:rPr>
              <a:t>cd</a:t>
            </a:r>
            <a:r>
              <a:rPr kumimoji="0" lang="en-US" altLang="en-US" sz="2000" b="0" i="0" u="none" strike="noStrike" cap="none" normalizeH="0" baseline="0" dirty="0">
                <a:ln>
                  <a:noFill/>
                </a:ln>
                <a:solidFill>
                  <a:schemeClr val="tx1"/>
                </a:solidFill>
                <a:effectLst/>
              </a:rPr>
              <a:t> command to change the directory.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cd C:\path\to\your\file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Arial" panose="020B0604020202020204" pitchFamily="34" charset="0"/>
              </a:rPr>
              <a:t>Step 5 : Compile and Run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rial" panose="020B0604020202020204" pitchFamily="34" charset="0"/>
              </a:rPr>
              <a:t>gcc</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hello.c</a:t>
            </a:r>
            <a:r>
              <a:rPr kumimoji="0" lang="en-US" altLang="en-US" sz="2000" b="0" i="0" u="none" strike="noStrike" cap="none" normalizeH="0" baseline="0" dirty="0">
                <a:ln>
                  <a:noFill/>
                </a:ln>
                <a:solidFill>
                  <a:schemeClr val="tx1"/>
                </a:solidFill>
                <a:effectLst/>
                <a:latin typeface="Arial" panose="020B0604020202020204" pitchFamily="34" charset="0"/>
              </a:rPr>
              <a:t> -o hello.exe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Unicode MS"/>
              </a:rPr>
              <a:t>gcc</a:t>
            </a:r>
            <a:r>
              <a:rPr kumimoji="0" lang="en-US" altLang="en-US" sz="2000" b="0" i="0" u="none" strike="noStrike" cap="none" normalizeH="0" baseline="0" dirty="0">
                <a:ln>
                  <a:noFill/>
                </a:ln>
                <a:solidFill>
                  <a:schemeClr val="tx1"/>
                </a:solidFill>
                <a:effectLst/>
              </a:rPr>
              <a:t> → The compiler command.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Unicode MS"/>
              </a:rPr>
              <a:t>hello.c</a:t>
            </a:r>
            <a:r>
              <a:rPr kumimoji="0" lang="en-US" altLang="en-US" sz="2000" b="0" i="0" u="none" strike="noStrike" cap="none" normalizeH="0" baseline="0" dirty="0">
                <a:ln>
                  <a:noFill/>
                </a:ln>
                <a:solidFill>
                  <a:schemeClr val="tx1"/>
                </a:solidFill>
                <a:effectLst/>
              </a:rPr>
              <a:t> → Your source file.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Unicode MS"/>
              </a:rPr>
              <a:t>-o hello.exe</a:t>
            </a:r>
            <a:r>
              <a:rPr kumimoji="0" lang="en-US" altLang="en-US" sz="2000" b="0" i="0" u="none" strike="noStrike" cap="none" normalizeH="0" baseline="0" dirty="0">
                <a:ln>
                  <a:noFill/>
                </a:ln>
                <a:solidFill>
                  <a:schemeClr val="tx1"/>
                </a:solidFill>
                <a:effectLst/>
              </a:rPr>
              <a:t> → Output file name.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If there are </a:t>
            </a:r>
            <a:r>
              <a:rPr kumimoji="0" lang="en-US" altLang="en-US" sz="2000" b="1" i="0" u="none" strike="noStrike" cap="none" normalizeH="0" baseline="0" dirty="0">
                <a:ln>
                  <a:noFill/>
                </a:ln>
                <a:solidFill>
                  <a:schemeClr val="tx1"/>
                </a:solidFill>
                <a:effectLst/>
                <a:latin typeface="Arial" panose="020B0604020202020204" pitchFamily="34" charset="0"/>
              </a:rPr>
              <a:t>no errors</a:t>
            </a:r>
            <a:r>
              <a:rPr kumimoji="0" lang="en-US" altLang="en-US" sz="2000" b="0" i="0" u="none" strike="noStrike" cap="none" normalizeH="0" baseline="0" dirty="0">
                <a:ln>
                  <a:noFill/>
                </a:ln>
                <a:solidFill>
                  <a:schemeClr val="tx1"/>
                </a:solidFill>
                <a:effectLst/>
                <a:latin typeface="Arial" panose="020B0604020202020204" pitchFamily="34" charset="0"/>
              </a:rPr>
              <a:t>, it will create </a:t>
            </a:r>
            <a:r>
              <a:rPr kumimoji="0" lang="en-US" altLang="en-US" sz="2000" b="0" i="0" u="none" strike="noStrike" cap="none" normalizeH="0" baseline="0" dirty="0">
                <a:ln>
                  <a:noFill/>
                </a:ln>
                <a:solidFill>
                  <a:schemeClr val="tx1"/>
                </a:solidFill>
                <a:effectLst/>
                <a:latin typeface="Arial Unicode MS"/>
              </a:rPr>
              <a:t>hello.exe</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4780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2FCA8-E06C-96F6-D50D-7E4D16434CD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864442E-4819-C84C-BE99-34A51F253F31}"/>
              </a:ext>
            </a:extLst>
          </p:cNvPr>
          <p:cNvSpPr/>
          <p:nvPr/>
        </p:nvSpPr>
        <p:spPr>
          <a:xfrm>
            <a:off x="354577" y="1023576"/>
            <a:ext cx="8364880" cy="5268366"/>
          </a:xfrm>
          <a:prstGeom prst="rect">
            <a:avLst/>
          </a:prstGeom>
        </p:spPr>
        <p:txBody>
          <a:bodyPr wrap="square">
            <a:spAutoFit/>
          </a:bodyPr>
          <a:lstStyle/>
          <a:p>
            <a:endParaRPr lang="en-US" sz="3200" b="1" dirty="0">
              <a:solidFill>
                <a:schemeClr val="tx2"/>
              </a:solidFill>
            </a:endParaRPr>
          </a:p>
        </p:txBody>
      </p:sp>
      <p:cxnSp>
        <p:nvCxnSpPr>
          <p:cNvPr id="13" name="Straight Connector 12">
            <a:extLst>
              <a:ext uri="{FF2B5EF4-FFF2-40B4-BE49-F238E27FC236}">
                <a16:creationId xmlns:a16="http://schemas.microsoft.com/office/drawing/2014/main" id="{CFB4D789-4302-A976-C9B2-4071E889EABF}"/>
              </a:ext>
            </a:extLst>
          </p:cNvPr>
          <p:cNvCxnSpPr/>
          <p:nvPr/>
        </p:nvCxnSpPr>
        <p:spPr>
          <a:xfrm>
            <a:off x="0" y="1023576"/>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FB9485FD-7278-7C07-368A-1FD7D34D0CAE}"/>
              </a:ext>
            </a:extLst>
          </p:cNvPr>
          <p:cNvSpPr>
            <a:spLocks noChangeArrowheads="1"/>
          </p:cNvSpPr>
          <p:nvPr/>
        </p:nvSpPr>
        <p:spPr bwMode="auto">
          <a:xfrm>
            <a:off x="709154" y="1878570"/>
            <a:ext cx="836488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Step 6: Run the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hello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or</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.\hello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You should </a:t>
            </a:r>
            <a:r>
              <a:rPr kumimoji="0" lang="en-US" altLang="en-US" sz="2000" b="0" i="0" u="none" strike="noStrike" cap="none" normalizeH="0" baseline="0" dirty="0" err="1">
                <a:ln>
                  <a:noFill/>
                </a:ln>
                <a:solidFill>
                  <a:schemeClr val="tx1"/>
                </a:solidFill>
                <a:effectLst/>
                <a:latin typeface="Arial" panose="020B0604020202020204" pitchFamily="34" charset="0"/>
              </a:rPr>
              <a:t>see:Output</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Hello, World!</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5440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53F77-91E9-C361-1949-D6045521262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6175D2A-7650-D178-971C-C6A1A08406D1}"/>
              </a:ext>
            </a:extLst>
          </p:cNvPr>
          <p:cNvSpPr/>
          <p:nvPr/>
        </p:nvSpPr>
        <p:spPr>
          <a:xfrm>
            <a:off x="354577" y="1023576"/>
            <a:ext cx="8364880" cy="5268366"/>
          </a:xfrm>
          <a:prstGeom prst="rect">
            <a:avLst/>
          </a:prstGeom>
        </p:spPr>
        <p:txBody>
          <a:bodyPr wrap="square">
            <a:spAutoFit/>
          </a:bodyPr>
          <a:lstStyle/>
          <a:p>
            <a:endParaRPr lang="en-US" sz="3200" b="1" dirty="0">
              <a:solidFill>
                <a:schemeClr val="tx2"/>
              </a:solidFill>
            </a:endParaRPr>
          </a:p>
        </p:txBody>
      </p:sp>
      <p:cxnSp>
        <p:nvCxnSpPr>
          <p:cNvPr id="13" name="Straight Connector 12">
            <a:extLst>
              <a:ext uri="{FF2B5EF4-FFF2-40B4-BE49-F238E27FC236}">
                <a16:creationId xmlns:a16="http://schemas.microsoft.com/office/drawing/2014/main" id="{2DC7AE00-F015-5947-2E31-17F919D0E733}"/>
              </a:ext>
            </a:extLst>
          </p:cNvPr>
          <p:cNvCxnSpPr/>
          <p:nvPr/>
        </p:nvCxnSpPr>
        <p:spPr>
          <a:xfrm>
            <a:off x="0" y="1023576"/>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902EA4A-C1E8-0AA2-6427-4FC1142C58EA}"/>
              </a:ext>
            </a:extLst>
          </p:cNvPr>
          <p:cNvSpPr txBox="1"/>
          <p:nvPr/>
        </p:nvSpPr>
        <p:spPr>
          <a:xfrm>
            <a:off x="354577" y="1809356"/>
            <a:ext cx="8186057" cy="3477875"/>
          </a:xfrm>
          <a:prstGeom prst="rect">
            <a:avLst/>
          </a:prstGeom>
          <a:noFill/>
        </p:spPr>
        <p:txBody>
          <a:bodyPr wrap="square" rtlCol="0">
            <a:spAutoFit/>
          </a:bodyPr>
          <a:lstStyle/>
          <a:p>
            <a:pPr defTabSz="914400" eaLnBrk="0" fontAlgn="base" hangingPunct="0">
              <a:spcBef>
                <a:spcPct val="0"/>
              </a:spcBef>
              <a:spcAft>
                <a:spcPct val="0"/>
              </a:spcAft>
            </a:pPr>
            <a:r>
              <a:rPr lang="en-US" sz="2000" b="1" dirty="0">
                <a:latin typeface="Arial" panose="020B0604020202020204" pitchFamily="34" charset="0"/>
                <a:sym typeface="Calibri"/>
              </a:rPr>
              <a:t>Extra Tips:</a:t>
            </a:r>
          </a:p>
          <a:p>
            <a:pPr marL="0" marR="0" lvl="0" indent="0" algn="l" rtl="0">
              <a:lnSpc>
                <a:spcPct val="100000"/>
              </a:lnSpc>
              <a:spcBef>
                <a:spcPts val="0"/>
              </a:spcBef>
              <a:spcAft>
                <a:spcPts val="0"/>
              </a:spcAft>
              <a:buClr>
                <a:srgbClr val="000000"/>
              </a:buClr>
              <a:buSzPts val="2400"/>
              <a:buFont typeface="Arial"/>
              <a:buNone/>
            </a:pPr>
            <a:endParaRPr lang="en-US" sz="2000" b="1" i="0" u="none" strike="noStrike" cap="none" dirty="0">
              <a:solidFill>
                <a:schemeClr val="dk2"/>
              </a:solidFill>
              <a:latin typeface="Calibri"/>
              <a:ea typeface="Calibri"/>
              <a:cs typeface="Calibri"/>
              <a:sym typeface="Calibri"/>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check if GCC is installed: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rial Unicode MS"/>
              </a:rPr>
              <a:t>gcc</a:t>
            </a:r>
            <a:r>
              <a:rPr kumimoji="0" lang="en-US" altLang="en-US" sz="2000" b="0" i="0" u="none" strike="noStrike" cap="none" normalizeH="0" baseline="0" dirty="0">
                <a:ln>
                  <a:noFill/>
                </a:ln>
                <a:solidFill>
                  <a:schemeClr val="tx1"/>
                </a:solidFill>
                <a:effectLst/>
                <a:latin typeface="Arial Unicode MS"/>
              </a:rPr>
              <a:t> --version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If CMD says </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err="1">
                <a:ln>
                  <a:noFill/>
                </a:ln>
                <a:solidFill>
                  <a:schemeClr val="tx1"/>
                </a:solidFill>
                <a:effectLst/>
                <a:latin typeface="Arial Unicode MS"/>
              </a:rPr>
              <a:t>gcc</a:t>
            </a:r>
            <a:r>
              <a:rPr kumimoji="0" lang="en-US" altLang="en-US" sz="2000" b="0" i="0" u="none" strike="noStrike" cap="none" normalizeH="0" baseline="0" dirty="0">
                <a:ln>
                  <a:noFill/>
                </a:ln>
                <a:solidFill>
                  <a:schemeClr val="tx1"/>
                </a:solidFill>
                <a:effectLst/>
                <a:latin typeface="Arial Unicode MS"/>
              </a:rPr>
              <a:t>' is not recognized</a:t>
            </a:r>
            <a:r>
              <a:rPr kumimoji="0" lang="en-US" altLang="en-US" sz="2000" b="0" i="0" u="none" strike="noStrike" cap="none" normalizeH="0" baseline="0" dirty="0">
                <a:ln>
                  <a:noFill/>
                </a:ln>
                <a:solidFill>
                  <a:schemeClr val="tx1"/>
                </a:solidFill>
                <a:effectLst/>
              </a:rPr>
              <a:t>, it means your </a:t>
            </a:r>
            <a:r>
              <a:rPr kumimoji="0" lang="en-US" altLang="en-US" sz="2000" b="1" i="0" u="none" strike="noStrike" cap="none" normalizeH="0" baseline="0" dirty="0">
                <a:ln>
                  <a:noFill/>
                </a:ln>
                <a:solidFill>
                  <a:schemeClr val="tx1"/>
                </a:solidFill>
                <a:effectLst/>
                <a:latin typeface="Arial" panose="020B0604020202020204" pitchFamily="34" charset="0"/>
              </a:rPr>
              <a:t>PATH</a:t>
            </a:r>
            <a:r>
              <a:rPr kumimoji="0" lang="en-US" altLang="en-US" sz="2000" b="0" i="0" u="none" strike="noStrike" cap="none" normalizeH="0" baseline="0" dirty="0">
                <a:ln>
                  <a:noFill/>
                </a:ln>
                <a:solidFill>
                  <a:schemeClr val="tx1"/>
                </a:solidFill>
                <a:effectLst/>
                <a:latin typeface="Arial" panose="020B0604020202020204" pitchFamily="34" charset="0"/>
              </a:rPr>
              <a:t> environment variable is not set correctly.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You can compile multiple files: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rial Unicode MS"/>
              </a:rPr>
              <a:t>gcc</a:t>
            </a:r>
            <a:r>
              <a:rPr kumimoji="0" lang="en-US" altLang="en-US" sz="2000" b="0" i="0" u="none" strike="noStrike" cap="none" normalizeH="0" baseline="0" dirty="0">
                <a:ln>
                  <a:noFill/>
                </a:ln>
                <a:solidFill>
                  <a:schemeClr val="tx1"/>
                </a:solidFill>
                <a:effectLst/>
                <a:latin typeface="Arial Unicode MS"/>
              </a:rPr>
              <a:t> file1.c file2.c -o program.exe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rtl="0">
              <a:lnSpc>
                <a:spcPct val="100000"/>
              </a:lnSpc>
              <a:spcBef>
                <a:spcPts val="0"/>
              </a:spcBef>
              <a:spcAft>
                <a:spcPts val="0"/>
              </a:spcAft>
              <a:buClr>
                <a:srgbClr val="000000"/>
              </a:buClr>
              <a:buSzPts val="2400"/>
              <a:buFont typeface="Arial"/>
              <a:buNone/>
            </a:pPr>
            <a:endParaRPr lang="en-US" sz="2000" b="1"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33488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49FD3-1FCC-E93E-507D-0829D3C161D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CE8779D-3632-6F1D-97A1-07595C1CEF11}"/>
              </a:ext>
            </a:extLst>
          </p:cNvPr>
          <p:cNvSpPr/>
          <p:nvPr/>
        </p:nvSpPr>
        <p:spPr>
          <a:xfrm>
            <a:off x="354577" y="1023576"/>
            <a:ext cx="8364880" cy="5268366"/>
          </a:xfrm>
          <a:prstGeom prst="rect">
            <a:avLst/>
          </a:prstGeom>
        </p:spPr>
        <p:txBody>
          <a:bodyPr wrap="square">
            <a:spAutoFit/>
          </a:bodyPr>
          <a:lstStyle/>
          <a:p>
            <a:endParaRPr lang="en-US" sz="3200" b="1" dirty="0">
              <a:solidFill>
                <a:schemeClr val="tx2"/>
              </a:solidFill>
            </a:endParaRPr>
          </a:p>
        </p:txBody>
      </p:sp>
      <p:cxnSp>
        <p:nvCxnSpPr>
          <p:cNvPr id="13" name="Straight Connector 12">
            <a:extLst>
              <a:ext uri="{FF2B5EF4-FFF2-40B4-BE49-F238E27FC236}">
                <a16:creationId xmlns:a16="http://schemas.microsoft.com/office/drawing/2014/main" id="{90BF5C68-39BF-BC2D-D33E-EAC553194674}"/>
              </a:ext>
            </a:extLst>
          </p:cNvPr>
          <p:cNvCxnSpPr/>
          <p:nvPr/>
        </p:nvCxnSpPr>
        <p:spPr>
          <a:xfrm>
            <a:off x="0" y="1023576"/>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5E55967-489C-DBDB-D873-0DC85A532927}"/>
              </a:ext>
            </a:extLst>
          </p:cNvPr>
          <p:cNvSpPr txBox="1"/>
          <p:nvPr/>
        </p:nvSpPr>
        <p:spPr>
          <a:xfrm>
            <a:off x="137652" y="1189707"/>
            <a:ext cx="8760542" cy="2154436"/>
          </a:xfrm>
          <a:prstGeom prst="rect">
            <a:avLst/>
          </a:prstGeom>
          <a:noFill/>
        </p:spPr>
        <p:txBody>
          <a:bodyPr wrap="square">
            <a:spAutoFit/>
          </a:bodyPr>
          <a:lstStyle/>
          <a:p>
            <a:r>
              <a:rPr lang="en-US" sz="2400" b="1" dirty="0"/>
              <a:t>Operator</a:t>
            </a:r>
            <a:r>
              <a:rPr lang="en-US" dirty="0"/>
              <a:t> </a:t>
            </a:r>
          </a:p>
          <a:p>
            <a:r>
              <a:rPr lang="en-US" dirty="0"/>
              <a:t>This is a symbol use to perform some operation on variables, operands or with the constant. Some operator required 2 operand to perform operation or Some required single operation. Several operators are there those are, arithmetic operator, assignment, increment , decrement, logical, conditional, comma, size of , bitwise and others. </a:t>
            </a:r>
          </a:p>
          <a:p>
            <a:endParaRPr lang="en-US" dirty="0"/>
          </a:p>
          <a:p>
            <a:r>
              <a:rPr lang="en-US" sz="2000" b="1" dirty="0"/>
              <a:t>Arithmetic Operator: Perform basic arithmetic operations </a:t>
            </a:r>
            <a:endParaRPr lang="en-IN" sz="2000" b="1" dirty="0"/>
          </a:p>
        </p:txBody>
      </p:sp>
      <p:graphicFrame>
        <p:nvGraphicFramePr>
          <p:cNvPr id="14" name="Table 13">
            <a:extLst>
              <a:ext uri="{FF2B5EF4-FFF2-40B4-BE49-F238E27FC236}">
                <a16:creationId xmlns:a16="http://schemas.microsoft.com/office/drawing/2014/main" id="{1421134D-85D4-8847-985D-E5B6C1D7C566}"/>
              </a:ext>
            </a:extLst>
          </p:cNvPr>
          <p:cNvGraphicFramePr>
            <a:graphicFrameLocks noGrp="1"/>
          </p:cNvGraphicFramePr>
          <p:nvPr>
            <p:extLst>
              <p:ext uri="{D42A27DB-BD31-4B8C-83A1-F6EECF244321}">
                <p14:modId xmlns:p14="http://schemas.microsoft.com/office/powerpoint/2010/main" val="163018410"/>
              </p:ext>
            </p:extLst>
          </p:nvPr>
        </p:nvGraphicFramePr>
        <p:xfrm>
          <a:off x="628650" y="3200082"/>
          <a:ext cx="7886700" cy="3091860"/>
        </p:xfrm>
        <a:graphic>
          <a:graphicData uri="http://schemas.openxmlformats.org/drawingml/2006/table">
            <a:tbl>
              <a:tblPr/>
              <a:tblGrid>
                <a:gridCol w="2628900">
                  <a:extLst>
                    <a:ext uri="{9D8B030D-6E8A-4147-A177-3AD203B41FA5}">
                      <a16:colId xmlns:a16="http://schemas.microsoft.com/office/drawing/2014/main" val="1439211850"/>
                    </a:ext>
                  </a:extLst>
                </a:gridCol>
                <a:gridCol w="2628900">
                  <a:extLst>
                    <a:ext uri="{9D8B030D-6E8A-4147-A177-3AD203B41FA5}">
                      <a16:colId xmlns:a16="http://schemas.microsoft.com/office/drawing/2014/main" val="2401353463"/>
                    </a:ext>
                  </a:extLst>
                </a:gridCol>
                <a:gridCol w="2628900">
                  <a:extLst>
                    <a:ext uri="{9D8B030D-6E8A-4147-A177-3AD203B41FA5}">
                      <a16:colId xmlns:a16="http://schemas.microsoft.com/office/drawing/2014/main" val="553790113"/>
                    </a:ext>
                  </a:extLst>
                </a:gridCol>
              </a:tblGrid>
              <a:tr h="515310">
                <a:tc>
                  <a:txBody>
                    <a:bodyPr/>
                    <a:lstStyle/>
                    <a:p>
                      <a:r>
                        <a:rPr lang="en-IN" dirty="0"/>
                        <a:t>Operator</a:t>
                      </a:r>
                    </a:p>
                  </a:txBody>
                  <a:tcPr anchor="ctr">
                    <a:lnL>
                      <a:noFill/>
                    </a:lnL>
                    <a:lnR>
                      <a:noFill/>
                    </a:lnR>
                    <a:lnT>
                      <a:noFill/>
                    </a:lnT>
                    <a:lnB>
                      <a:noFill/>
                    </a:lnB>
                    <a:noFill/>
                  </a:tcPr>
                </a:tc>
                <a:tc>
                  <a:txBody>
                    <a:bodyPr/>
                    <a:lstStyle/>
                    <a:p>
                      <a:r>
                        <a:rPr lang="en-IN"/>
                        <a:t>Expression</a:t>
                      </a:r>
                    </a:p>
                  </a:txBody>
                  <a:tcPr anchor="ctr">
                    <a:lnL>
                      <a:noFill/>
                    </a:lnL>
                    <a:lnR>
                      <a:noFill/>
                    </a:lnR>
                    <a:lnT>
                      <a:noFill/>
                    </a:lnT>
                    <a:lnB>
                      <a:noFill/>
                    </a:lnB>
                    <a:noFill/>
                  </a:tcPr>
                </a:tc>
                <a:tc>
                  <a:txBody>
                    <a:bodyPr/>
                    <a:lstStyle/>
                    <a:p>
                      <a:r>
                        <a:rPr lang="en-IN"/>
                        <a:t>Result</a:t>
                      </a:r>
                    </a:p>
                  </a:txBody>
                  <a:tcPr anchor="ctr">
                    <a:lnL>
                      <a:noFill/>
                    </a:lnL>
                    <a:lnR>
                      <a:noFill/>
                    </a:lnR>
                    <a:lnT>
                      <a:noFill/>
                    </a:lnT>
                    <a:lnB>
                      <a:noFill/>
                    </a:lnB>
                    <a:noFill/>
                  </a:tcPr>
                </a:tc>
                <a:extLst>
                  <a:ext uri="{0D108BD9-81ED-4DB2-BD59-A6C34878D82A}">
                    <a16:rowId xmlns:a16="http://schemas.microsoft.com/office/drawing/2014/main" val="1452196311"/>
                  </a:ext>
                </a:extLst>
              </a:tr>
              <a:tr h="515310">
                <a:tc>
                  <a:txBody>
                    <a:bodyPr/>
                    <a:lstStyle/>
                    <a:p>
                      <a:r>
                        <a:rPr lang="en-IN"/>
                        <a:t>+</a:t>
                      </a:r>
                    </a:p>
                  </a:txBody>
                  <a:tcPr anchor="ctr">
                    <a:lnL>
                      <a:noFill/>
                    </a:lnL>
                    <a:lnR>
                      <a:noFill/>
                    </a:lnR>
                    <a:lnT>
                      <a:noFill/>
                    </a:lnT>
                    <a:lnB>
                      <a:noFill/>
                    </a:lnB>
                    <a:noFill/>
                  </a:tcPr>
                </a:tc>
                <a:tc>
                  <a:txBody>
                    <a:bodyPr/>
                    <a:lstStyle/>
                    <a:p>
                      <a:r>
                        <a:rPr lang="en-IN"/>
                        <a:t>10 + 3</a:t>
                      </a:r>
                    </a:p>
                  </a:txBody>
                  <a:tcPr anchor="ctr">
                    <a:lnL>
                      <a:noFill/>
                    </a:lnL>
                    <a:lnR>
                      <a:noFill/>
                    </a:lnR>
                    <a:lnT>
                      <a:noFill/>
                    </a:lnT>
                    <a:lnB>
                      <a:noFill/>
                    </a:lnB>
                    <a:noFill/>
                  </a:tcPr>
                </a:tc>
                <a:tc>
                  <a:txBody>
                    <a:bodyPr/>
                    <a:lstStyle/>
                    <a:p>
                      <a:r>
                        <a:rPr lang="en-IN"/>
                        <a:t>13</a:t>
                      </a:r>
                    </a:p>
                  </a:txBody>
                  <a:tcPr anchor="ctr">
                    <a:lnL>
                      <a:noFill/>
                    </a:lnL>
                    <a:lnR>
                      <a:noFill/>
                    </a:lnR>
                    <a:lnT>
                      <a:noFill/>
                    </a:lnT>
                    <a:lnB>
                      <a:noFill/>
                    </a:lnB>
                    <a:noFill/>
                  </a:tcPr>
                </a:tc>
                <a:extLst>
                  <a:ext uri="{0D108BD9-81ED-4DB2-BD59-A6C34878D82A}">
                    <a16:rowId xmlns:a16="http://schemas.microsoft.com/office/drawing/2014/main" val="2474438054"/>
                  </a:ext>
                </a:extLst>
              </a:tr>
              <a:tr h="515310">
                <a:tc>
                  <a:txBody>
                    <a:bodyPr/>
                    <a:lstStyle/>
                    <a:p>
                      <a:r>
                        <a:rPr lang="en-IN"/>
                        <a:t>-</a:t>
                      </a:r>
                    </a:p>
                  </a:txBody>
                  <a:tcPr anchor="ctr">
                    <a:lnL>
                      <a:noFill/>
                    </a:lnL>
                    <a:lnR>
                      <a:noFill/>
                    </a:lnR>
                    <a:lnT>
                      <a:noFill/>
                    </a:lnT>
                    <a:lnB>
                      <a:noFill/>
                    </a:lnB>
                    <a:noFill/>
                  </a:tcPr>
                </a:tc>
                <a:tc>
                  <a:txBody>
                    <a:bodyPr/>
                    <a:lstStyle/>
                    <a:p>
                      <a:r>
                        <a:rPr lang="en-IN"/>
                        <a:t>10 - 3</a:t>
                      </a:r>
                    </a:p>
                  </a:txBody>
                  <a:tcPr anchor="ctr">
                    <a:lnL>
                      <a:noFill/>
                    </a:lnL>
                    <a:lnR>
                      <a:noFill/>
                    </a:lnR>
                    <a:lnT>
                      <a:noFill/>
                    </a:lnT>
                    <a:lnB>
                      <a:noFill/>
                    </a:lnB>
                    <a:noFill/>
                  </a:tcPr>
                </a:tc>
                <a:tc>
                  <a:txBody>
                    <a:bodyPr/>
                    <a:lstStyle/>
                    <a:p>
                      <a:r>
                        <a:rPr lang="en-IN"/>
                        <a:t>7</a:t>
                      </a:r>
                    </a:p>
                  </a:txBody>
                  <a:tcPr anchor="ctr">
                    <a:lnL>
                      <a:noFill/>
                    </a:lnL>
                    <a:lnR>
                      <a:noFill/>
                    </a:lnR>
                    <a:lnT>
                      <a:noFill/>
                    </a:lnT>
                    <a:lnB>
                      <a:noFill/>
                    </a:lnB>
                    <a:noFill/>
                  </a:tcPr>
                </a:tc>
                <a:extLst>
                  <a:ext uri="{0D108BD9-81ED-4DB2-BD59-A6C34878D82A}">
                    <a16:rowId xmlns:a16="http://schemas.microsoft.com/office/drawing/2014/main" val="3577074648"/>
                  </a:ext>
                </a:extLst>
              </a:tr>
              <a:tr h="515310">
                <a:tc>
                  <a:txBody>
                    <a:bodyPr/>
                    <a:lstStyle/>
                    <a:p>
                      <a:r>
                        <a:rPr lang="en-IN"/>
                        <a:t>*</a:t>
                      </a:r>
                    </a:p>
                  </a:txBody>
                  <a:tcPr anchor="ctr">
                    <a:lnL>
                      <a:noFill/>
                    </a:lnL>
                    <a:lnR>
                      <a:noFill/>
                    </a:lnR>
                    <a:lnT>
                      <a:noFill/>
                    </a:lnT>
                    <a:lnB>
                      <a:noFill/>
                    </a:lnB>
                    <a:noFill/>
                  </a:tcPr>
                </a:tc>
                <a:tc>
                  <a:txBody>
                    <a:bodyPr/>
                    <a:lstStyle/>
                    <a:p>
                      <a:r>
                        <a:rPr lang="en-IN"/>
                        <a:t>10 * 3</a:t>
                      </a:r>
                    </a:p>
                  </a:txBody>
                  <a:tcPr anchor="ctr">
                    <a:lnL>
                      <a:noFill/>
                    </a:lnL>
                    <a:lnR>
                      <a:noFill/>
                    </a:lnR>
                    <a:lnT>
                      <a:noFill/>
                    </a:lnT>
                    <a:lnB>
                      <a:noFill/>
                    </a:lnB>
                    <a:noFill/>
                  </a:tcPr>
                </a:tc>
                <a:tc>
                  <a:txBody>
                    <a:bodyPr/>
                    <a:lstStyle/>
                    <a:p>
                      <a:r>
                        <a:rPr lang="en-IN"/>
                        <a:t>30</a:t>
                      </a:r>
                    </a:p>
                  </a:txBody>
                  <a:tcPr anchor="ctr">
                    <a:lnL>
                      <a:noFill/>
                    </a:lnL>
                    <a:lnR>
                      <a:noFill/>
                    </a:lnR>
                    <a:lnT>
                      <a:noFill/>
                    </a:lnT>
                    <a:lnB>
                      <a:noFill/>
                    </a:lnB>
                    <a:noFill/>
                  </a:tcPr>
                </a:tc>
                <a:extLst>
                  <a:ext uri="{0D108BD9-81ED-4DB2-BD59-A6C34878D82A}">
                    <a16:rowId xmlns:a16="http://schemas.microsoft.com/office/drawing/2014/main" val="1737399913"/>
                  </a:ext>
                </a:extLst>
              </a:tr>
              <a:tr h="515310">
                <a:tc>
                  <a:txBody>
                    <a:bodyPr/>
                    <a:lstStyle/>
                    <a:p>
                      <a:r>
                        <a:rPr lang="en-IN"/>
                        <a:t>/</a:t>
                      </a:r>
                    </a:p>
                  </a:txBody>
                  <a:tcPr anchor="ctr">
                    <a:lnL>
                      <a:noFill/>
                    </a:lnL>
                    <a:lnR>
                      <a:noFill/>
                    </a:lnR>
                    <a:lnT>
                      <a:noFill/>
                    </a:lnT>
                    <a:lnB>
                      <a:noFill/>
                    </a:lnB>
                    <a:noFill/>
                  </a:tcPr>
                </a:tc>
                <a:tc>
                  <a:txBody>
                    <a:bodyPr/>
                    <a:lstStyle/>
                    <a:p>
                      <a:r>
                        <a:rPr lang="en-IN"/>
                        <a:t>10 / 3</a:t>
                      </a:r>
                    </a:p>
                  </a:txBody>
                  <a:tcPr anchor="ctr">
                    <a:lnL>
                      <a:noFill/>
                    </a:lnL>
                    <a:lnR>
                      <a:noFill/>
                    </a:lnR>
                    <a:lnT>
                      <a:noFill/>
                    </a:lnT>
                    <a:lnB>
                      <a:noFill/>
                    </a:lnB>
                    <a:noFill/>
                  </a:tcPr>
                </a:tc>
                <a:tc>
                  <a:txBody>
                    <a:bodyPr/>
                    <a:lstStyle/>
                    <a:p>
                      <a:r>
                        <a:rPr lang="en-IN"/>
                        <a:t>3</a:t>
                      </a:r>
                    </a:p>
                  </a:txBody>
                  <a:tcPr anchor="ctr">
                    <a:lnL>
                      <a:noFill/>
                    </a:lnL>
                    <a:lnR>
                      <a:noFill/>
                    </a:lnR>
                    <a:lnT>
                      <a:noFill/>
                    </a:lnT>
                    <a:lnB>
                      <a:noFill/>
                    </a:lnB>
                    <a:noFill/>
                  </a:tcPr>
                </a:tc>
                <a:extLst>
                  <a:ext uri="{0D108BD9-81ED-4DB2-BD59-A6C34878D82A}">
                    <a16:rowId xmlns:a16="http://schemas.microsoft.com/office/drawing/2014/main" val="3099051825"/>
                  </a:ext>
                </a:extLst>
              </a:tr>
              <a:tr h="515310">
                <a:tc>
                  <a:txBody>
                    <a:bodyPr/>
                    <a:lstStyle/>
                    <a:p>
                      <a:r>
                        <a:rPr lang="en-IN" dirty="0"/>
                        <a:t>%</a:t>
                      </a:r>
                    </a:p>
                  </a:txBody>
                  <a:tcPr anchor="ctr">
                    <a:lnL>
                      <a:noFill/>
                    </a:lnL>
                    <a:lnR>
                      <a:noFill/>
                    </a:lnR>
                    <a:lnT>
                      <a:noFill/>
                    </a:lnT>
                    <a:lnB>
                      <a:noFill/>
                    </a:lnB>
                    <a:noFill/>
                  </a:tcPr>
                </a:tc>
                <a:tc>
                  <a:txBody>
                    <a:bodyPr/>
                    <a:lstStyle/>
                    <a:p>
                      <a:r>
                        <a:rPr lang="en-IN"/>
                        <a:t>10 % 3</a:t>
                      </a:r>
                    </a:p>
                  </a:txBody>
                  <a:tcPr anchor="ctr">
                    <a:lnL>
                      <a:noFill/>
                    </a:lnL>
                    <a:lnR>
                      <a:noFill/>
                    </a:lnR>
                    <a:lnT>
                      <a:noFill/>
                    </a:lnT>
                    <a:lnB>
                      <a:noFill/>
                    </a:lnB>
                    <a:noFill/>
                  </a:tcPr>
                </a:tc>
                <a:tc>
                  <a:txBody>
                    <a:bodyPr/>
                    <a:lstStyle/>
                    <a:p>
                      <a:r>
                        <a:rPr lang="en-IN" dirty="0"/>
                        <a:t>1</a:t>
                      </a:r>
                    </a:p>
                  </a:txBody>
                  <a:tcPr anchor="ctr">
                    <a:lnL>
                      <a:noFill/>
                    </a:lnL>
                    <a:lnR>
                      <a:noFill/>
                    </a:lnR>
                    <a:lnT>
                      <a:noFill/>
                    </a:lnT>
                    <a:lnB>
                      <a:noFill/>
                    </a:lnB>
                    <a:noFill/>
                  </a:tcPr>
                </a:tc>
                <a:extLst>
                  <a:ext uri="{0D108BD9-81ED-4DB2-BD59-A6C34878D82A}">
                    <a16:rowId xmlns:a16="http://schemas.microsoft.com/office/drawing/2014/main" val="1972176719"/>
                  </a:ext>
                </a:extLst>
              </a:tr>
            </a:tbl>
          </a:graphicData>
        </a:graphic>
      </p:graphicFrame>
    </p:spTree>
    <p:extLst>
      <p:ext uri="{BB962C8B-B14F-4D97-AF65-F5344CB8AC3E}">
        <p14:creationId xmlns:p14="http://schemas.microsoft.com/office/powerpoint/2010/main" val="2510510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8B848CC-F23A-6495-07EB-0F5E05948354}"/>
              </a:ext>
            </a:extLst>
          </p:cNvPr>
          <p:cNvGraphicFramePr>
            <a:graphicFrameLocks noGrp="1"/>
          </p:cNvGraphicFramePr>
          <p:nvPr>
            <p:extLst>
              <p:ext uri="{D42A27DB-BD31-4B8C-83A1-F6EECF244321}">
                <p14:modId xmlns:p14="http://schemas.microsoft.com/office/powerpoint/2010/main" val="689250363"/>
              </p:ext>
            </p:extLst>
          </p:nvPr>
        </p:nvGraphicFramePr>
        <p:xfrm>
          <a:off x="477078" y="2148840"/>
          <a:ext cx="7886700" cy="2560320"/>
        </p:xfrm>
        <a:graphic>
          <a:graphicData uri="http://schemas.openxmlformats.org/drawingml/2006/table">
            <a:tbl>
              <a:tblPr/>
              <a:tblGrid>
                <a:gridCol w="2628900">
                  <a:extLst>
                    <a:ext uri="{9D8B030D-6E8A-4147-A177-3AD203B41FA5}">
                      <a16:colId xmlns:a16="http://schemas.microsoft.com/office/drawing/2014/main" val="738792936"/>
                    </a:ext>
                  </a:extLst>
                </a:gridCol>
                <a:gridCol w="2628900">
                  <a:extLst>
                    <a:ext uri="{9D8B030D-6E8A-4147-A177-3AD203B41FA5}">
                      <a16:colId xmlns:a16="http://schemas.microsoft.com/office/drawing/2014/main" val="3018791941"/>
                    </a:ext>
                  </a:extLst>
                </a:gridCol>
                <a:gridCol w="2628900">
                  <a:extLst>
                    <a:ext uri="{9D8B030D-6E8A-4147-A177-3AD203B41FA5}">
                      <a16:colId xmlns:a16="http://schemas.microsoft.com/office/drawing/2014/main" val="1254752837"/>
                    </a:ext>
                  </a:extLst>
                </a:gridCol>
              </a:tblGrid>
              <a:tr h="0">
                <a:tc>
                  <a:txBody>
                    <a:bodyPr/>
                    <a:lstStyle/>
                    <a:p>
                      <a:r>
                        <a:rPr lang="en-IN"/>
                        <a:t>Operator</a:t>
                      </a:r>
                    </a:p>
                  </a:txBody>
                  <a:tcPr anchor="ctr">
                    <a:lnL>
                      <a:noFill/>
                    </a:lnL>
                    <a:lnR>
                      <a:noFill/>
                    </a:lnR>
                    <a:lnT>
                      <a:noFill/>
                    </a:lnT>
                    <a:lnB>
                      <a:noFill/>
                    </a:lnB>
                    <a:noFill/>
                  </a:tcPr>
                </a:tc>
                <a:tc>
                  <a:txBody>
                    <a:bodyPr/>
                    <a:lstStyle/>
                    <a:p>
                      <a:r>
                        <a:rPr lang="en-IN"/>
                        <a:t>Expression</a:t>
                      </a:r>
                    </a:p>
                  </a:txBody>
                  <a:tcPr anchor="ctr">
                    <a:lnL>
                      <a:noFill/>
                    </a:lnL>
                    <a:lnR>
                      <a:noFill/>
                    </a:lnR>
                    <a:lnT>
                      <a:noFill/>
                    </a:lnT>
                    <a:lnB>
                      <a:noFill/>
                    </a:lnB>
                    <a:noFill/>
                  </a:tcPr>
                </a:tc>
                <a:tc>
                  <a:txBody>
                    <a:bodyPr/>
                    <a:lstStyle/>
                    <a:p>
                      <a:r>
                        <a:rPr lang="en-IN"/>
                        <a:t>Result</a:t>
                      </a:r>
                    </a:p>
                  </a:txBody>
                  <a:tcPr anchor="ctr">
                    <a:lnL>
                      <a:noFill/>
                    </a:lnL>
                    <a:lnR>
                      <a:noFill/>
                    </a:lnR>
                    <a:lnT>
                      <a:noFill/>
                    </a:lnT>
                    <a:lnB>
                      <a:noFill/>
                    </a:lnB>
                    <a:noFill/>
                  </a:tcPr>
                </a:tc>
                <a:extLst>
                  <a:ext uri="{0D108BD9-81ED-4DB2-BD59-A6C34878D82A}">
                    <a16:rowId xmlns:a16="http://schemas.microsoft.com/office/drawing/2014/main" val="3750690965"/>
                  </a:ext>
                </a:extLst>
              </a:tr>
              <a:tr h="0">
                <a:tc>
                  <a:txBody>
                    <a:bodyPr/>
                    <a:lstStyle/>
                    <a:p>
                      <a:r>
                        <a:rPr lang="en-IN"/>
                        <a:t>==</a:t>
                      </a:r>
                    </a:p>
                  </a:txBody>
                  <a:tcPr anchor="ctr">
                    <a:lnL>
                      <a:noFill/>
                    </a:lnL>
                    <a:lnR>
                      <a:noFill/>
                    </a:lnR>
                    <a:lnT>
                      <a:noFill/>
                    </a:lnT>
                    <a:lnB>
                      <a:noFill/>
                    </a:lnB>
                    <a:noFill/>
                  </a:tcPr>
                </a:tc>
                <a:tc>
                  <a:txBody>
                    <a:bodyPr/>
                    <a:lstStyle/>
                    <a:p>
                      <a:r>
                        <a:rPr lang="en-IN"/>
                        <a:t>5 == 5</a:t>
                      </a:r>
                    </a:p>
                  </a:txBody>
                  <a:tcPr anchor="ctr">
                    <a:lnL>
                      <a:noFill/>
                    </a:lnL>
                    <a:lnR>
                      <a:noFill/>
                    </a:lnR>
                    <a:lnT>
                      <a:noFill/>
                    </a:lnT>
                    <a:lnB>
                      <a:noFill/>
                    </a:lnB>
                    <a:noFill/>
                  </a:tcPr>
                </a:tc>
                <a:tc>
                  <a:txBody>
                    <a:bodyPr/>
                    <a:lstStyle/>
                    <a:p>
                      <a:r>
                        <a:rPr lang="en-IN"/>
                        <a:t>1 (true)</a:t>
                      </a:r>
                    </a:p>
                  </a:txBody>
                  <a:tcPr anchor="ctr">
                    <a:lnL>
                      <a:noFill/>
                    </a:lnL>
                    <a:lnR>
                      <a:noFill/>
                    </a:lnR>
                    <a:lnT>
                      <a:noFill/>
                    </a:lnT>
                    <a:lnB>
                      <a:noFill/>
                    </a:lnB>
                    <a:noFill/>
                  </a:tcPr>
                </a:tc>
                <a:extLst>
                  <a:ext uri="{0D108BD9-81ED-4DB2-BD59-A6C34878D82A}">
                    <a16:rowId xmlns:a16="http://schemas.microsoft.com/office/drawing/2014/main" val="3267670104"/>
                  </a:ext>
                </a:extLst>
              </a:tr>
              <a:tr h="0">
                <a:tc>
                  <a:txBody>
                    <a:bodyPr/>
                    <a:lstStyle/>
                    <a:p>
                      <a:r>
                        <a:rPr lang="en-IN"/>
                        <a:t>!=</a:t>
                      </a:r>
                    </a:p>
                  </a:txBody>
                  <a:tcPr anchor="ctr">
                    <a:lnL>
                      <a:noFill/>
                    </a:lnL>
                    <a:lnR>
                      <a:noFill/>
                    </a:lnR>
                    <a:lnT>
                      <a:noFill/>
                    </a:lnT>
                    <a:lnB>
                      <a:noFill/>
                    </a:lnB>
                    <a:noFill/>
                  </a:tcPr>
                </a:tc>
                <a:tc>
                  <a:txBody>
                    <a:bodyPr/>
                    <a:lstStyle/>
                    <a:p>
                      <a:r>
                        <a:rPr lang="en-IN"/>
                        <a:t>5 != 3</a:t>
                      </a:r>
                    </a:p>
                  </a:txBody>
                  <a:tcPr anchor="ctr">
                    <a:lnL>
                      <a:noFill/>
                    </a:lnL>
                    <a:lnR>
                      <a:noFill/>
                    </a:lnR>
                    <a:lnT>
                      <a:noFill/>
                    </a:lnT>
                    <a:lnB>
                      <a:noFill/>
                    </a:lnB>
                    <a:noFill/>
                  </a:tcPr>
                </a:tc>
                <a:tc>
                  <a:txBody>
                    <a:bodyPr/>
                    <a:lstStyle/>
                    <a:p>
                      <a:r>
                        <a:rPr lang="en-IN"/>
                        <a:t>1</a:t>
                      </a:r>
                    </a:p>
                  </a:txBody>
                  <a:tcPr anchor="ctr">
                    <a:lnL>
                      <a:noFill/>
                    </a:lnL>
                    <a:lnR>
                      <a:noFill/>
                    </a:lnR>
                    <a:lnT>
                      <a:noFill/>
                    </a:lnT>
                    <a:lnB>
                      <a:noFill/>
                    </a:lnB>
                    <a:noFill/>
                  </a:tcPr>
                </a:tc>
                <a:extLst>
                  <a:ext uri="{0D108BD9-81ED-4DB2-BD59-A6C34878D82A}">
                    <a16:rowId xmlns:a16="http://schemas.microsoft.com/office/drawing/2014/main" val="405403782"/>
                  </a:ext>
                </a:extLst>
              </a:tr>
              <a:tr h="0">
                <a:tc>
                  <a:txBody>
                    <a:bodyPr/>
                    <a:lstStyle/>
                    <a:p>
                      <a:r>
                        <a:rPr lang="en-IN"/>
                        <a:t>&gt;</a:t>
                      </a:r>
                    </a:p>
                  </a:txBody>
                  <a:tcPr anchor="ctr">
                    <a:lnL>
                      <a:noFill/>
                    </a:lnL>
                    <a:lnR>
                      <a:noFill/>
                    </a:lnR>
                    <a:lnT>
                      <a:noFill/>
                    </a:lnT>
                    <a:lnB>
                      <a:noFill/>
                    </a:lnB>
                    <a:noFill/>
                  </a:tcPr>
                </a:tc>
                <a:tc>
                  <a:txBody>
                    <a:bodyPr/>
                    <a:lstStyle/>
                    <a:p>
                      <a:r>
                        <a:rPr lang="en-IN" dirty="0"/>
                        <a:t>5 &gt; 3</a:t>
                      </a:r>
                    </a:p>
                  </a:txBody>
                  <a:tcPr anchor="ctr">
                    <a:lnL>
                      <a:noFill/>
                    </a:lnL>
                    <a:lnR>
                      <a:noFill/>
                    </a:lnR>
                    <a:lnT>
                      <a:noFill/>
                    </a:lnT>
                    <a:lnB>
                      <a:noFill/>
                    </a:lnB>
                    <a:noFill/>
                  </a:tcPr>
                </a:tc>
                <a:tc>
                  <a:txBody>
                    <a:bodyPr/>
                    <a:lstStyle/>
                    <a:p>
                      <a:r>
                        <a:rPr lang="en-IN"/>
                        <a:t>1</a:t>
                      </a:r>
                    </a:p>
                  </a:txBody>
                  <a:tcPr anchor="ctr">
                    <a:lnL>
                      <a:noFill/>
                    </a:lnL>
                    <a:lnR>
                      <a:noFill/>
                    </a:lnR>
                    <a:lnT>
                      <a:noFill/>
                    </a:lnT>
                    <a:lnB>
                      <a:noFill/>
                    </a:lnB>
                    <a:noFill/>
                  </a:tcPr>
                </a:tc>
                <a:extLst>
                  <a:ext uri="{0D108BD9-81ED-4DB2-BD59-A6C34878D82A}">
                    <a16:rowId xmlns:a16="http://schemas.microsoft.com/office/drawing/2014/main" val="96270745"/>
                  </a:ext>
                </a:extLst>
              </a:tr>
              <a:tr h="0">
                <a:tc>
                  <a:txBody>
                    <a:bodyPr/>
                    <a:lstStyle/>
                    <a:p>
                      <a:r>
                        <a:rPr lang="en-IN"/>
                        <a:t>&lt;</a:t>
                      </a:r>
                    </a:p>
                  </a:txBody>
                  <a:tcPr anchor="ctr">
                    <a:lnL>
                      <a:noFill/>
                    </a:lnL>
                    <a:lnR>
                      <a:noFill/>
                    </a:lnR>
                    <a:lnT>
                      <a:noFill/>
                    </a:lnT>
                    <a:lnB>
                      <a:noFill/>
                    </a:lnB>
                    <a:noFill/>
                  </a:tcPr>
                </a:tc>
                <a:tc>
                  <a:txBody>
                    <a:bodyPr/>
                    <a:lstStyle/>
                    <a:p>
                      <a:r>
                        <a:rPr lang="en-IN"/>
                        <a:t>5 &lt; 3</a:t>
                      </a:r>
                    </a:p>
                  </a:txBody>
                  <a:tcPr anchor="ctr">
                    <a:lnL>
                      <a:noFill/>
                    </a:lnL>
                    <a:lnR>
                      <a:noFill/>
                    </a:lnR>
                    <a:lnT>
                      <a:noFill/>
                    </a:lnT>
                    <a:lnB>
                      <a:noFill/>
                    </a:lnB>
                    <a:noFill/>
                  </a:tcPr>
                </a:tc>
                <a:tc>
                  <a:txBody>
                    <a:bodyPr/>
                    <a:lstStyle/>
                    <a:p>
                      <a:r>
                        <a:rPr lang="en-IN"/>
                        <a:t>0</a:t>
                      </a:r>
                    </a:p>
                  </a:txBody>
                  <a:tcPr anchor="ctr">
                    <a:lnL>
                      <a:noFill/>
                    </a:lnL>
                    <a:lnR>
                      <a:noFill/>
                    </a:lnR>
                    <a:lnT>
                      <a:noFill/>
                    </a:lnT>
                    <a:lnB>
                      <a:noFill/>
                    </a:lnB>
                    <a:noFill/>
                  </a:tcPr>
                </a:tc>
                <a:extLst>
                  <a:ext uri="{0D108BD9-81ED-4DB2-BD59-A6C34878D82A}">
                    <a16:rowId xmlns:a16="http://schemas.microsoft.com/office/drawing/2014/main" val="4188347950"/>
                  </a:ext>
                </a:extLst>
              </a:tr>
              <a:tr h="0">
                <a:tc>
                  <a:txBody>
                    <a:bodyPr/>
                    <a:lstStyle/>
                    <a:p>
                      <a:r>
                        <a:rPr lang="en-IN" dirty="0"/>
                        <a:t>&gt;=</a:t>
                      </a:r>
                    </a:p>
                  </a:txBody>
                  <a:tcPr anchor="ctr">
                    <a:lnL>
                      <a:noFill/>
                    </a:lnL>
                    <a:lnR>
                      <a:noFill/>
                    </a:lnR>
                    <a:lnT>
                      <a:noFill/>
                    </a:lnT>
                    <a:lnB>
                      <a:noFill/>
                    </a:lnB>
                    <a:noFill/>
                  </a:tcPr>
                </a:tc>
                <a:tc>
                  <a:txBody>
                    <a:bodyPr/>
                    <a:lstStyle/>
                    <a:p>
                      <a:r>
                        <a:rPr lang="en-IN"/>
                        <a:t>5 &gt;= 5</a:t>
                      </a:r>
                    </a:p>
                  </a:txBody>
                  <a:tcPr anchor="ctr">
                    <a:lnL>
                      <a:noFill/>
                    </a:lnL>
                    <a:lnR>
                      <a:noFill/>
                    </a:lnR>
                    <a:lnT>
                      <a:noFill/>
                    </a:lnT>
                    <a:lnB>
                      <a:noFill/>
                    </a:lnB>
                    <a:noFill/>
                  </a:tcPr>
                </a:tc>
                <a:tc>
                  <a:txBody>
                    <a:bodyPr/>
                    <a:lstStyle/>
                    <a:p>
                      <a:r>
                        <a:rPr lang="en-IN"/>
                        <a:t>1</a:t>
                      </a:r>
                    </a:p>
                  </a:txBody>
                  <a:tcPr anchor="ctr">
                    <a:lnL>
                      <a:noFill/>
                    </a:lnL>
                    <a:lnR>
                      <a:noFill/>
                    </a:lnR>
                    <a:lnT>
                      <a:noFill/>
                    </a:lnT>
                    <a:lnB>
                      <a:noFill/>
                    </a:lnB>
                    <a:noFill/>
                  </a:tcPr>
                </a:tc>
                <a:extLst>
                  <a:ext uri="{0D108BD9-81ED-4DB2-BD59-A6C34878D82A}">
                    <a16:rowId xmlns:a16="http://schemas.microsoft.com/office/drawing/2014/main" val="3912802054"/>
                  </a:ext>
                </a:extLst>
              </a:tr>
              <a:tr h="0">
                <a:tc>
                  <a:txBody>
                    <a:bodyPr/>
                    <a:lstStyle/>
                    <a:p>
                      <a:r>
                        <a:rPr lang="en-IN"/>
                        <a:t>&lt;=</a:t>
                      </a:r>
                    </a:p>
                  </a:txBody>
                  <a:tcPr anchor="ctr">
                    <a:lnL>
                      <a:noFill/>
                    </a:lnL>
                    <a:lnR>
                      <a:noFill/>
                    </a:lnR>
                    <a:lnT>
                      <a:noFill/>
                    </a:lnT>
                    <a:lnB>
                      <a:noFill/>
                    </a:lnB>
                    <a:noFill/>
                  </a:tcPr>
                </a:tc>
                <a:tc>
                  <a:txBody>
                    <a:bodyPr/>
                    <a:lstStyle/>
                    <a:p>
                      <a:r>
                        <a:rPr lang="en-IN"/>
                        <a:t>3 &lt;= 2</a:t>
                      </a:r>
                    </a:p>
                  </a:txBody>
                  <a:tcPr anchor="ctr">
                    <a:lnL>
                      <a:noFill/>
                    </a:lnL>
                    <a:lnR>
                      <a:noFill/>
                    </a:lnR>
                    <a:lnT>
                      <a:noFill/>
                    </a:lnT>
                    <a:lnB>
                      <a:noFill/>
                    </a:lnB>
                    <a:noFill/>
                  </a:tcPr>
                </a:tc>
                <a:tc>
                  <a:txBody>
                    <a:bodyPr/>
                    <a:lstStyle/>
                    <a:p>
                      <a:r>
                        <a:rPr lang="en-IN" dirty="0"/>
                        <a:t>0</a:t>
                      </a:r>
                    </a:p>
                  </a:txBody>
                  <a:tcPr anchor="ctr">
                    <a:lnL>
                      <a:noFill/>
                    </a:lnL>
                    <a:lnR>
                      <a:noFill/>
                    </a:lnR>
                    <a:lnT>
                      <a:noFill/>
                    </a:lnT>
                    <a:lnB>
                      <a:noFill/>
                    </a:lnB>
                    <a:noFill/>
                  </a:tcPr>
                </a:tc>
                <a:extLst>
                  <a:ext uri="{0D108BD9-81ED-4DB2-BD59-A6C34878D82A}">
                    <a16:rowId xmlns:a16="http://schemas.microsoft.com/office/drawing/2014/main" val="1621418157"/>
                  </a:ext>
                </a:extLst>
              </a:tr>
            </a:tbl>
          </a:graphicData>
        </a:graphic>
      </p:graphicFrame>
      <p:sp>
        <p:nvSpPr>
          <p:cNvPr id="4" name="TextBox 3">
            <a:extLst>
              <a:ext uri="{FF2B5EF4-FFF2-40B4-BE49-F238E27FC236}">
                <a16:creationId xmlns:a16="http://schemas.microsoft.com/office/drawing/2014/main" id="{67AB1EC8-4140-4229-92F2-935ED9671F68}"/>
              </a:ext>
            </a:extLst>
          </p:cNvPr>
          <p:cNvSpPr txBox="1"/>
          <p:nvPr/>
        </p:nvSpPr>
        <p:spPr>
          <a:xfrm>
            <a:off x="477078" y="1280477"/>
            <a:ext cx="4572000" cy="369332"/>
          </a:xfrm>
          <a:prstGeom prst="rect">
            <a:avLst/>
          </a:prstGeom>
          <a:noFill/>
        </p:spPr>
        <p:txBody>
          <a:bodyPr wrap="square">
            <a:spAutoFit/>
          </a:bodyPr>
          <a:lstStyle/>
          <a:p>
            <a:r>
              <a:rPr lang="en-IN" b="1" dirty="0"/>
              <a:t>2. Relational Operators: </a:t>
            </a:r>
          </a:p>
        </p:txBody>
      </p:sp>
      <p:graphicFrame>
        <p:nvGraphicFramePr>
          <p:cNvPr id="5" name="Table 4">
            <a:extLst>
              <a:ext uri="{FF2B5EF4-FFF2-40B4-BE49-F238E27FC236}">
                <a16:creationId xmlns:a16="http://schemas.microsoft.com/office/drawing/2014/main" id="{20A31876-BD74-F2E2-AE60-94A1E09FACB3}"/>
              </a:ext>
            </a:extLst>
          </p:cNvPr>
          <p:cNvGraphicFramePr>
            <a:graphicFrameLocks noGrp="1"/>
          </p:cNvGraphicFramePr>
          <p:nvPr>
            <p:extLst>
              <p:ext uri="{D42A27DB-BD31-4B8C-83A1-F6EECF244321}">
                <p14:modId xmlns:p14="http://schemas.microsoft.com/office/powerpoint/2010/main" val="3020564867"/>
              </p:ext>
            </p:extLst>
          </p:nvPr>
        </p:nvGraphicFramePr>
        <p:xfrm>
          <a:off x="2904711" y="1284049"/>
          <a:ext cx="7886700" cy="365760"/>
        </p:xfrm>
        <a:graphic>
          <a:graphicData uri="http://schemas.openxmlformats.org/drawingml/2006/table">
            <a:tbl>
              <a:tblPr/>
              <a:tblGrid>
                <a:gridCol w="7886700">
                  <a:extLst>
                    <a:ext uri="{9D8B030D-6E8A-4147-A177-3AD203B41FA5}">
                      <a16:colId xmlns:a16="http://schemas.microsoft.com/office/drawing/2014/main" val="1303148519"/>
                    </a:ext>
                  </a:extLst>
                </a:gridCol>
              </a:tblGrid>
              <a:tr h="0">
                <a:tc>
                  <a:txBody>
                    <a:bodyPr/>
                    <a:lstStyle/>
                    <a:p>
                      <a:r>
                        <a:rPr lang="en-IN" dirty="0"/>
                        <a:t>Compare two values</a:t>
                      </a:r>
                    </a:p>
                  </a:txBody>
                  <a:tcPr anchor="ctr">
                    <a:lnL>
                      <a:noFill/>
                    </a:lnL>
                    <a:lnR>
                      <a:noFill/>
                    </a:lnR>
                    <a:lnT>
                      <a:noFill/>
                    </a:lnT>
                    <a:lnB>
                      <a:noFill/>
                    </a:lnB>
                    <a:noFill/>
                  </a:tcPr>
                </a:tc>
                <a:extLst>
                  <a:ext uri="{0D108BD9-81ED-4DB2-BD59-A6C34878D82A}">
                    <a16:rowId xmlns:a16="http://schemas.microsoft.com/office/drawing/2014/main" val="2307634487"/>
                  </a:ext>
                </a:extLst>
              </a:tr>
            </a:tbl>
          </a:graphicData>
        </a:graphic>
      </p:graphicFrame>
    </p:spTree>
    <p:extLst>
      <p:ext uri="{BB962C8B-B14F-4D97-AF65-F5344CB8AC3E}">
        <p14:creationId xmlns:p14="http://schemas.microsoft.com/office/powerpoint/2010/main" val="326644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BD4028-A75B-4438-6111-F11AD805FD83}"/>
              </a:ext>
            </a:extLst>
          </p:cNvPr>
          <p:cNvSpPr txBox="1"/>
          <p:nvPr/>
        </p:nvSpPr>
        <p:spPr>
          <a:xfrm>
            <a:off x="337930" y="1286325"/>
            <a:ext cx="4572000" cy="369332"/>
          </a:xfrm>
          <a:prstGeom prst="rect">
            <a:avLst/>
          </a:prstGeom>
          <a:noFill/>
        </p:spPr>
        <p:txBody>
          <a:bodyPr wrap="square">
            <a:spAutoFit/>
          </a:bodyPr>
          <a:lstStyle/>
          <a:p>
            <a:r>
              <a:rPr lang="en-IN" b="1" dirty="0"/>
              <a:t>3. Logical Operators</a:t>
            </a:r>
          </a:p>
        </p:txBody>
      </p:sp>
      <p:graphicFrame>
        <p:nvGraphicFramePr>
          <p:cNvPr id="4" name="Table 3">
            <a:extLst>
              <a:ext uri="{FF2B5EF4-FFF2-40B4-BE49-F238E27FC236}">
                <a16:creationId xmlns:a16="http://schemas.microsoft.com/office/drawing/2014/main" id="{938AE292-E95C-A328-632D-7A8FFC055901}"/>
              </a:ext>
            </a:extLst>
          </p:cNvPr>
          <p:cNvGraphicFramePr>
            <a:graphicFrameLocks noGrp="1"/>
          </p:cNvGraphicFramePr>
          <p:nvPr/>
        </p:nvGraphicFramePr>
        <p:xfrm>
          <a:off x="628650" y="3565843"/>
          <a:ext cx="7886700" cy="1463040"/>
        </p:xfrm>
        <a:graphic>
          <a:graphicData uri="http://schemas.openxmlformats.org/drawingml/2006/table">
            <a:tbl>
              <a:tblPr/>
              <a:tblGrid>
                <a:gridCol w="2628900">
                  <a:extLst>
                    <a:ext uri="{9D8B030D-6E8A-4147-A177-3AD203B41FA5}">
                      <a16:colId xmlns:a16="http://schemas.microsoft.com/office/drawing/2014/main" val="3164827740"/>
                    </a:ext>
                  </a:extLst>
                </a:gridCol>
                <a:gridCol w="2628900">
                  <a:extLst>
                    <a:ext uri="{9D8B030D-6E8A-4147-A177-3AD203B41FA5}">
                      <a16:colId xmlns:a16="http://schemas.microsoft.com/office/drawing/2014/main" val="1738640481"/>
                    </a:ext>
                  </a:extLst>
                </a:gridCol>
                <a:gridCol w="2628900">
                  <a:extLst>
                    <a:ext uri="{9D8B030D-6E8A-4147-A177-3AD203B41FA5}">
                      <a16:colId xmlns:a16="http://schemas.microsoft.com/office/drawing/2014/main" val="3779377470"/>
                    </a:ext>
                  </a:extLst>
                </a:gridCol>
              </a:tblGrid>
              <a:tr h="0">
                <a:tc>
                  <a:txBody>
                    <a:bodyPr/>
                    <a:lstStyle/>
                    <a:p>
                      <a:r>
                        <a:rPr lang="en-IN"/>
                        <a:t>Operator</a:t>
                      </a:r>
                    </a:p>
                  </a:txBody>
                  <a:tcPr anchor="ctr">
                    <a:lnL>
                      <a:noFill/>
                    </a:lnL>
                    <a:lnR>
                      <a:noFill/>
                    </a:lnR>
                    <a:lnT>
                      <a:noFill/>
                    </a:lnT>
                    <a:lnB>
                      <a:noFill/>
                    </a:lnB>
                    <a:noFill/>
                  </a:tcPr>
                </a:tc>
                <a:tc>
                  <a:txBody>
                    <a:bodyPr/>
                    <a:lstStyle/>
                    <a:p>
                      <a:r>
                        <a:rPr lang="en-IN"/>
                        <a:t>Expression</a:t>
                      </a:r>
                    </a:p>
                  </a:txBody>
                  <a:tcPr anchor="ctr">
                    <a:lnL>
                      <a:noFill/>
                    </a:lnL>
                    <a:lnR>
                      <a:noFill/>
                    </a:lnR>
                    <a:lnT>
                      <a:noFill/>
                    </a:lnT>
                    <a:lnB>
                      <a:noFill/>
                    </a:lnB>
                    <a:noFill/>
                  </a:tcPr>
                </a:tc>
                <a:tc>
                  <a:txBody>
                    <a:bodyPr/>
                    <a:lstStyle/>
                    <a:p>
                      <a:r>
                        <a:rPr lang="en-IN"/>
                        <a:t>Result</a:t>
                      </a:r>
                    </a:p>
                  </a:txBody>
                  <a:tcPr anchor="ctr">
                    <a:lnL>
                      <a:noFill/>
                    </a:lnL>
                    <a:lnR>
                      <a:noFill/>
                    </a:lnR>
                    <a:lnT>
                      <a:noFill/>
                    </a:lnT>
                    <a:lnB>
                      <a:noFill/>
                    </a:lnB>
                    <a:noFill/>
                  </a:tcPr>
                </a:tc>
                <a:extLst>
                  <a:ext uri="{0D108BD9-81ED-4DB2-BD59-A6C34878D82A}">
                    <a16:rowId xmlns:a16="http://schemas.microsoft.com/office/drawing/2014/main" val="3967639911"/>
                  </a:ext>
                </a:extLst>
              </a:tr>
              <a:tr h="0">
                <a:tc>
                  <a:txBody>
                    <a:bodyPr/>
                    <a:lstStyle/>
                    <a:p>
                      <a:r>
                        <a:rPr lang="en-IN"/>
                        <a:t>&amp;&amp;</a:t>
                      </a:r>
                    </a:p>
                  </a:txBody>
                  <a:tcPr anchor="ctr">
                    <a:lnL>
                      <a:noFill/>
                    </a:lnL>
                    <a:lnR>
                      <a:noFill/>
                    </a:lnR>
                    <a:lnT>
                      <a:noFill/>
                    </a:lnT>
                    <a:lnB>
                      <a:noFill/>
                    </a:lnB>
                    <a:noFill/>
                  </a:tcPr>
                </a:tc>
                <a:tc>
                  <a:txBody>
                    <a:bodyPr/>
                    <a:lstStyle/>
                    <a:p>
                      <a:r>
                        <a:rPr lang="en-IN"/>
                        <a:t>(1 &amp;&amp; 0)</a:t>
                      </a:r>
                    </a:p>
                  </a:txBody>
                  <a:tcPr anchor="ctr">
                    <a:lnL>
                      <a:noFill/>
                    </a:lnL>
                    <a:lnR>
                      <a:noFill/>
                    </a:lnR>
                    <a:lnT>
                      <a:noFill/>
                    </a:lnT>
                    <a:lnB>
                      <a:noFill/>
                    </a:lnB>
                    <a:noFill/>
                  </a:tcPr>
                </a:tc>
                <a:tc>
                  <a:txBody>
                    <a:bodyPr/>
                    <a:lstStyle/>
                    <a:p>
                      <a:r>
                        <a:rPr lang="en-IN"/>
                        <a:t>0</a:t>
                      </a:r>
                    </a:p>
                  </a:txBody>
                  <a:tcPr anchor="ctr">
                    <a:lnL>
                      <a:noFill/>
                    </a:lnL>
                    <a:lnR>
                      <a:noFill/>
                    </a:lnR>
                    <a:lnT>
                      <a:noFill/>
                    </a:lnT>
                    <a:lnB>
                      <a:noFill/>
                    </a:lnB>
                    <a:noFill/>
                  </a:tcPr>
                </a:tc>
                <a:extLst>
                  <a:ext uri="{0D108BD9-81ED-4DB2-BD59-A6C34878D82A}">
                    <a16:rowId xmlns:a16="http://schemas.microsoft.com/office/drawing/2014/main" val="2971465703"/>
                  </a:ext>
                </a:extLst>
              </a:tr>
              <a:tr h="0">
                <a:tc>
                  <a:txBody>
                    <a:bodyPr/>
                    <a:lstStyle/>
                    <a:p>
                      <a:r>
                        <a:rPr lang="en-IN"/>
                        <a:t>`</a:t>
                      </a:r>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r>
                        <a:rPr lang="en-IN"/>
                        <a:t>`</a:t>
                      </a:r>
                    </a:p>
                  </a:txBody>
                  <a:tcPr anchor="ctr">
                    <a:lnL>
                      <a:noFill/>
                    </a:lnL>
                    <a:lnR>
                      <a:noFill/>
                    </a:lnR>
                    <a:lnT>
                      <a:noFill/>
                    </a:lnT>
                    <a:lnB>
                      <a:noFill/>
                    </a:lnB>
                    <a:noFill/>
                  </a:tcPr>
                </a:tc>
                <a:extLst>
                  <a:ext uri="{0D108BD9-81ED-4DB2-BD59-A6C34878D82A}">
                    <a16:rowId xmlns:a16="http://schemas.microsoft.com/office/drawing/2014/main" val="1783837453"/>
                  </a:ext>
                </a:extLst>
              </a:tr>
              <a:tr h="0">
                <a:tc>
                  <a:txBody>
                    <a:bodyPr/>
                    <a:lstStyle/>
                    <a:p>
                      <a:r>
                        <a:rPr lang="en-IN"/>
                        <a:t>!</a:t>
                      </a:r>
                    </a:p>
                  </a:txBody>
                  <a:tcPr anchor="ctr">
                    <a:lnL>
                      <a:noFill/>
                    </a:lnL>
                    <a:lnR>
                      <a:noFill/>
                    </a:lnR>
                    <a:lnT>
                      <a:noFill/>
                    </a:lnT>
                    <a:lnB>
                      <a:noFill/>
                    </a:lnB>
                    <a:noFill/>
                  </a:tcPr>
                </a:tc>
                <a:tc>
                  <a:txBody>
                    <a:bodyPr/>
                    <a:lstStyle/>
                    <a:p>
                      <a:r>
                        <a:rPr lang="en-IN"/>
                        <a:t>!(1)</a:t>
                      </a:r>
                    </a:p>
                  </a:txBody>
                  <a:tcPr anchor="ctr">
                    <a:lnL>
                      <a:noFill/>
                    </a:lnL>
                    <a:lnR>
                      <a:noFill/>
                    </a:lnR>
                    <a:lnT>
                      <a:noFill/>
                    </a:lnT>
                    <a:lnB>
                      <a:noFill/>
                    </a:lnB>
                    <a:noFill/>
                  </a:tcPr>
                </a:tc>
                <a:tc>
                  <a:txBody>
                    <a:bodyPr/>
                    <a:lstStyle/>
                    <a:p>
                      <a:r>
                        <a:rPr lang="en-IN" dirty="0"/>
                        <a:t>0</a:t>
                      </a:r>
                    </a:p>
                  </a:txBody>
                  <a:tcPr anchor="ctr">
                    <a:lnL>
                      <a:noFill/>
                    </a:lnL>
                    <a:lnR>
                      <a:noFill/>
                    </a:lnR>
                    <a:lnT>
                      <a:noFill/>
                    </a:lnT>
                    <a:lnB>
                      <a:noFill/>
                    </a:lnB>
                    <a:noFill/>
                  </a:tcPr>
                </a:tc>
                <a:extLst>
                  <a:ext uri="{0D108BD9-81ED-4DB2-BD59-A6C34878D82A}">
                    <a16:rowId xmlns:a16="http://schemas.microsoft.com/office/drawing/2014/main" val="3892556085"/>
                  </a:ext>
                </a:extLst>
              </a:tr>
            </a:tbl>
          </a:graphicData>
        </a:graphic>
      </p:graphicFrame>
    </p:spTree>
    <p:extLst>
      <p:ext uri="{BB962C8B-B14F-4D97-AF65-F5344CB8AC3E}">
        <p14:creationId xmlns:p14="http://schemas.microsoft.com/office/powerpoint/2010/main" val="530091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F1C784-E79E-5C45-66C5-EF7C6A181C79}"/>
              </a:ext>
            </a:extLst>
          </p:cNvPr>
          <p:cNvSpPr txBox="1"/>
          <p:nvPr/>
        </p:nvSpPr>
        <p:spPr>
          <a:xfrm>
            <a:off x="298174" y="1206812"/>
            <a:ext cx="4572000" cy="369332"/>
          </a:xfrm>
          <a:prstGeom prst="rect">
            <a:avLst/>
          </a:prstGeom>
          <a:noFill/>
        </p:spPr>
        <p:txBody>
          <a:bodyPr wrap="square">
            <a:spAutoFit/>
          </a:bodyPr>
          <a:lstStyle/>
          <a:p>
            <a:r>
              <a:rPr lang="en-IN" b="1" dirty="0"/>
              <a:t>4. Assignment Operators</a:t>
            </a:r>
          </a:p>
        </p:txBody>
      </p:sp>
      <p:graphicFrame>
        <p:nvGraphicFramePr>
          <p:cNvPr id="4" name="Table 3">
            <a:extLst>
              <a:ext uri="{FF2B5EF4-FFF2-40B4-BE49-F238E27FC236}">
                <a16:creationId xmlns:a16="http://schemas.microsoft.com/office/drawing/2014/main" id="{F526C227-6278-9D57-461F-B7BF1BB261D2}"/>
              </a:ext>
            </a:extLst>
          </p:cNvPr>
          <p:cNvGraphicFramePr>
            <a:graphicFrameLocks noGrp="1"/>
          </p:cNvGraphicFramePr>
          <p:nvPr/>
        </p:nvGraphicFramePr>
        <p:xfrm>
          <a:off x="628650" y="3017203"/>
          <a:ext cx="7886700" cy="2560320"/>
        </p:xfrm>
        <a:graphic>
          <a:graphicData uri="http://schemas.openxmlformats.org/drawingml/2006/table">
            <a:tbl>
              <a:tblPr/>
              <a:tblGrid>
                <a:gridCol w="2628900">
                  <a:extLst>
                    <a:ext uri="{9D8B030D-6E8A-4147-A177-3AD203B41FA5}">
                      <a16:colId xmlns:a16="http://schemas.microsoft.com/office/drawing/2014/main" val="1936493678"/>
                    </a:ext>
                  </a:extLst>
                </a:gridCol>
                <a:gridCol w="2628900">
                  <a:extLst>
                    <a:ext uri="{9D8B030D-6E8A-4147-A177-3AD203B41FA5}">
                      <a16:colId xmlns:a16="http://schemas.microsoft.com/office/drawing/2014/main" val="2853816094"/>
                    </a:ext>
                  </a:extLst>
                </a:gridCol>
                <a:gridCol w="2628900">
                  <a:extLst>
                    <a:ext uri="{9D8B030D-6E8A-4147-A177-3AD203B41FA5}">
                      <a16:colId xmlns:a16="http://schemas.microsoft.com/office/drawing/2014/main" val="2917729110"/>
                    </a:ext>
                  </a:extLst>
                </a:gridCol>
              </a:tblGrid>
              <a:tr h="0">
                <a:tc>
                  <a:txBody>
                    <a:bodyPr/>
                    <a:lstStyle/>
                    <a:p>
                      <a:r>
                        <a:rPr lang="en-IN"/>
                        <a:t>Operator</a:t>
                      </a:r>
                    </a:p>
                  </a:txBody>
                  <a:tcPr anchor="ctr">
                    <a:lnL>
                      <a:noFill/>
                    </a:lnL>
                    <a:lnR>
                      <a:noFill/>
                    </a:lnR>
                    <a:lnT>
                      <a:noFill/>
                    </a:lnT>
                    <a:lnB>
                      <a:noFill/>
                    </a:lnB>
                    <a:noFill/>
                  </a:tcPr>
                </a:tc>
                <a:tc>
                  <a:txBody>
                    <a:bodyPr/>
                    <a:lstStyle/>
                    <a:p>
                      <a:r>
                        <a:rPr lang="en-IN"/>
                        <a:t>Expression</a:t>
                      </a:r>
                    </a:p>
                  </a:txBody>
                  <a:tcPr anchor="ctr">
                    <a:lnL>
                      <a:noFill/>
                    </a:lnL>
                    <a:lnR>
                      <a:noFill/>
                    </a:lnR>
                    <a:lnT>
                      <a:noFill/>
                    </a:lnT>
                    <a:lnB>
                      <a:noFill/>
                    </a:lnB>
                    <a:noFill/>
                  </a:tcPr>
                </a:tc>
                <a:tc>
                  <a:txBody>
                    <a:bodyPr/>
                    <a:lstStyle/>
                    <a:p>
                      <a:r>
                        <a:rPr lang="en-IN"/>
                        <a:t>Result</a:t>
                      </a:r>
                    </a:p>
                  </a:txBody>
                  <a:tcPr anchor="ctr">
                    <a:lnL>
                      <a:noFill/>
                    </a:lnL>
                    <a:lnR>
                      <a:noFill/>
                    </a:lnR>
                    <a:lnT>
                      <a:noFill/>
                    </a:lnT>
                    <a:lnB>
                      <a:noFill/>
                    </a:lnB>
                    <a:noFill/>
                  </a:tcPr>
                </a:tc>
                <a:extLst>
                  <a:ext uri="{0D108BD9-81ED-4DB2-BD59-A6C34878D82A}">
                    <a16:rowId xmlns:a16="http://schemas.microsoft.com/office/drawing/2014/main" val="715107538"/>
                  </a:ext>
                </a:extLst>
              </a:tr>
              <a:tr h="0">
                <a:tc>
                  <a:txBody>
                    <a:bodyPr/>
                    <a:lstStyle/>
                    <a:p>
                      <a:r>
                        <a:rPr lang="en-IN"/>
                        <a:t>=</a:t>
                      </a:r>
                    </a:p>
                  </a:txBody>
                  <a:tcPr anchor="ctr">
                    <a:lnL>
                      <a:noFill/>
                    </a:lnL>
                    <a:lnR>
                      <a:noFill/>
                    </a:lnR>
                    <a:lnT>
                      <a:noFill/>
                    </a:lnT>
                    <a:lnB>
                      <a:noFill/>
                    </a:lnB>
                    <a:noFill/>
                  </a:tcPr>
                </a:tc>
                <a:tc>
                  <a:txBody>
                    <a:bodyPr/>
                    <a:lstStyle/>
                    <a:p>
                      <a:r>
                        <a:rPr lang="en-IN"/>
                        <a:t>a = 5</a:t>
                      </a:r>
                    </a:p>
                  </a:txBody>
                  <a:tcPr anchor="ctr">
                    <a:lnL>
                      <a:noFill/>
                    </a:lnL>
                    <a:lnR>
                      <a:noFill/>
                    </a:lnR>
                    <a:lnT>
                      <a:noFill/>
                    </a:lnT>
                    <a:lnB>
                      <a:noFill/>
                    </a:lnB>
                    <a:noFill/>
                  </a:tcPr>
                </a:tc>
                <a:tc>
                  <a:txBody>
                    <a:bodyPr/>
                    <a:lstStyle/>
                    <a:p>
                      <a:r>
                        <a:rPr lang="en-IN"/>
                        <a:t>5</a:t>
                      </a:r>
                    </a:p>
                  </a:txBody>
                  <a:tcPr anchor="ctr">
                    <a:lnL>
                      <a:noFill/>
                    </a:lnL>
                    <a:lnR>
                      <a:noFill/>
                    </a:lnR>
                    <a:lnT>
                      <a:noFill/>
                    </a:lnT>
                    <a:lnB>
                      <a:noFill/>
                    </a:lnB>
                    <a:noFill/>
                  </a:tcPr>
                </a:tc>
                <a:extLst>
                  <a:ext uri="{0D108BD9-81ED-4DB2-BD59-A6C34878D82A}">
                    <a16:rowId xmlns:a16="http://schemas.microsoft.com/office/drawing/2014/main" val="747454061"/>
                  </a:ext>
                </a:extLst>
              </a:tr>
              <a:tr h="0">
                <a:tc>
                  <a:txBody>
                    <a:bodyPr/>
                    <a:lstStyle/>
                    <a:p>
                      <a:r>
                        <a:rPr lang="en-IN"/>
                        <a:t>+=</a:t>
                      </a:r>
                    </a:p>
                  </a:txBody>
                  <a:tcPr anchor="ctr">
                    <a:lnL>
                      <a:noFill/>
                    </a:lnL>
                    <a:lnR>
                      <a:noFill/>
                    </a:lnR>
                    <a:lnT>
                      <a:noFill/>
                    </a:lnT>
                    <a:lnB>
                      <a:noFill/>
                    </a:lnB>
                    <a:noFill/>
                  </a:tcPr>
                </a:tc>
                <a:tc>
                  <a:txBody>
                    <a:bodyPr/>
                    <a:lstStyle/>
                    <a:p>
                      <a:r>
                        <a:rPr lang="en-IN"/>
                        <a:t>a = 5; a += 3;</a:t>
                      </a:r>
                    </a:p>
                  </a:txBody>
                  <a:tcPr anchor="ctr">
                    <a:lnL>
                      <a:noFill/>
                    </a:lnL>
                    <a:lnR>
                      <a:noFill/>
                    </a:lnR>
                    <a:lnT>
                      <a:noFill/>
                    </a:lnT>
                    <a:lnB>
                      <a:noFill/>
                    </a:lnB>
                    <a:noFill/>
                  </a:tcPr>
                </a:tc>
                <a:tc>
                  <a:txBody>
                    <a:bodyPr/>
                    <a:lstStyle/>
                    <a:p>
                      <a:r>
                        <a:rPr lang="en-IN"/>
                        <a:t>8</a:t>
                      </a:r>
                    </a:p>
                  </a:txBody>
                  <a:tcPr anchor="ctr">
                    <a:lnL>
                      <a:noFill/>
                    </a:lnL>
                    <a:lnR>
                      <a:noFill/>
                    </a:lnR>
                    <a:lnT>
                      <a:noFill/>
                    </a:lnT>
                    <a:lnB>
                      <a:noFill/>
                    </a:lnB>
                    <a:noFill/>
                  </a:tcPr>
                </a:tc>
                <a:extLst>
                  <a:ext uri="{0D108BD9-81ED-4DB2-BD59-A6C34878D82A}">
                    <a16:rowId xmlns:a16="http://schemas.microsoft.com/office/drawing/2014/main" val="1802337794"/>
                  </a:ext>
                </a:extLst>
              </a:tr>
              <a:tr h="0">
                <a:tc>
                  <a:txBody>
                    <a:bodyPr/>
                    <a:lstStyle/>
                    <a:p>
                      <a:r>
                        <a:rPr lang="en-IN"/>
                        <a:t>-=</a:t>
                      </a:r>
                    </a:p>
                  </a:txBody>
                  <a:tcPr anchor="ctr">
                    <a:lnL>
                      <a:noFill/>
                    </a:lnL>
                    <a:lnR>
                      <a:noFill/>
                    </a:lnR>
                    <a:lnT>
                      <a:noFill/>
                    </a:lnT>
                    <a:lnB>
                      <a:noFill/>
                    </a:lnB>
                    <a:noFill/>
                  </a:tcPr>
                </a:tc>
                <a:tc>
                  <a:txBody>
                    <a:bodyPr/>
                    <a:lstStyle/>
                    <a:p>
                      <a:r>
                        <a:rPr lang="en-IN"/>
                        <a:t>a = 5; a -= 2;</a:t>
                      </a:r>
                    </a:p>
                  </a:txBody>
                  <a:tcPr anchor="ctr">
                    <a:lnL>
                      <a:noFill/>
                    </a:lnL>
                    <a:lnR>
                      <a:noFill/>
                    </a:lnR>
                    <a:lnT>
                      <a:noFill/>
                    </a:lnT>
                    <a:lnB>
                      <a:noFill/>
                    </a:lnB>
                    <a:noFill/>
                  </a:tcPr>
                </a:tc>
                <a:tc>
                  <a:txBody>
                    <a:bodyPr/>
                    <a:lstStyle/>
                    <a:p>
                      <a:r>
                        <a:rPr lang="en-IN"/>
                        <a:t>3</a:t>
                      </a:r>
                    </a:p>
                  </a:txBody>
                  <a:tcPr anchor="ctr">
                    <a:lnL>
                      <a:noFill/>
                    </a:lnL>
                    <a:lnR>
                      <a:noFill/>
                    </a:lnR>
                    <a:lnT>
                      <a:noFill/>
                    </a:lnT>
                    <a:lnB>
                      <a:noFill/>
                    </a:lnB>
                    <a:noFill/>
                  </a:tcPr>
                </a:tc>
                <a:extLst>
                  <a:ext uri="{0D108BD9-81ED-4DB2-BD59-A6C34878D82A}">
                    <a16:rowId xmlns:a16="http://schemas.microsoft.com/office/drawing/2014/main" val="2992048414"/>
                  </a:ext>
                </a:extLst>
              </a:tr>
              <a:tr h="0">
                <a:tc>
                  <a:txBody>
                    <a:bodyPr/>
                    <a:lstStyle/>
                    <a:p>
                      <a:r>
                        <a:rPr lang="en-IN"/>
                        <a:t>*=</a:t>
                      </a:r>
                    </a:p>
                  </a:txBody>
                  <a:tcPr anchor="ctr">
                    <a:lnL>
                      <a:noFill/>
                    </a:lnL>
                    <a:lnR>
                      <a:noFill/>
                    </a:lnR>
                    <a:lnT>
                      <a:noFill/>
                    </a:lnT>
                    <a:lnB>
                      <a:noFill/>
                    </a:lnB>
                    <a:noFill/>
                  </a:tcPr>
                </a:tc>
                <a:tc>
                  <a:txBody>
                    <a:bodyPr/>
                    <a:lstStyle/>
                    <a:p>
                      <a:r>
                        <a:rPr lang="en-IN"/>
                        <a:t>a = 5; a *= 2;</a:t>
                      </a:r>
                    </a:p>
                  </a:txBody>
                  <a:tcPr anchor="ctr">
                    <a:lnL>
                      <a:noFill/>
                    </a:lnL>
                    <a:lnR>
                      <a:noFill/>
                    </a:lnR>
                    <a:lnT>
                      <a:noFill/>
                    </a:lnT>
                    <a:lnB>
                      <a:noFill/>
                    </a:lnB>
                    <a:noFill/>
                  </a:tcPr>
                </a:tc>
                <a:tc>
                  <a:txBody>
                    <a:bodyPr/>
                    <a:lstStyle/>
                    <a:p>
                      <a:r>
                        <a:rPr lang="en-IN"/>
                        <a:t>10</a:t>
                      </a:r>
                    </a:p>
                  </a:txBody>
                  <a:tcPr anchor="ctr">
                    <a:lnL>
                      <a:noFill/>
                    </a:lnL>
                    <a:lnR>
                      <a:noFill/>
                    </a:lnR>
                    <a:lnT>
                      <a:noFill/>
                    </a:lnT>
                    <a:lnB>
                      <a:noFill/>
                    </a:lnB>
                    <a:noFill/>
                  </a:tcPr>
                </a:tc>
                <a:extLst>
                  <a:ext uri="{0D108BD9-81ED-4DB2-BD59-A6C34878D82A}">
                    <a16:rowId xmlns:a16="http://schemas.microsoft.com/office/drawing/2014/main" val="342504127"/>
                  </a:ext>
                </a:extLst>
              </a:tr>
              <a:tr h="0">
                <a:tc>
                  <a:txBody>
                    <a:bodyPr/>
                    <a:lstStyle/>
                    <a:p>
                      <a:r>
                        <a:rPr lang="en-IN"/>
                        <a:t>/=</a:t>
                      </a:r>
                    </a:p>
                  </a:txBody>
                  <a:tcPr anchor="ctr">
                    <a:lnL>
                      <a:noFill/>
                    </a:lnL>
                    <a:lnR>
                      <a:noFill/>
                    </a:lnR>
                    <a:lnT>
                      <a:noFill/>
                    </a:lnT>
                    <a:lnB>
                      <a:noFill/>
                    </a:lnB>
                    <a:noFill/>
                  </a:tcPr>
                </a:tc>
                <a:tc>
                  <a:txBody>
                    <a:bodyPr/>
                    <a:lstStyle/>
                    <a:p>
                      <a:r>
                        <a:rPr lang="en-IN"/>
                        <a:t>a = 10; a /= 2;</a:t>
                      </a:r>
                    </a:p>
                  </a:txBody>
                  <a:tcPr anchor="ctr">
                    <a:lnL>
                      <a:noFill/>
                    </a:lnL>
                    <a:lnR>
                      <a:noFill/>
                    </a:lnR>
                    <a:lnT>
                      <a:noFill/>
                    </a:lnT>
                    <a:lnB>
                      <a:noFill/>
                    </a:lnB>
                    <a:noFill/>
                  </a:tcPr>
                </a:tc>
                <a:tc>
                  <a:txBody>
                    <a:bodyPr/>
                    <a:lstStyle/>
                    <a:p>
                      <a:r>
                        <a:rPr lang="en-IN"/>
                        <a:t>5</a:t>
                      </a:r>
                    </a:p>
                  </a:txBody>
                  <a:tcPr anchor="ctr">
                    <a:lnL>
                      <a:noFill/>
                    </a:lnL>
                    <a:lnR>
                      <a:noFill/>
                    </a:lnR>
                    <a:lnT>
                      <a:noFill/>
                    </a:lnT>
                    <a:lnB>
                      <a:noFill/>
                    </a:lnB>
                    <a:noFill/>
                  </a:tcPr>
                </a:tc>
                <a:extLst>
                  <a:ext uri="{0D108BD9-81ED-4DB2-BD59-A6C34878D82A}">
                    <a16:rowId xmlns:a16="http://schemas.microsoft.com/office/drawing/2014/main" val="4019049266"/>
                  </a:ext>
                </a:extLst>
              </a:tr>
              <a:tr h="0">
                <a:tc>
                  <a:txBody>
                    <a:bodyPr/>
                    <a:lstStyle/>
                    <a:p>
                      <a:r>
                        <a:rPr lang="en-IN"/>
                        <a:t>%=</a:t>
                      </a:r>
                    </a:p>
                  </a:txBody>
                  <a:tcPr anchor="ctr">
                    <a:lnL>
                      <a:noFill/>
                    </a:lnL>
                    <a:lnR>
                      <a:noFill/>
                    </a:lnR>
                    <a:lnT>
                      <a:noFill/>
                    </a:lnT>
                    <a:lnB>
                      <a:noFill/>
                    </a:lnB>
                    <a:noFill/>
                  </a:tcPr>
                </a:tc>
                <a:tc>
                  <a:txBody>
                    <a:bodyPr/>
                    <a:lstStyle/>
                    <a:p>
                      <a:r>
                        <a:rPr lang="en-IN"/>
                        <a:t>a = 10; a %= 3;</a:t>
                      </a:r>
                    </a:p>
                  </a:txBody>
                  <a:tcPr anchor="ctr">
                    <a:lnL>
                      <a:noFill/>
                    </a:lnL>
                    <a:lnR>
                      <a:noFill/>
                    </a:lnR>
                    <a:lnT>
                      <a:noFill/>
                    </a:lnT>
                    <a:lnB>
                      <a:noFill/>
                    </a:lnB>
                    <a:noFill/>
                  </a:tcPr>
                </a:tc>
                <a:tc>
                  <a:txBody>
                    <a:bodyPr/>
                    <a:lstStyle/>
                    <a:p>
                      <a:r>
                        <a:rPr lang="en-IN" dirty="0"/>
                        <a:t>1</a:t>
                      </a:r>
                    </a:p>
                  </a:txBody>
                  <a:tcPr anchor="ctr">
                    <a:lnL>
                      <a:noFill/>
                    </a:lnL>
                    <a:lnR>
                      <a:noFill/>
                    </a:lnR>
                    <a:lnT>
                      <a:noFill/>
                    </a:lnT>
                    <a:lnB>
                      <a:noFill/>
                    </a:lnB>
                    <a:noFill/>
                  </a:tcPr>
                </a:tc>
                <a:extLst>
                  <a:ext uri="{0D108BD9-81ED-4DB2-BD59-A6C34878D82A}">
                    <a16:rowId xmlns:a16="http://schemas.microsoft.com/office/drawing/2014/main" val="4124585686"/>
                  </a:ext>
                </a:extLst>
              </a:tr>
            </a:tbl>
          </a:graphicData>
        </a:graphic>
      </p:graphicFrame>
    </p:spTree>
    <p:extLst>
      <p:ext uri="{BB962C8B-B14F-4D97-AF65-F5344CB8AC3E}">
        <p14:creationId xmlns:p14="http://schemas.microsoft.com/office/powerpoint/2010/main" val="2632942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DDD1C7-30A8-6F0B-4F00-4DF1E563DD59}"/>
              </a:ext>
            </a:extLst>
          </p:cNvPr>
          <p:cNvSpPr txBox="1"/>
          <p:nvPr/>
        </p:nvSpPr>
        <p:spPr>
          <a:xfrm>
            <a:off x="431076" y="1778284"/>
            <a:ext cx="6074228" cy="2308324"/>
          </a:xfrm>
          <a:prstGeom prst="rect">
            <a:avLst/>
          </a:prstGeom>
          <a:noFill/>
        </p:spPr>
        <p:txBody>
          <a:bodyPr wrap="square">
            <a:spAutoFit/>
          </a:bodyPr>
          <a:lstStyle/>
          <a:p>
            <a:r>
              <a:rPr lang="en-US" b="1" dirty="0">
                <a:solidFill>
                  <a:schemeClr val="bg1"/>
                </a:solidFill>
              </a:rPr>
              <a:t>Content </a:t>
            </a:r>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2" name="Table 1">
            <a:extLst>
              <a:ext uri="{FF2B5EF4-FFF2-40B4-BE49-F238E27FC236}">
                <a16:creationId xmlns:a16="http://schemas.microsoft.com/office/drawing/2014/main" id="{B0F81923-6526-BE59-ED92-2E96CE5558BD}"/>
              </a:ext>
            </a:extLst>
          </p:cNvPr>
          <p:cNvGraphicFramePr>
            <a:graphicFrameLocks noGrp="1"/>
          </p:cNvGraphicFramePr>
          <p:nvPr>
            <p:extLst>
              <p:ext uri="{D42A27DB-BD31-4B8C-83A1-F6EECF244321}">
                <p14:modId xmlns:p14="http://schemas.microsoft.com/office/powerpoint/2010/main" val="3281779203"/>
              </p:ext>
            </p:extLst>
          </p:nvPr>
        </p:nvGraphicFramePr>
        <p:xfrm>
          <a:off x="431076" y="2183984"/>
          <a:ext cx="5980611" cy="4217633"/>
        </p:xfrm>
        <a:graphic>
          <a:graphicData uri="http://schemas.openxmlformats.org/drawingml/2006/table">
            <a:tbl>
              <a:tblPr/>
              <a:tblGrid>
                <a:gridCol w="1039915">
                  <a:extLst>
                    <a:ext uri="{9D8B030D-6E8A-4147-A177-3AD203B41FA5}">
                      <a16:colId xmlns:a16="http://schemas.microsoft.com/office/drawing/2014/main" val="1854026447"/>
                    </a:ext>
                  </a:extLst>
                </a:gridCol>
                <a:gridCol w="3399183">
                  <a:extLst>
                    <a:ext uri="{9D8B030D-6E8A-4147-A177-3AD203B41FA5}">
                      <a16:colId xmlns:a16="http://schemas.microsoft.com/office/drawing/2014/main" val="2406434320"/>
                    </a:ext>
                  </a:extLst>
                </a:gridCol>
                <a:gridCol w="1541513">
                  <a:extLst>
                    <a:ext uri="{9D8B030D-6E8A-4147-A177-3AD203B41FA5}">
                      <a16:colId xmlns:a16="http://schemas.microsoft.com/office/drawing/2014/main" val="1807498431"/>
                    </a:ext>
                  </a:extLst>
                </a:gridCol>
              </a:tblGrid>
              <a:tr h="477273">
                <a:tc>
                  <a:txBody>
                    <a:bodyPr/>
                    <a:lstStyle/>
                    <a:p>
                      <a:r>
                        <a:rPr lang="en-IN" dirty="0"/>
                        <a:t>Sr. No</a:t>
                      </a:r>
                    </a:p>
                  </a:txBody>
                  <a:tcPr anchor="ctr">
                    <a:lnL>
                      <a:noFill/>
                    </a:lnL>
                    <a:lnR>
                      <a:noFill/>
                    </a:lnR>
                    <a:lnT>
                      <a:noFill/>
                    </a:lnT>
                    <a:lnB>
                      <a:noFill/>
                    </a:lnB>
                    <a:noFill/>
                  </a:tcPr>
                </a:tc>
                <a:tc>
                  <a:txBody>
                    <a:bodyPr/>
                    <a:lstStyle/>
                    <a:p>
                      <a:r>
                        <a:rPr lang="en-IN"/>
                        <a:t>Topic</a:t>
                      </a:r>
                    </a:p>
                  </a:txBody>
                  <a:tcPr anchor="ctr">
                    <a:lnL>
                      <a:noFill/>
                    </a:lnL>
                    <a:lnR>
                      <a:noFill/>
                    </a:lnR>
                    <a:lnT>
                      <a:noFill/>
                    </a:lnT>
                    <a:lnB>
                      <a:noFill/>
                    </a:lnB>
                    <a:noFill/>
                  </a:tcPr>
                </a:tc>
                <a:tc>
                  <a:txBody>
                    <a:bodyPr/>
                    <a:lstStyle/>
                    <a:p>
                      <a:r>
                        <a:rPr lang="en-IN"/>
                        <a:t>Page No.</a:t>
                      </a:r>
                    </a:p>
                  </a:txBody>
                  <a:tcPr anchor="ctr">
                    <a:lnL>
                      <a:noFill/>
                    </a:lnL>
                    <a:lnR>
                      <a:noFill/>
                    </a:lnR>
                    <a:lnT>
                      <a:noFill/>
                    </a:lnT>
                    <a:lnB>
                      <a:noFill/>
                    </a:lnB>
                    <a:noFill/>
                  </a:tcPr>
                </a:tc>
                <a:extLst>
                  <a:ext uri="{0D108BD9-81ED-4DB2-BD59-A6C34878D82A}">
                    <a16:rowId xmlns:a16="http://schemas.microsoft.com/office/drawing/2014/main" val="1330443003"/>
                  </a:ext>
                </a:extLst>
              </a:tr>
              <a:tr h="376911">
                <a:tc>
                  <a:txBody>
                    <a:bodyPr/>
                    <a:lstStyle/>
                    <a:p>
                      <a:r>
                        <a:rPr lang="en-IN" dirty="0"/>
                        <a:t>1</a:t>
                      </a:r>
                    </a:p>
                  </a:txBody>
                  <a:tcPr anchor="ctr">
                    <a:lnL>
                      <a:noFill/>
                    </a:lnL>
                    <a:lnR>
                      <a:noFill/>
                    </a:lnR>
                    <a:lnT>
                      <a:noFill/>
                    </a:lnT>
                    <a:lnB>
                      <a:noFill/>
                    </a:lnB>
                    <a:noFill/>
                  </a:tcPr>
                </a:tc>
                <a:tc>
                  <a:txBody>
                    <a:bodyPr/>
                    <a:lstStyle/>
                    <a:p>
                      <a:r>
                        <a:rPr lang="en-IN" dirty="0"/>
                        <a:t>Programme Structure</a:t>
                      </a:r>
                    </a:p>
                  </a:txBody>
                  <a:tcPr anchor="ctr">
                    <a:lnL>
                      <a:noFill/>
                    </a:lnL>
                    <a:lnR>
                      <a:noFill/>
                    </a:lnR>
                    <a:lnT>
                      <a:noFill/>
                    </a:lnT>
                    <a:lnB>
                      <a:noFill/>
                    </a:lnB>
                    <a:noFill/>
                  </a:tcPr>
                </a:tc>
                <a:tc>
                  <a:txBody>
                    <a:bodyPr/>
                    <a:lstStyle/>
                    <a:p>
                      <a:r>
                        <a:rPr lang="en-IN" dirty="0"/>
                        <a:t>3</a:t>
                      </a:r>
                    </a:p>
                  </a:txBody>
                  <a:tcPr anchor="ctr">
                    <a:lnL>
                      <a:noFill/>
                    </a:lnL>
                    <a:lnR>
                      <a:noFill/>
                    </a:lnR>
                    <a:lnT>
                      <a:noFill/>
                    </a:lnT>
                    <a:lnB>
                      <a:noFill/>
                    </a:lnB>
                    <a:noFill/>
                  </a:tcPr>
                </a:tc>
                <a:extLst>
                  <a:ext uri="{0D108BD9-81ED-4DB2-BD59-A6C34878D82A}">
                    <a16:rowId xmlns:a16="http://schemas.microsoft.com/office/drawing/2014/main" val="3224784694"/>
                  </a:ext>
                </a:extLst>
              </a:tr>
              <a:tr h="589935">
                <a:tc>
                  <a:txBody>
                    <a:bodyPr/>
                    <a:lstStyle/>
                    <a:p>
                      <a:r>
                        <a:rPr lang="en-IN" dirty="0"/>
                        <a:t>2</a:t>
                      </a:r>
                    </a:p>
                  </a:txBody>
                  <a:tcPr anchor="ctr">
                    <a:lnL>
                      <a:noFill/>
                    </a:lnL>
                    <a:lnR>
                      <a:noFill/>
                    </a:lnR>
                    <a:lnT>
                      <a:noFill/>
                    </a:lnT>
                    <a:lnB>
                      <a:noFill/>
                    </a:lnB>
                    <a:noFill/>
                  </a:tcPr>
                </a:tc>
                <a:tc>
                  <a:txBody>
                    <a:bodyPr/>
                    <a:lstStyle/>
                    <a:p>
                      <a:r>
                        <a:rPr lang="en-IN" dirty="0"/>
                        <a:t>Rules for writing code</a:t>
                      </a:r>
                    </a:p>
                  </a:txBody>
                  <a:tcPr anchor="ctr">
                    <a:lnL>
                      <a:noFill/>
                    </a:lnL>
                    <a:lnR>
                      <a:noFill/>
                    </a:lnR>
                    <a:lnT>
                      <a:noFill/>
                    </a:lnT>
                    <a:lnB>
                      <a:noFill/>
                    </a:lnB>
                    <a:noFill/>
                  </a:tcPr>
                </a:tc>
                <a:tc>
                  <a:txBody>
                    <a:bodyPr/>
                    <a:lstStyle/>
                    <a:p>
                      <a:r>
                        <a:rPr lang="en-IN" dirty="0"/>
                        <a:t>4</a:t>
                      </a:r>
                    </a:p>
                  </a:txBody>
                  <a:tcPr anchor="ctr">
                    <a:lnL>
                      <a:noFill/>
                    </a:lnL>
                    <a:lnR>
                      <a:noFill/>
                    </a:lnR>
                    <a:lnT>
                      <a:noFill/>
                    </a:lnT>
                    <a:lnB>
                      <a:noFill/>
                    </a:lnB>
                    <a:noFill/>
                  </a:tcPr>
                </a:tc>
                <a:extLst>
                  <a:ext uri="{0D108BD9-81ED-4DB2-BD59-A6C34878D82A}">
                    <a16:rowId xmlns:a16="http://schemas.microsoft.com/office/drawing/2014/main" val="503447735"/>
                  </a:ext>
                </a:extLst>
              </a:tr>
              <a:tr h="422787">
                <a:tc>
                  <a:txBody>
                    <a:bodyPr/>
                    <a:lstStyle/>
                    <a:p>
                      <a:r>
                        <a:rPr lang="en-IN" dirty="0"/>
                        <a:t>3</a:t>
                      </a:r>
                    </a:p>
                  </a:txBody>
                  <a:tcPr anchor="ctr">
                    <a:lnL>
                      <a:noFill/>
                    </a:lnL>
                    <a:lnR>
                      <a:noFill/>
                    </a:lnR>
                    <a:lnT>
                      <a:noFill/>
                    </a:lnT>
                    <a:lnB>
                      <a:noFill/>
                    </a:lnB>
                    <a:noFill/>
                  </a:tcPr>
                </a:tc>
                <a:tc>
                  <a:txBody>
                    <a:bodyPr/>
                    <a:lstStyle/>
                    <a:p>
                      <a:r>
                        <a:rPr lang="en-IN" dirty="0"/>
                        <a:t>Data Types</a:t>
                      </a:r>
                    </a:p>
                  </a:txBody>
                  <a:tcPr anchor="ctr">
                    <a:lnL>
                      <a:noFill/>
                    </a:lnL>
                    <a:lnR>
                      <a:noFill/>
                    </a:lnR>
                    <a:lnT>
                      <a:noFill/>
                    </a:lnT>
                    <a:lnB>
                      <a:noFill/>
                    </a:lnB>
                    <a:noFill/>
                  </a:tcPr>
                </a:tc>
                <a:tc>
                  <a:txBody>
                    <a:bodyPr/>
                    <a:lstStyle/>
                    <a:p>
                      <a:r>
                        <a:rPr lang="en-IN" dirty="0"/>
                        <a:t>7</a:t>
                      </a:r>
                    </a:p>
                  </a:txBody>
                  <a:tcPr anchor="ctr">
                    <a:lnL>
                      <a:noFill/>
                    </a:lnL>
                    <a:lnR>
                      <a:noFill/>
                    </a:lnR>
                    <a:lnT>
                      <a:noFill/>
                    </a:lnT>
                    <a:lnB>
                      <a:noFill/>
                    </a:lnB>
                    <a:noFill/>
                  </a:tcPr>
                </a:tc>
                <a:extLst>
                  <a:ext uri="{0D108BD9-81ED-4DB2-BD59-A6C34878D82A}">
                    <a16:rowId xmlns:a16="http://schemas.microsoft.com/office/drawing/2014/main" val="1292661470"/>
                  </a:ext>
                </a:extLst>
              </a:tr>
              <a:tr h="530942">
                <a:tc>
                  <a:txBody>
                    <a:bodyPr/>
                    <a:lstStyle/>
                    <a:p>
                      <a:r>
                        <a:rPr lang="en-IN" dirty="0"/>
                        <a:t>4</a:t>
                      </a:r>
                    </a:p>
                  </a:txBody>
                  <a:tcPr anchor="ctr">
                    <a:lnL>
                      <a:noFill/>
                    </a:lnL>
                    <a:lnR>
                      <a:noFill/>
                    </a:lnR>
                    <a:lnT>
                      <a:noFill/>
                    </a:lnT>
                    <a:lnB>
                      <a:noFill/>
                    </a:lnB>
                    <a:noFill/>
                  </a:tcPr>
                </a:tc>
                <a:tc>
                  <a:txBody>
                    <a:bodyPr/>
                    <a:lstStyle/>
                    <a:p>
                      <a:r>
                        <a:rPr lang="en-IN" dirty="0"/>
                        <a:t>Identifiers</a:t>
                      </a:r>
                    </a:p>
                  </a:txBody>
                  <a:tcPr anchor="ctr">
                    <a:lnL>
                      <a:noFill/>
                    </a:lnL>
                    <a:lnR>
                      <a:noFill/>
                    </a:lnR>
                    <a:lnT>
                      <a:noFill/>
                    </a:lnT>
                    <a:lnB>
                      <a:noFill/>
                    </a:lnB>
                    <a:noFill/>
                  </a:tcPr>
                </a:tc>
                <a:tc>
                  <a:txBody>
                    <a:bodyPr/>
                    <a:lstStyle/>
                    <a:p>
                      <a:r>
                        <a:rPr lang="en-IN" dirty="0"/>
                        <a:t>8</a:t>
                      </a:r>
                    </a:p>
                  </a:txBody>
                  <a:tcPr anchor="ctr">
                    <a:lnL>
                      <a:noFill/>
                    </a:lnL>
                    <a:lnR>
                      <a:noFill/>
                    </a:lnR>
                    <a:lnT>
                      <a:noFill/>
                    </a:lnT>
                    <a:lnB>
                      <a:noFill/>
                    </a:lnB>
                    <a:noFill/>
                  </a:tcPr>
                </a:tc>
                <a:extLst>
                  <a:ext uri="{0D108BD9-81ED-4DB2-BD59-A6C34878D82A}">
                    <a16:rowId xmlns:a16="http://schemas.microsoft.com/office/drawing/2014/main" val="2139513238"/>
                  </a:ext>
                </a:extLst>
              </a:tr>
              <a:tr h="265471">
                <a:tc>
                  <a:txBody>
                    <a:bodyPr/>
                    <a:lstStyle/>
                    <a:p>
                      <a:r>
                        <a:rPr lang="en-IN" dirty="0"/>
                        <a:t>4</a:t>
                      </a:r>
                    </a:p>
                  </a:txBody>
                  <a:tcPr anchor="ctr">
                    <a:lnL>
                      <a:noFill/>
                    </a:lnL>
                    <a:lnR>
                      <a:noFill/>
                    </a:lnR>
                    <a:lnT>
                      <a:noFill/>
                    </a:lnT>
                    <a:lnB>
                      <a:noFill/>
                    </a:lnB>
                    <a:noFill/>
                  </a:tcPr>
                </a:tc>
                <a:tc>
                  <a:txBody>
                    <a:bodyPr/>
                    <a:lstStyle/>
                    <a:p>
                      <a:r>
                        <a:rPr lang="en-IN" dirty="0"/>
                        <a:t>Variable</a:t>
                      </a:r>
                    </a:p>
                  </a:txBody>
                  <a:tcPr anchor="ctr">
                    <a:lnL>
                      <a:noFill/>
                    </a:lnL>
                    <a:lnR>
                      <a:noFill/>
                    </a:lnR>
                    <a:lnT>
                      <a:noFill/>
                    </a:lnT>
                    <a:lnB>
                      <a:noFill/>
                    </a:lnB>
                    <a:noFill/>
                  </a:tcPr>
                </a:tc>
                <a:tc>
                  <a:txBody>
                    <a:bodyPr/>
                    <a:lstStyle/>
                    <a:p>
                      <a:r>
                        <a:rPr lang="en-IN" dirty="0"/>
                        <a:t>9</a:t>
                      </a:r>
                    </a:p>
                  </a:txBody>
                  <a:tcPr anchor="ctr">
                    <a:lnL>
                      <a:noFill/>
                    </a:lnL>
                    <a:lnR>
                      <a:noFill/>
                    </a:lnR>
                    <a:lnT>
                      <a:noFill/>
                    </a:lnT>
                    <a:lnB>
                      <a:noFill/>
                    </a:lnB>
                    <a:noFill/>
                  </a:tcPr>
                </a:tc>
                <a:extLst>
                  <a:ext uri="{0D108BD9-81ED-4DB2-BD59-A6C34878D82A}">
                    <a16:rowId xmlns:a16="http://schemas.microsoft.com/office/drawing/2014/main" val="1652037649"/>
                  </a:ext>
                </a:extLst>
              </a:tr>
              <a:tr h="499479">
                <a:tc>
                  <a:txBody>
                    <a:bodyPr/>
                    <a:lstStyle/>
                    <a:p>
                      <a:r>
                        <a:rPr lang="en-IN" dirty="0"/>
                        <a:t>5</a:t>
                      </a:r>
                    </a:p>
                  </a:txBody>
                  <a:tcPr anchor="ctr">
                    <a:lnL>
                      <a:noFill/>
                    </a:lnL>
                    <a:lnR>
                      <a:noFill/>
                    </a:lnR>
                    <a:lnT>
                      <a:noFill/>
                    </a:lnT>
                    <a:lnB>
                      <a:noFill/>
                    </a:lnB>
                    <a:noFill/>
                  </a:tcPr>
                </a:tc>
                <a:tc>
                  <a:txBody>
                    <a:bodyPr/>
                    <a:lstStyle/>
                    <a:p>
                      <a:r>
                        <a:rPr lang="en-IN" dirty="0"/>
                        <a:t>Constant</a:t>
                      </a:r>
                    </a:p>
                  </a:txBody>
                  <a:tcPr anchor="ctr">
                    <a:lnL>
                      <a:noFill/>
                    </a:lnL>
                    <a:lnR>
                      <a:noFill/>
                    </a:lnR>
                    <a:lnT>
                      <a:noFill/>
                    </a:lnT>
                    <a:lnB>
                      <a:noFill/>
                    </a:lnB>
                    <a:noFill/>
                  </a:tcPr>
                </a:tc>
                <a:tc>
                  <a:txBody>
                    <a:bodyPr/>
                    <a:lstStyle/>
                    <a:p>
                      <a:r>
                        <a:rPr lang="en-IN" dirty="0"/>
                        <a:t>10</a:t>
                      </a:r>
                    </a:p>
                  </a:txBody>
                  <a:tcPr anchor="ctr">
                    <a:lnL>
                      <a:noFill/>
                    </a:lnL>
                    <a:lnR>
                      <a:noFill/>
                    </a:lnR>
                    <a:lnT>
                      <a:noFill/>
                    </a:lnT>
                    <a:lnB>
                      <a:noFill/>
                    </a:lnB>
                    <a:noFill/>
                  </a:tcPr>
                </a:tc>
                <a:extLst>
                  <a:ext uri="{0D108BD9-81ED-4DB2-BD59-A6C34878D82A}">
                    <a16:rowId xmlns:a16="http://schemas.microsoft.com/office/drawing/2014/main" val="2115083755"/>
                  </a:ext>
                </a:extLst>
              </a:tr>
              <a:tr h="477273">
                <a:tc>
                  <a:txBody>
                    <a:bodyPr/>
                    <a:lstStyle/>
                    <a:p>
                      <a:r>
                        <a:rPr lang="en-IN" dirty="0"/>
                        <a:t>6</a:t>
                      </a:r>
                    </a:p>
                  </a:txBody>
                  <a:tcPr anchor="ctr">
                    <a:lnL>
                      <a:noFill/>
                    </a:lnL>
                    <a:lnR>
                      <a:noFill/>
                    </a:lnR>
                    <a:lnT>
                      <a:noFill/>
                    </a:lnT>
                    <a:lnB>
                      <a:noFill/>
                    </a:lnB>
                    <a:noFill/>
                  </a:tcPr>
                </a:tc>
                <a:tc>
                  <a:txBody>
                    <a:bodyPr/>
                    <a:lstStyle/>
                    <a:p>
                      <a:r>
                        <a:rPr lang="en-IN" dirty="0"/>
                        <a:t>Steps to run Programme</a:t>
                      </a:r>
                    </a:p>
                  </a:txBody>
                  <a:tcPr anchor="ctr">
                    <a:lnL>
                      <a:noFill/>
                    </a:lnL>
                    <a:lnR>
                      <a:noFill/>
                    </a:lnR>
                    <a:lnT>
                      <a:noFill/>
                    </a:lnT>
                    <a:lnB>
                      <a:noFill/>
                    </a:lnB>
                    <a:noFill/>
                  </a:tcPr>
                </a:tc>
                <a:tc>
                  <a:txBody>
                    <a:bodyPr/>
                    <a:lstStyle/>
                    <a:p>
                      <a:r>
                        <a:rPr lang="en-IN" dirty="0"/>
                        <a:t>12</a:t>
                      </a:r>
                    </a:p>
                  </a:txBody>
                  <a:tcPr anchor="ctr">
                    <a:lnL>
                      <a:noFill/>
                    </a:lnL>
                    <a:lnR>
                      <a:noFill/>
                    </a:lnR>
                    <a:lnT>
                      <a:noFill/>
                    </a:lnT>
                    <a:lnB>
                      <a:noFill/>
                    </a:lnB>
                    <a:noFill/>
                  </a:tcPr>
                </a:tc>
                <a:extLst>
                  <a:ext uri="{0D108BD9-81ED-4DB2-BD59-A6C34878D82A}">
                    <a16:rowId xmlns:a16="http://schemas.microsoft.com/office/drawing/2014/main" val="1032343065"/>
                  </a:ext>
                </a:extLst>
              </a:tr>
              <a:tr h="477273">
                <a:tc>
                  <a:txBody>
                    <a:bodyPr/>
                    <a:lstStyle/>
                    <a:p>
                      <a:r>
                        <a:rPr lang="en-IN" dirty="0"/>
                        <a:t>7</a:t>
                      </a:r>
                    </a:p>
                  </a:txBody>
                  <a:tcPr anchor="ctr">
                    <a:lnL>
                      <a:noFill/>
                    </a:lnL>
                    <a:lnR>
                      <a:noFill/>
                    </a:lnR>
                    <a:lnT>
                      <a:noFill/>
                    </a:lnT>
                    <a:lnB>
                      <a:noFill/>
                    </a:lnB>
                    <a:noFill/>
                  </a:tcPr>
                </a:tc>
                <a:tc>
                  <a:txBody>
                    <a:bodyPr/>
                    <a:lstStyle/>
                    <a:p>
                      <a:r>
                        <a:rPr lang="en-IN" dirty="0"/>
                        <a:t>Operators</a:t>
                      </a:r>
                    </a:p>
                  </a:txBody>
                  <a:tcPr anchor="ctr">
                    <a:lnL>
                      <a:noFill/>
                    </a:lnL>
                    <a:lnR>
                      <a:noFill/>
                    </a:lnR>
                    <a:lnT>
                      <a:noFill/>
                    </a:lnT>
                    <a:lnB>
                      <a:noFill/>
                    </a:lnB>
                    <a:noFill/>
                  </a:tcPr>
                </a:tc>
                <a:tc>
                  <a:txBody>
                    <a:bodyPr/>
                    <a:lstStyle/>
                    <a:p>
                      <a:r>
                        <a:rPr lang="en-IN" dirty="0"/>
                        <a:t>16</a:t>
                      </a:r>
                    </a:p>
                  </a:txBody>
                  <a:tcPr anchor="ctr">
                    <a:lnL>
                      <a:noFill/>
                    </a:lnL>
                    <a:lnR>
                      <a:noFill/>
                    </a:lnR>
                    <a:lnT>
                      <a:noFill/>
                    </a:lnT>
                    <a:lnB>
                      <a:noFill/>
                    </a:lnB>
                    <a:noFill/>
                  </a:tcPr>
                </a:tc>
                <a:extLst>
                  <a:ext uri="{0D108BD9-81ED-4DB2-BD59-A6C34878D82A}">
                    <a16:rowId xmlns:a16="http://schemas.microsoft.com/office/drawing/2014/main" val="2742760760"/>
                  </a:ext>
                </a:extLst>
              </a:tr>
            </a:tbl>
          </a:graphicData>
        </a:graphic>
      </p:graphicFrame>
    </p:spTree>
    <p:extLst>
      <p:ext uri="{BB962C8B-B14F-4D97-AF65-F5344CB8AC3E}">
        <p14:creationId xmlns:p14="http://schemas.microsoft.com/office/powerpoint/2010/main" val="2278835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C458B85-9C03-8B68-3ABB-9FFCE3682A10}"/>
              </a:ext>
            </a:extLst>
          </p:cNvPr>
          <p:cNvGraphicFramePr>
            <a:graphicFrameLocks noGrp="1"/>
          </p:cNvGraphicFramePr>
          <p:nvPr/>
        </p:nvGraphicFramePr>
        <p:xfrm>
          <a:off x="628650" y="3382963"/>
          <a:ext cx="7886700" cy="1828800"/>
        </p:xfrm>
        <a:graphic>
          <a:graphicData uri="http://schemas.openxmlformats.org/drawingml/2006/table">
            <a:tbl>
              <a:tblPr/>
              <a:tblGrid>
                <a:gridCol w="2628900">
                  <a:extLst>
                    <a:ext uri="{9D8B030D-6E8A-4147-A177-3AD203B41FA5}">
                      <a16:colId xmlns:a16="http://schemas.microsoft.com/office/drawing/2014/main" val="3277737759"/>
                    </a:ext>
                  </a:extLst>
                </a:gridCol>
                <a:gridCol w="2628900">
                  <a:extLst>
                    <a:ext uri="{9D8B030D-6E8A-4147-A177-3AD203B41FA5}">
                      <a16:colId xmlns:a16="http://schemas.microsoft.com/office/drawing/2014/main" val="4272147771"/>
                    </a:ext>
                  </a:extLst>
                </a:gridCol>
                <a:gridCol w="2628900">
                  <a:extLst>
                    <a:ext uri="{9D8B030D-6E8A-4147-A177-3AD203B41FA5}">
                      <a16:colId xmlns:a16="http://schemas.microsoft.com/office/drawing/2014/main" val="2267610741"/>
                    </a:ext>
                  </a:extLst>
                </a:gridCol>
              </a:tblGrid>
              <a:tr h="0">
                <a:tc>
                  <a:txBody>
                    <a:bodyPr/>
                    <a:lstStyle/>
                    <a:p>
                      <a:r>
                        <a:rPr lang="en-IN"/>
                        <a:t>Operator</a:t>
                      </a:r>
                    </a:p>
                  </a:txBody>
                  <a:tcPr anchor="ctr">
                    <a:lnL>
                      <a:noFill/>
                    </a:lnL>
                    <a:lnR>
                      <a:noFill/>
                    </a:lnR>
                    <a:lnT>
                      <a:noFill/>
                    </a:lnT>
                    <a:lnB>
                      <a:noFill/>
                    </a:lnB>
                    <a:noFill/>
                  </a:tcPr>
                </a:tc>
                <a:tc>
                  <a:txBody>
                    <a:bodyPr/>
                    <a:lstStyle/>
                    <a:p>
                      <a:r>
                        <a:rPr lang="en-IN"/>
                        <a:t>Expression</a:t>
                      </a:r>
                    </a:p>
                  </a:txBody>
                  <a:tcPr anchor="ctr">
                    <a:lnL>
                      <a:noFill/>
                    </a:lnL>
                    <a:lnR>
                      <a:noFill/>
                    </a:lnR>
                    <a:lnT>
                      <a:noFill/>
                    </a:lnT>
                    <a:lnB>
                      <a:noFill/>
                    </a:lnB>
                    <a:noFill/>
                  </a:tcPr>
                </a:tc>
                <a:tc>
                  <a:txBody>
                    <a:bodyPr/>
                    <a:lstStyle/>
                    <a:p>
                      <a:r>
                        <a:rPr lang="en-IN"/>
                        <a:t>Result</a:t>
                      </a:r>
                    </a:p>
                  </a:txBody>
                  <a:tcPr anchor="ctr">
                    <a:lnL>
                      <a:noFill/>
                    </a:lnL>
                    <a:lnR>
                      <a:noFill/>
                    </a:lnR>
                    <a:lnT>
                      <a:noFill/>
                    </a:lnT>
                    <a:lnB>
                      <a:noFill/>
                    </a:lnB>
                    <a:noFill/>
                  </a:tcPr>
                </a:tc>
                <a:extLst>
                  <a:ext uri="{0D108BD9-81ED-4DB2-BD59-A6C34878D82A}">
                    <a16:rowId xmlns:a16="http://schemas.microsoft.com/office/drawing/2014/main" val="657689016"/>
                  </a:ext>
                </a:extLst>
              </a:tr>
              <a:tr h="0">
                <a:tc>
                  <a:txBody>
                    <a:bodyPr/>
                    <a:lstStyle/>
                    <a:p>
                      <a:r>
                        <a:rPr lang="en-IN"/>
                        <a:t>++a</a:t>
                      </a:r>
                    </a:p>
                  </a:txBody>
                  <a:tcPr anchor="ctr">
                    <a:lnL>
                      <a:noFill/>
                    </a:lnL>
                    <a:lnR>
                      <a:noFill/>
                    </a:lnR>
                    <a:lnT>
                      <a:noFill/>
                    </a:lnT>
                    <a:lnB>
                      <a:noFill/>
                    </a:lnB>
                    <a:noFill/>
                  </a:tcPr>
                </a:tc>
                <a:tc>
                  <a:txBody>
                    <a:bodyPr/>
                    <a:lstStyle/>
                    <a:p>
                      <a:r>
                        <a:rPr lang="en-IN"/>
                        <a:t>a=5; ++a;</a:t>
                      </a:r>
                    </a:p>
                  </a:txBody>
                  <a:tcPr anchor="ctr">
                    <a:lnL>
                      <a:noFill/>
                    </a:lnL>
                    <a:lnR>
                      <a:noFill/>
                    </a:lnR>
                    <a:lnT>
                      <a:noFill/>
                    </a:lnT>
                    <a:lnB>
                      <a:noFill/>
                    </a:lnB>
                    <a:noFill/>
                  </a:tcPr>
                </a:tc>
                <a:tc>
                  <a:txBody>
                    <a:bodyPr/>
                    <a:lstStyle/>
                    <a:p>
                      <a:r>
                        <a:rPr lang="en-IN"/>
                        <a:t>6</a:t>
                      </a:r>
                    </a:p>
                  </a:txBody>
                  <a:tcPr anchor="ctr">
                    <a:lnL>
                      <a:noFill/>
                    </a:lnL>
                    <a:lnR>
                      <a:noFill/>
                    </a:lnR>
                    <a:lnT>
                      <a:noFill/>
                    </a:lnT>
                    <a:lnB>
                      <a:noFill/>
                    </a:lnB>
                    <a:noFill/>
                  </a:tcPr>
                </a:tc>
                <a:extLst>
                  <a:ext uri="{0D108BD9-81ED-4DB2-BD59-A6C34878D82A}">
                    <a16:rowId xmlns:a16="http://schemas.microsoft.com/office/drawing/2014/main" val="2910650450"/>
                  </a:ext>
                </a:extLst>
              </a:tr>
              <a:tr h="0">
                <a:tc>
                  <a:txBody>
                    <a:bodyPr/>
                    <a:lstStyle/>
                    <a:p>
                      <a:r>
                        <a:rPr lang="en-IN"/>
                        <a:t>a++</a:t>
                      </a:r>
                    </a:p>
                  </a:txBody>
                  <a:tcPr anchor="ctr">
                    <a:lnL>
                      <a:noFill/>
                    </a:lnL>
                    <a:lnR>
                      <a:noFill/>
                    </a:lnR>
                    <a:lnT>
                      <a:noFill/>
                    </a:lnT>
                    <a:lnB>
                      <a:noFill/>
                    </a:lnB>
                    <a:noFill/>
                  </a:tcPr>
                </a:tc>
                <a:tc>
                  <a:txBody>
                    <a:bodyPr/>
                    <a:lstStyle/>
                    <a:p>
                      <a:r>
                        <a:rPr lang="en-IN"/>
                        <a:t>a=5; a++;</a:t>
                      </a:r>
                    </a:p>
                  </a:txBody>
                  <a:tcPr anchor="ctr">
                    <a:lnL>
                      <a:noFill/>
                    </a:lnL>
                    <a:lnR>
                      <a:noFill/>
                    </a:lnR>
                    <a:lnT>
                      <a:noFill/>
                    </a:lnT>
                    <a:lnB>
                      <a:noFill/>
                    </a:lnB>
                    <a:noFill/>
                  </a:tcPr>
                </a:tc>
                <a:tc>
                  <a:txBody>
                    <a:bodyPr/>
                    <a:lstStyle/>
                    <a:p>
                      <a:r>
                        <a:rPr lang="en-IN"/>
                        <a:t>5 (then a=6)</a:t>
                      </a:r>
                    </a:p>
                  </a:txBody>
                  <a:tcPr anchor="ctr">
                    <a:lnL>
                      <a:noFill/>
                    </a:lnL>
                    <a:lnR>
                      <a:noFill/>
                    </a:lnR>
                    <a:lnT>
                      <a:noFill/>
                    </a:lnT>
                    <a:lnB>
                      <a:noFill/>
                    </a:lnB>
                    <a:noFill/>
                  </a:tcPr>
                </a:tc>
                <a:extLst>
                  <a:ext uri="{0D108BD9-81ED-4DB2-BD59-A6C34878D82A}">
                    <a16:rowId xmlns:a16="http://schemas.microsoft.com/office/drawing/2014/main" val="698310646"/>
                  </a:ext>
                </a:extLst>
              </a:tr>
              <a:tr h="0">
                <a:tc>
                  <a:txBody>
                    <a:bodyPr/>
                    <a:lstStyle/>
                    <a:p>
                      <a:r>
                        <a:rPr lang="en-IN"/>
                        <a:t>--a</a:t>
                      </a:r>
                    </a:p>
                  </a:txBody>
                  <a:tcPr anchor="ctr">
                    <a:lnL>
                      <a:noFill/>
                    </a:lnL>
                    <a:lnR>
                      <a:noFill/>
                    </a:lnR>
                    <a:lnT>
                      <a:noFill/>
                    </a:lnT>
                    <a:lnB>
                      <a:noFill/>
                    </a:lnB>
                    <a:noFill/>
                  </a:tcPr>
                </a:tc>
                <a:tc>
                  <a:txBody>
                    <a:bodyPr/>
                    <a:lstStyle/>
                    <a:p>
                      <a:r>
                        <a:rPr lang="en-IN"/>
                        <a:t>a=5; --a;</a:t>
                      </a:r>
                    </a:p>
                  </a:txBody>
                  <a:tcPr anchor="ctr">
                    <a:lnL>
                      <a:noFill/>
                    </a:lnL>
                    <a:lnR>
                      <a:noFill/>
                    </a:lnR>
                    <a:lnT>
                      <a:noFill/>
                    </a:lnT>
                    <a:lnB>
                      <a:noFill/>
                    </a:lnB>
                    <a:noFill/>
                  </a:tcPr>
                </a:tc>
                <a:tc>
                  <a:txBody>
                    <a:bodyPr/>
                    <a:lstStyle/>
                    <a:p>
                      <a:r>
                        <a:rPr lang="en-IN"/>
                        <a:t>4</a:t>
                      </a:r>
                    </a:p>
                  </a:txBody>
                  <a:tcPr anchor="ctr">
                    <a:lnL>
                      <a:noFill/>
                    </a:lnL>
                    <a:lnR>
                      <a:noFill/>
                    </a:lnR>
                    <a:lnT>
                      <a:noFill/>
                    </a:lnT>
                    <a:lnB>
                      <a:noFill/>
                    </a:lnB>
                    <a:noFill/>
                  </a:tcPr>
                </a:tc>
                <a:extLst>
                  <a:ext uri="{0D108BD9-81ED-4DB2-BD59-A6C34878D82A}">
                    <a16:rowId xmlns:a16="http://schemas.microsoft.com/office/drawing/2014/main" val="2311630557"/>
                  </a:ext>
                </a:extLst>
              </a:tr>
              <a:tr h="0">
                <a:tc>
                  <a:txBody>
                    <a:bodyPr/>
                    <a:lstStyle/>
                    <a:p>
                      <a:r>
                        <a:rPr lang="en-IN"/>
                        <a:t>a--</a:t>
                      </a:r>
                    </a:p>
                  </a:txBody>
                  <a:tcPr anchor="ctr">
                    <a:lnL>
                      <a:noFill/>
                    </a:lnL>
                    <a:lnR>
                      <a:noFill/>
                    </a:lnR>
                    <a:lnT>
                      <a:noFill/>
                    </a:lnT>
                    <a:lnB>
                      <a:noFill/>
                    </a:lnB>
                    <a:noFill/>
                  </a:tcPr>
                </a:tc>
                <a:tc>
                  <a:txBody>
                    <a:bodyPr/>
                    <a:lstStyle/>
                    <a:p>
                      <a:r>
                        <a:rPr lang="en-IN"/>
                        <a:t>a=5; a--;</a:t>
                      </a:r>
                    </a:p>
                  </a:txBody>
                  <a:tcPr anchor="ctr">
                    <a:lnL>
                      <a:noFill/>
                    </a:lnL>
                    <a:lnR>
                      <a:noFill/>
                    </a:lnR>
                    <a:lnT>
                      <a:noFill/>
                    </a:lnT>
                    <a:lnB>
                      <a:noFill/>
                    </a:lnB>
                    <a:noFill/>
                  </a:tcPr>
                </a:tc>
                <a:tc>
                  <a:txBody>
                    <a:bodyPr/>
                    <a:lstStyle/>
                    <a:p>
                      <a:r>
                        <a:rPr lang="en-IN" dirty="0"/>
                        <a:t>5 (then a=4)</a:t>
                      </a:r>
                    </a:p>
                  </a:txBody>
                  <a:tcPr anchor="ctr">
                    <a:lnL>
                      <a:noFill/>
                    </a:lnL>
                    <a:lnR>
                      <a:noFill/>
                    </a:lnR>
                    <a:lnT>
                      <a:noFill/>
                    </a:lnT>
                    <a:lnB>
                      <a:noFill/>
                    </a:lnB>
                    <a:noFill/>
                  </a:tcPr>
                </a:tc>
                <a:extLst>
                  <a:ext uri="{0D108BD9-81ED-4DB2-BD59-A6C34878D82A}">
                    <a16:rowId xmlns:a16="http://schemas.microsoft.com/office/drawing/2014/main" val="1224744190"/>
                  </a:ext>
                </a:extLst>
              </a:tr>
            </a:tbl>
          </a:graphicData>
        </a:graphic>
      </p:graphicFrame>
      <p:sp>
        <p:nvSpPr>
          <p:cNvPr id="4" name="TextBox 3">
            <a:extLst>
              <a:ext uri="{FF2B5EF4-FFF2-40B4-BE49-F238E27FC236}">
                <a16:creationId xmlns:a16="http://schemas.microsoft.com/office/drawing/2014/main" id="{183DD8F1-A1BC-9DDE-B4FC-18AA84589A48}"/>
              </a:ext>
            </a:extLst>
          </p:cNvPr>
          <p:cNvSpPr txBox="1"/>
          <p:nvPr/>
        </p:nvSpPr>
        <p:spPr>
          <a:xfrm>
            <a:off x="516835" y="1385716"/>
            <a:ext cx="4572000" cy="369332"/>
          </a:xfrm>
          <a:prstGeom prst="rect">
            <a:avLst/>
          </a:prstGeom>
          <a:noFill/>
        </p:spPr>
        <p:txBody>
          <a:bodyPr wrap="square">
            <a:spAutoFit/>
          </a:bodyPr>
          <a:lstStyle/>
          <a:p>
            <a:r>
              <a:rPr lang="en-IN" b="1" dirty="0"/>
              <a:t>5. Increment / Decrement</a:t>
            </a:r>
          </a:p>
        </p:txBody>
      </p:sp>
    </p:spTree>
    <p:extLst>
      <p:ext uri="{BB962C8B-B14F-4D97-AF65-F5344CB8AC3E}">
        <p14:creationId xmlns:p14="http://schemas.microsoft.com/office/powerpoint/2010/main" val="382575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1AED80-FDEC-2383-0AF1-94AD30DFC534}"/>
              </a:ext>
            </a:extLst>
          </p:cNvPr>
          <p:cNvSpPr txBox="1"/>
          <p:nvPr/>
        </p:nvSpPr>
        <p:spPr>
          <a:xfrm>
            <a:off x="447261" y="1365838"/>
            <a:ext cx="4572000" cy="369332"/>
          </a:xfrm>
          <a:prstGeom prst="rect">
            <a:avLst/>
          </a:prstGeom>
          <a:noFill/>
        </p:spPr>
        <p:txBody>
          <a:bodyPr wrap="square">
            <a:spAutoFit/>
          </a:bodyPr>
          <a:lstStyle/>
          <a:p>
            <a:r>
              <a:rPr lang="en-IN" b="1" dirty="0"/>
              <a:t>6. Bitwise Operators</a:t>
            </a:r>
          </a:p>
        </p:txBody>
      </p:sp>
      <p:graphicFrame>
        <p:nvGraphicFramePr>
          <p:cNvPr id="4" name="Table 3">
            <a:extLst>
              <a:ext uri="{FF2B5EF4-FFF2-40B4-BE49-F238E27FC236}">
                <a16:creationId xmlns:a16="http://schemas.microsoft.com/office/drawing/2014/main" id="{1CA4BEA7-0477-EB87-A94C-5AED510238FE}"/>
              </a:ext>
            </a:extLst>
          </p:cNvPr>
          <p:cNvGraphicFramePr>
            <a:graphicFrameLocks noGrp="1"/>
          </p:cNvGraphicFramePr>
          <p:nvPr/>
        </p:nvGraphicFramePr>
        <p:xfrm>
          <a:off x="628650" y="3017203"/>
          <a:ext cx="7886700" cy="2560320"/>
        </p:xfrm>
        <a:graphic>
          <a:graphicData uri="http://schemas.openxmlformats.org/drawingml/2006/table">
            <a:tbl>
              <a:tblPr/>
              <a:tblGrid>
                <a:gridCol w="2628900">
                  <a:extLst>
                    <a:ext uri="{9D8B030D-6E8A-4147-A177-3AD203B41FA5}">
                      <a16:colId xmlns:a16="http://schemas.microsoft.com/office/drawing/2014/main" val="925180416"/>
                    </a:ext>
                  </a:extLst>
                </a:gridCol>
                <a:gridCol w="2628900">
                  <a:extLst>
                    <a:ext uri="{9D8B030D-6E8A-4147-A177-3AD203B41FA5}">
                      <a16:colId xmlns:a16="http://schemas.microsoft.com/office/drawing/2014/main" val="3652666987"/>
                    </a:ext>
                  </a:extLst>
                </a:gridCol>
                <a:gridCol w="2628900">
                  <a:extLst>
                    <a:ext uri="{9D8B030D-6E8A-4147-A177-3AD203B41FA5}">
                      <a16:colId xmlns:a16="http://schemas.microsoft.com/office/drawing/2014/main" val="4127398334"/>
                    </a:ext>
                  </a:extLst>
                </a:gridCol>
              </a:tblGrid>
              <a:tr h="0">
                <a:tc>
                  <a:txBody>
                    <a:bodyPr/>
                    <a:lstStyle/>
                    <a:p>
                      <a:r>
                        <a:rPr lang="en-IN"/>
                        <a:t>Operator</a:t>
                      </a:r>
                    </a:p>
                  </a:txBody>
                  <a:tcPr anchor="ctr">
                    <a:lnL>
                      <a:noFill/>
                    </a:lnL>
                    <a:lnR>
                      <a:noFill/>
                    </a:lnR>
                    <a:lnT>
                      <a:noFill/>
                    </a:lnT>
                    <a:lnB>
                      <a:noFill/>
                    </a:lnB>
                    <a:noFill/>
                  </a:tcPr>
                </a:tc>
                <a:tc>
                  <a:txBody>
                    <a:bodyPr/>
                    <a:lstStyle/>
                    <a:p>
                      <a:r>
                        <a:rPr lang="en-IN"/>
                        <a:t>Expression</a:t>
                      </a:r>
                    </a:p>
                  </a:txBody>
                  <a:tcPr anchor="ctr">
                    <a:lnL>
                      <a:noFill/>
                    </a:lnL>
                    <a:lnR>
                      <a:noFill/>
                    </a:lnR>
                    <a:lnT>
                      <a:noFill/>
                    </a:lnT>
                    <a:lnB>
                      <a:noFill/>
                    </a:lnB>
                    <a:noFill/>
                  </a:tcPr>
                </a:tc>
                <a:tc>
                  <a:txBody>
                    <a:bodyPr/>
                    <a:lstStyle/>
                    <a:p>
                      <a:r>
                        <a:rPr lang="en-IN"/>
                        <a:t>Result</a:t>
                      </a:r>
                    </a:p>
                  </a:txBody>
                  <a:tcPr anchor="ctr">
                    <a:lnL>
                      <a:noFill/>
                    </a:lnL>
                    <a:lnR>
                      <a:noFill/>
                    </a:lnR>
                    <a:lnT>
                      <a:noFill/>
                    </a:lnT>
                    <a:lnB>
                      <a:noFill/>
                    </a:lnB>
                    <a:noFill/>
                  </a:tcPr>
                </a:tc>
                <a:extLst>
                  <a:ext uri="{0D108BD9-81ED-4DB2-BD59-A6C34878D82A}">
                    <a16:rowId xmlns:a16="http://schemas.microsoft.com/office/drawing/2014/main" val="2301012506"/>
                  </a:ext>
                </a:extLst>
              </a:tr>
              <a:tr h="0">
                <a:tc>
                  <a:txBody>
                    <a:bodyPr/>
                    <a:lstStyle/>
                    <a:p>
                      <a:r>
                        <a:rPr lang="en-IN"/>
                        <a:t>&amp;</a:t>
                      </a:r>
                    </a:p>
                  </a:txBody>
                  <a:tcPr anchor="ctr">
                    <a:lnL>
                      <a:noFill/>
                    </a:lnL>
                    <a:lnR>
                      <a:noFill/>
                    </a:lnR>
                    <a:lnT>
                      <a:noFill/>
                    </a:lnT>
                    <a:lnB>
                      <a:noFill/>
                    </a:lnB>
                    <a:noFill/>
                  </a:tcPr>
                </a:tc>
                <a:tc>
                  <a:txBody>
                    <a:bodyPr/>
                    <a:lstStyle/>
                    <a:p>
                      <a:r>
                        <a:rPr lang="en-IN"/>
                        <a:t>6 &amp; 3</a:t>
                      </a:r>
                    </a:p>
                  </a:txBody>
                  <a:tcPr anchor="ctr">
                    <a:lnL>
                      <a:noFill/>
                    </a:lnL>
                    <a:lnR>
                      <a:noFill/>
                    </a:lnR>
                    <a:lnT>
                      <a:noFill/>
                    </a:lnT>
                    <a:lnB>
                      <a:noFill/>
                    </a:lnB>
                    <a:noFill/>
                  </a:tcPr>
                </a:tc>
                <a:tc>
                  <a:txBody>
                    <a:bodyPr/>
                    <a:lstStyle/>
                    <a:p>
                      <a:r>
                        <a:rPr lang="en-IN"/>
                        <a:t>2</a:t>
                      </a:r>
                    </a:p>
                  </a:txBody>
                  <a:tcPr anchor="ctr">
                    <a:lnL>
                      <a:noFill/>
                    </a:lnL>
                    <a:lnR>
                      <a:noFill/>
                    </a:lnR>
                    <a:lnT>
                      <a:noFill/>
                    </a:lnT>
                    <a:lnB>
                      <a:noFill/>
                    </a:lnB>
                    <a:noFill/>
                  </a:tcPr>
                </a:tc>
                <a:extLst>
                  <a:ext uri="{0D108BD9-81ED-4DB2-BD59-A6C34878D82A}">
                    <a16:rowId xmlns:a16="http://schemas.microsoft.com/office/drawing/2014/main" val="3217568545"/>
                  </a:ext>
                </a:extLst>
              </a:tr>
              <a:tr h="0">
                <a:tc>
                  <a:txBody>
                    <a:bodyPr/>
                    <a:lstStyle/>
                    <a:p>
                      <a:r>
                        <a:rPr lang="en-IN"/>
                        <a:t>`</a:t>
                      </a:r>
                    </a:p>
                  </a:txBody>
                  <a:tcPr anchor="ctr">
                    <a:lnL>
                      <a:noFill/>
                    </a:lnL>
                    <a:lnR>
                      <a:noFill/>
                    </a:lnR>
                    <a:lnT>
                      <a:noFill/>
                    </a:lnT>
                    <a:lnB>
                      <a:noFill/>
                    </a:lnB>
                    <a:noFill/>
                  </a:tcPr>
                </a:tc>
                <a:tc>
                  <a:txBody>
                    <a:bodyPr/>
                    <a:lstStyle/>
                    <a:p>
                      <a:r>
                        <a:rPr lang="en-IN"/>
                        <a:t>`</a:t>
                      </a:r>
                    </a:p>
                  </a:txBody>
                  <a:tcPr anchor="ctr">
                    <a:lnL>
                      <a:noFill/>
                    </a:lnL>
                    <a:lnR>
                      <a:noFill/>
                    </a:lnR>
                    <a:lnT>
                      <a:noFill/>
                    </a:lnT>
                    <a:lnB>
                      <a:noFill/>
                    </a:lnB>
                    <a:noFill/>
                  </a:tcPr>
                </a:tc>
                <a:tc>
                  <a:txBody>
                    <a:bodyPr/>
                    <a:lstStyle/>
                    <a:p>
                      <a:r>
                        <a:rPr lang="en-IN"/>
                        <a:t>`6</a:t>
                      </a:r>
                    </a:p>
                  </a:txBody>
                  <a:tcPr anchor="ctr">
                    <a:lnL>
                      <a:noFill/>
                    </a:lnL>
                    <a:lnR>
                      <a:noFill/>
                    </a:lnR>
                    <a:lnT>
                      <a:noFill/>
                    </a:lnT>
                    <a:lnB>
                      <a:noFill/>
                    </a:lnB>
                    <a:noFill/>
                  </a:tcPr>
                </a:tc>
                <a:extLst>
                  <a:ext uri="{0D108BD9-81ED-4DB2-BD59-A6C34878D82A}">
                    <a16:rowId xmlns:a16="http://schemas.microsoft.com/office/drawing/2014/main" val="2675018039"/>
                  </a:ext>
                </a:extLst>
              </a:tr>
              <a:tr h="0">
                <a:tc>
                  <a:txBody>
                    <a:bodyPr/>
                    <a:lstStyle/>
                    <a:p>
                      <a:r>
                        <a:rPr lang="en-IN"/>
                        <a:t>^</a:t>
                      </a:r>
                    </a:p>
                  </a:txBody>
                  <a:tcPr anchor="ctr">
                    <a:lnL>
                      <a:noFill/>
                    </a:lnL>
                    <a:lnR>
                      <a:noFill/>
                    </a:lnR>
                    <a:lnT>
                      <a:noFill/>
                    </a:lnT>
                    <a:lnB>
                      <a:noFill/>
                    </a:lnB>
                    <a:noFill/>
                  </a:tcPr>
                </a:tc>
                <a:tc>
                  <a:txBody>
                    <a:bodyPr/>
                    <a:lstStyle/>
                    <a:p>
                      <a:r>
                        <a:rPr lang="en-IN"/>
                        <a:t>6 ^ 3</a:t>
                      </a:r>
                    </a:p>
                  </a:txBody>
                  <a:tcPr anchor="ctr">
                    <a:lnL>
                      <a:noFill/>
                    </a:lnL>
                    <a:lnR>
                      <a:noFill/>
                    </a:lnR>
                    <a:lnT>
                      <a:noFill/>
                    </a:lnT>
                    <a:lnB>
                      <a:noFill/>
                    </a:lnB>
                    <a:noFill/>
                  </a:tcPr>
                </a:tc>
                <a:tc>
                  <a:txBody>
                    <a:bodyPr/>
                    <a:lstStyle/>
                    <a:p>
                      <a:r>
                        <a:rPr lang="en-IN"/>
                        <a:t>5</a:t>
                      </a:r>
                    </a:p>
                  </a:txBody>
                  <a:tcPr anchor="ctr">
                    <a:lnL>
                      <a:noFill/>
                    </a:lnL>
                    <a:lnR>
                      <a:noFill/>
                    </a:lnR>
                    <a:lnT>
                      <a:noFill/>
                    </a:lnT>
                    <a:lnB>
                      <a:noFill/>
                    </a:lnB>
                    <a:noFill/>
                  </a:tcPr>
                </a:tc>
                <a:extLst>
                  <a:ext uri="{0D108BD9-81ED-4DB2-BD59-A6C34878D82A}">
                    <a16:rowId xmlns:a16="http://schemas.microsoft.com/office/drawing/2014/main" val="469090916"/>
                  </a:ext>
                </a:extLst>
              </a:tr>
              <a:tr h="0">
                <a:tc>
                  <a:txBody>
                    <a:bodyPr/>
                    <a:lstStyle/>
                    <a:p>
                      <a:r>
                        <a:rPr lang="en-IN"/>
                        <a:t>~</a:t>
                      </a:r>
                    </a:p>
                  </a:txBody>
                  <a:tcPr anchor="ctr">
                    <a:lnL>
                      <a:noFill/>
                    </a:lnL>
                    <a:lnR>
                      <a:noFill/>
                    </a:lnR>
                    <a:lnT>
                      <a:noFill/>
                    </a:lnT>
                    <a:lnB>
                      <a:noFill/>
                    </a:lnB>
                    <a:noFill/>
                  </a:tcPr>
                </a:tc>
                <a:tc>
                  <a:txBody>
                    <a:bodyPr/>
                    <a:lstStyle/>
                    <a:p>
                      <a:r>
                        <a:rPr lang="en-IN"/>
                        <a:t>~6</a:t>
                      </a:r>
                    </a:p>
                  </a:txBody>
                  <a:tcPr anchor="ctr">
                    <a:lnL>
                      <a:noFill/>
                    </a:lnL>
                    <a:lnR>
                      <a:noFill/>
                    </a:lnR>
                    <a:lnT>
                      <a:noFill/>
                    </a:lnT>
                    <a:lnB>
                      <a:noFill/>
                    </a:lnB>
                    <a:noFill/>
                  </a:tcPr>
                </a:tc>
                <a:tc>
                  <a:txBody>
                    <a:bodyPr/>
                    <a:lstStyle/>
                    <a:p>
                      <a:r>
                        <a:rPr lang="en-IN"/>
                        <a:t>-7</a:t>
                      </a:r>
                    </a:p>
                  </a:txBody>
                  <a:tcPr anchor="ctr">
                    <a:lnL>
                      <a:noFill/>
                    </a:lnL>
                    <a:lnR>
                      <a:noFill/>
                    </a:lnR>
                    <a:lnT>
                      <a:noFill/>
                    </a:lnT>
                    <a:lnB>
                      <a:noFill/>
                    </a:lnB>
                    <a:noFill/>
                  </a:tcPr>
                </a:tc>
                <a:extLst>
                  <a:ext uri="{0D108BD9-81ED-4DB2-BD59-A6C34878D82A}">
                    <a16:rowId xmlns:a16="http://schemas.microsoft.com/office/drawing/2014/main" val="1955423979"/>
                  </a:ext>
                </a:extLst>
              </a:tr>
              <a:tr h="0">
                <a:tc>
                  <a:txBody>
                    <a:bodyPr/>
                    <a:lstStyle/>
                    <a:p>
                      <a:r>
                        <a:rPr lang="en-IN"/>
                        <a:t>&lt;&lt;</a:t>
                      </a:r>
                    </a:p>
                  </a:txBody>
                  <a:tcPr anchor="ctr">
                    <a:lnL>
                      <a:noFill/>
                    </a:lnL>
                    <a:lnR>
                      <a:noFill/>
                    </a:lnR>
                    <a:lnT>
                      <a:noFill/>
                    </a:lnT>
                    <a:lnB>
                      <a:noFill/>
                    </a:lnB>
                    <a:noFill/>
                  </a:tcPr>
                </a:tc>
                <a:tc>
                  <a:txBody>
                    <a:bodyPr/>
                    <a:lstStyle/>
                    <a:p>
                      <a:r>
                        <a:rPr lang="en-IN"/>
                        <a:t>3 &lt;&lt; 1</a:t>
                      </a:r>
                    </a:p>
                  </a:txBody>
                  <a:tcPr anchor="ctr">
                    <a:lnL>
                      <a:noFill/>
                    </a:lnL>
                    <a:lnR>
                      <a:noFill/>
                    </a:lnR>
                    <a:lnT>
                      <a:noFill/>
                    </a:lnT>
                    <a:lnB>
                      <a:noFill/>
                    </a:lnB>
                    <a:noFill/>
                  </a:tcPr>
                </a:tc>
                <a:tc>
                  <a:txBody>
                    <a:bodyPr/>
                    <a:lstStyle/>
                    <a:p>
                      <a:r>
                        <a:rPr lang="en-IN"/>
                        <a:t>6</a:t>
                      </a:r>
                    </a:p>
                  </a:txBody>
                  <a:tcPr anchor="ctr">
                    <a:lnL>
                      <a:noFill/>
                    </a:lnL>
                    <a:lnR>
                      <a:noFill/>
                    </a:lnR>
                    <a:lnT>
                      <a:noFill/>
                    </a:lnT>
                    <a:lnB>
                      <a:noFill/>
                    </a:lnB>
                    <a:noFill/>
                  </a:tcPr>
                </a:tc>
                <a:extLst>
                  <a:ext uri="{0D108BD9-81ED-4DB2-BD59-A6C34878D82A}">
                    <a16:rowId xmlns:a16="http://schemas.microsoft.com/office/drawing/2014/main" val="1101407146"/>
                  </a:ext>
                </a:extLst>
              </a:tr>
              <a:tr h="0">
                <a:tc>
                  <a:txBody>
                    <a:bodyPr/>
                    <a:lstStyle/>
                    <a:p>
                      <a:r>
                        <a:rPr lang="en-IN"/>
                        <a:t>&gt;&gt;</a:t>
                      </a:r>
                    </a:p>
                  </a:txBody>
                  <a:tcPr anchor="ctr">
                    <a:lnL>
                      <a:noFill/>
                    </a:lnL>
                    <a:lnR>
                      <a:noFill/>
                    </a:lnR>
                    <a:lnT>
                      <a:noFill/>
                    </a:lnT>
                    <a:lnB>
                      <a:noFill/>
                    </a:lnB>
                    <a:noFill/>
                  </a:tcPr>
                </a:tc>
                <a:tc>
                  <a:txBody>
                    <a:bodyPr/>
                    <a:lstStyle/>
                    <a:p>
                      <a:r>
                        <a:rPr lang="en-IN"/>
                        <a:t>6 &gt;&gt; 1</a:t>
                      </a:r>
                    </a:p>
                  </a:txBody>
                  <a:tcPr anchor="ctr">
                    <a:lnL>
                      <a:noFill/>
                    </a:lnL>
                    <a:lnR>
                      <a:noFill/>
                    </a:lnR>
                    <a:lnT>
                      <a:noFill/>
                    </a:lnT>
                    <a:lnB>
                      <a:noFill/>
                    </a:lnB>
                    <a:noFill/>
                  </a:tcPr>
                </a:tc>
                <a:tc>
                  <a:txBody>
                    <a:bodyPr/>
                    <a:lstStyle/>
                    <a:p>
                      <a:r>
                        <a:rPr lang="en-IN" dirty="0"/>
                        <a:t>3</a:t>
                      </a:r>
                    </a:p>
                  </a:txBody>
                  <a:tcPr anchor="ctr">
                    <a:lnL>
                      <a:noFill/>
                    </a:lnL>
                    <a:lnR>
                      <a:noFill/>
                    </a:lnR>
                    <a:lnT>
                      <a:noFill/>
                    </a:lnT>
                    <a:lnB>
                      <a:noFill/>
                    </a:lnB>
                    <a:noFill/>
                  </a:tcPr>
                </a:tc>
                <a:extLst>
                  <a:ext uri="{0D108BD9-81ED-4DB2-BD59-A6C34878D82A}">
                    <a16:rowId xmlns:a16="http://schemas.microsoft.com/office/drawing/2014/main" val="3366011540"/>
                  </a:ext>
                </a:extLst>
              </a:tr>
            </a:tbl>
          </a:graphicData>
        </a:graphic>
      </p:graphicFrame>
    </p:spTree>
    <p:extLst>
      <p:ext uri="{BB962C8B-B14F-4D97-AF65-F5344CB8AC3E}">
        <p14:creationId xmlns:p14="http://schemas.microsoft.com/office/powerpoint/2010/main" val="2166359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60AC20-8B92-0280-2912-2F8456DB4FF1}"/>
              </a:ext>
            </a:extLst>
          </p:cNvPr>
          <p:cNvSpPr txBox="1"/>
          <p:nvPr/>
        </p:nvSpPr>
        <p:spPr>
          <a:xfrm>
            <a:off x="298174" y="1276386"/>
            <a:ext cx="4572000" cy="369332"/>
          </a:xfrm>
          <a:prstGeom prst="rect">
            <a:avLst/>
          </a:prstGeom>
          <a:noFill/>
        </p:spPr>
        <p:txBody>
          <a:bodyPr wrap="square">
            <a:spAutoFit/>
          </a:bodyPr>
          <a:lstStyle/>
          <a:p>
            <a:r>
              <a:rPr lang="en-IN" b="1" dirty="0"/>
              <a:t>7. Conditional (Ternary) Operator</a:t>
            </a:r>
          </a:p>
        </p:txBody>
      </p:sp>
      <p:graphicFrame>
        <p:nvGraphicFramePr>
          <p:cNvPr id="2" name="Table 1">
            <a:extLst>
              <a:ext uri="{FF2B5EF4-FFF2-40B4-BE49-F238E27FC236}">
                <a16:creationId xmlns:a16="http://schemas.microsoft.com/office/drawing/2014/main" id="{B025EAF4-92B3-0B15-5511-F53517DA2D57}"/>
              </a:ext>
            </a:extLst>
          </p:cNvPr>
          <p:cNvGraphicFramePr>
            <a:graphicFrameLocks noGrp="1"/>
          </p:cNvGraphicFramePr>
          <p:nvPr>
            <p:extLst>
              <p:ext uri="{D42A27DB-BD31-4B8C-83A1-F6EECF244321}">
                <p14:modId xmlns:p14="http://schemas.microsoft.com/office/powerpoint/2010/main" val="2949435869"/>
              </p:ext>
            </p:extLst>
          </p:nvPr>
        </p:nvGraphicFramePr>
        <p:xfrm>
          <a:off x="461502" y="1817668"/>
          <a:ext cx="7886700" cy="731520"/>
        </p:xfrm>
        <a:graphic>
          <a:graphicData uri="http://schemas.openxmlformats.org/drawingml/2006/table">
            <a:tbl>
              <a:tblPr/>
              <a:tblGrid>
                <a:gridCol w="2628900">
                  <a:extLst>
                    <a:ext uri="{9D8B030D-6E8A-4147-A177-3AD203B41FA5}">
                      <a16:colId xmlns:a16="http://schemas.microsoft.com/office/drawing/2014/main" val="729460219"/>
                    </a:ext>
                  </a:extLst>
                </a:gridCol>
                <a:gridCol w="2628900">
                  <a:extLst>
                    <a:ext uri="{9D8B030D-6E8A-4147-A177-3AD203B41FA5}">
                      <a16:colId xmlns:a16="http://schemas.microsoft.com/office/drawing/2014/main" val="3695321043"/>
                    </a:ext>
                  </a:extLst>
                </a:gridCol>
                <a:gridCol w="2628900">
                  <a:extLst>
                    <a:ext uri="{9D8B030D-6E8A-4147-A177-3AD203B41FA5}">
                      <a16:colId xmlns:a16="http://schemas.microsoft.com/office/drawing/2014/main" val="1025818871"/>
                    </a:ext>
                  </a:extLst>
                </a:gridCol>
              </a:tblGrid>
              <a:tr h="0">
                <a:tc>
                  <a:txBody>
                    <a:bodyPr/>
                    <a:lstStyle/>
                    <a:p>
                      <a:r>
                        <a:rPr lang="en-IN"/>
                        <a:t>Operator</a:t>
                      </a:r>
                    </a:p>
                  </a:txBody>
                  <a:tcPr anchor="ctr">
                    <a:lnL>
                      <a:noFill/>
                    </a:lnL>
                    <a:lnR>
                      <a:noFill/>
                    </a:lnR>
                    <a:lnT>
                      <a:noFill/>
                    </a:lnT>
                    <a:lnB>
                      <a:noFill/>
                    </a:lnB>
                    <a:noFill/>
                  </a:tcPr>
                </a:tc>
                <a:tc>
                  <a:txBody>
                    <a:bodyPr/>
                    <a:lstStyle/>
                    <a:p>
                      <a:r>
                        <a:rPr lang="en-IN"/>
                        <a:t>Expression</a:t>
                      </a:r>
                    </a:p>
                  </a:txBody>
                  <a:tcPr anchor="ctr">
                    <a:lnL>
                      <a:noFill/>
                    </a:lnL>
                    <a:lnR>
                      <a:noFill/>
                    </a:lnR>
                    <a:lnT>
                      <a:noFill/>
                    </a:lnT>
                    <a:lnB>
                      <a:noFill/>
                    </a:lnB>
                    <a:noFill/>
                  </a:tcPr>
                </a:tc>
                <a:tc>
                  <a:txBody>
                    <a:bodyPr/>
                    <a:lstStyle/>
                    <a:p>
                      <a:r>
                        <a:rPr lang="en-IN"/>
                        <a:t>Result</a:t>
                      </a:r>
                    </a:p>
                  </a:txBody>
                  <a:tcPr anchor="ctr">
                    <a:lnL>
                      <a:noFill/>
                    </a:lnL>
                    <a:lnR>
                      <a:noFill/>
                    </a:lnR>
                    <a:lnT>
                      <a:noFill/>
                    </a:lnT>
                    <a:lnB>
                      <a:noFill/>
                    </a:lnB>
                    <a:noFill/>
                  </a:tcPr>
                </a:tc>
                <a:extLst>
                  <a:ext uri="{0D108BD9-81ED-4DB2-BD59-A6C34878D82A}">
                    <a16:rowId xmlns:a16="http://schemas.microsoft.com/office/drawing/2014/main" val="1610748829"/>
                  </a:ext>
                </a:extLst>
              </a:tr>
              <a:tr h="0">
                <a:tc>
                  <a:txBody>
                    <a:bodyPr/>
                    <a:lstStyle/>
                    <a:p>
                      <a:r>
                        <a:rPr lang="en-IN"/>
                        <a:t>?:</a:t>
                      </a:r>
                    </a:p>
                  </a:txBody>
                  <a:tcPr anchor="ctr">
                    <a:lnL>
                      <a:noFill/>
                    </a:lnL>
                    <a:lnR>
                      <a:noFill/>
                    </a:lnR>
                    <a:lnT>
                      <a:noFill/>
                    </a:lnT>
                    <a:lnB>
                      <a:noFill/>
                    </a:lnB>
                    <a:noFill/>
                  </a:tcPr>
                </a:tc>
                <a:tc>
                  <a:txBody>
                    <a:bodyPr/>
                    <a:lstStyle/>
                    <a:p>
                      <a:r>
                        <a:rPr lang="en-IN"/>
                        <a:t>(5 &gt; 3) ? 5 : 3</a:t>
                      </a:r>
                    </a:p>
                  </a:txBody>
                  <a:tcPr anchor="ctr">
                    <a:lnL>
                      <a:noFill/>
                    </a:lnL>
                    <a:lnR>
                      <a:noFill/>
                    </a:lnR>
                    <a:lnT>
                      <a:noFill/>
                    </a:lnT>
                    <a:lnB>
                      <a:noFill/>
                    </a:lnB>
                    <a:noFill/>
                  </a:tcPr>
                </a:tc>
                <a:tc>
                  <a:txBody>
                    <a:bodyPr/>
                    <a:lstStyle/>
                    <a:p>
                      <a:r>
                        <a:rPr lang="en-IN" dirty="0"/>
                        <a:t>5</a:t>
                      </a:r>
                    </a:p>
                  </a:txBody>
                  <a:tcPr anchor="ctr">
                    <a:lnL>
                      <a:noFill/>
                    </a:lnL>
                    <a:lnR>
                      <a:noFill/>
                    </a:lnR>
                    <a:lnT>
                      <a:noFill/>
                    </a:lnT>
                    <a:lnB>
                      <a:noFill/>
                    </a:lnB>
                    <a:noFill/>
                  </a:tcPr>
                </a:tc>
                <a:extLst>
                  <a:ext uri="{0D108BD9-81ED-4DB2-BD59-A6C34878D82A}">
                    <a16:rowId xmlns:a16="http://schemas.microsoft.com/office/drawing/2014/main" val="1805776061"/>
                  </a:ext>
                </a:extLst>
              </a:tr>
            </a:tbl>
          </a:graphicData>
        </a:graphic>
      </p:graphicFrame>
      <p:sp>
        <p:nvSpPr>
          <p:cNvPr id="5" name="TextBox 4">
            <a:extLst>
              <a:ext uri="{FF2B5EF4-FFF2-40B4-BE49-F238E27FC236}">
                <a16:creationId xmlns:a16="http://schemas.microsoft.com/office/drawing/2014/main" id="{637D8559-8AD8-65B1-699E-D57CD8A1E6DE}"/>
              </a:ext>
            </a:extLst>
          </p:cNvPr>
          <p:cNvSpPr txBox="1"/>
          <p:nvPr/>
        </p:nvSpPr>
        <p:spPr>
          <a:xfrm>
            <a:off x="298174" y="2838753"/>
            <a:ext cx="4572000" cy="369332"/>
          </a:xfrm>
          <a:prstGeom prst="rect">
            <a:avLst/>
          </a:prstGeom>
          <a:noFill/>
        </p:spPr>
        <p:txBody>
          <a:bodyPr wrap="square">
            <a:spAutoFit/>
          </a:bodyPr>
          <a:lstStyle/>
          <a:p>
            <a:r>
              <a:rPr lang="en-IN" b="1" dirty="0"/>
              <a:t>8. Comma Operator</a:t>
            </a:r>
          </a:p>
        </p:txBody>
      </p:sp>
      <p:graphicFrame>
        <p:nvGraphicFramePr>
          <p:cNvPr id="6" name="Table 5">
            <a:extLst>
              <a:ext uri="{FF2B5EF4-FFF2-40B4-BE49-F238E27FC236}">
                <a16:creationId xmlns:a16="http://schemas.microsoft.com/office/drawing/2014/main" id="{B6E5C747-71AD-7397-B189-E67962AD5F32}"/>
              </a:ext>
            </a:extLst>
          </p:cNvPr>
          <p:cNvGraphicFramePr>
            <a:graphicFrameLocks noGrp="1"/>
          </p:cNvGraphicFramePr>
          <p:nvPr>
            <p:extLst>
              <p:ext uri="{D42A27DB-BD31-4B8C-83A1-F6EECF244321}">
                <p14:modId xmlns:p14="http://schemas.microsoft.com/office/powerpoint/2010/main" val="1480581532"/>
              </p:ext>
            </p:extLst>
          </p:nvPr>
        </p:nvGraphicFramePr>
        <p:xfrm>
          <a:off x="461502" y="3284156"/>
          <a:ext cx="7886700" cy="731520"/>
        </p:xfrm>
        <a:graphic>
          <a:graphicData uri="http://schemas.openxmlformats.org/drawingml/2006/table">
            <a:tbl>
              <a:tblPr/>
              <a:tblGrid>
                <a:gridCol w="2628900">
                  <a:extLst>
                    <a:ext uri="{9D8B030D-6E8A-4147-A177-3AD203B41FA5}">
                      <a16:colId xmlns:a16="http://schemas.microsoft.com/office/drawing/2014/main" val="2057136260"/>
                    </a:ext>
                  </a:extLst>
                </a:gridCol>
                <a:gridCol w="2628900">
                  <a:extLst>
                    <a:ext uri="{9D8B030D-6E8A-4147-A177-3AD203B41FA5}">
                      <a16:colId xmlns:a16="http://schemas.microsoft.com/office/drawing/2014/main" val="1729810932"/>
                    </a:ext>
                  </a:extLst>
                </a:gridCol>
                <a:gridCol w="2628900">
                  <a:extLst>
                    <a:ext uri="{9D8B030D-6E8A-4147-A177-3AD203B41FA5}">
                      <a16:colId xmlns:a16="http://schemas.microsoft.com/office/drawing/2014/main" val="3959140087"/>
                    </a:ext>
                  </a:extLst>
                </a:gridCol>
              </a:tblGrid>
              <a:tr h="0">
                <a:tc>
                  <a:txBody>
                    <a:bodyPr/>
                    <a:lstStyle/>
                    <a:p>
                      <a:r>
                        <a:rPr lang="en-IN"/>
                        <a:t>Operator</a:t>
                      </a:r>
                    </a:p>
                  </a:txBody>
                  <a:tcPr anchor="ctr">
                    <a:lnL>
                      <a:noFill/>
                    </a:lnL>
                    <a:lnR>
                      <a:noFill/>
                    </a:lnR>
                    <a:lnT>
                      <a:noFill/>
                    </a:lnT>
                    <a:lnB>
                      <a:noFill/>
                    </a:lnB>
                    <a:noFill/>
                  </a:tcPr>
                </a:tc>
                <a:tc>
                  <a:txBody>
                    <a:bodyPr/>
                    <a:lstStyle/>
                    <a:p>
                      <a:r>
                        <a:rPr lang="en-IN"/>
                        <a:t>Expression</a:t>
                      </a:r>
                    </a:p>
                  </a:txBody>
                  <a:tcPr anchor="ctr">
                    <a:lnL>
                      <a:noFill/>
                    </a:lnL>
                    <a:lnR>
                      <a:noFill/>
                    </a:lnR>
                    <a:lnT>
                      <a:noFill/>
                    </a:lnT>
                    <a:lnB>
                      <a:noFill/>
                    </a:lnB>
                    <a:noFill/>
                  </a:tcPr>
                </a:tc>
                <a:tc>
                  <a:txBody>
                    <a:bodyPr/>
                    <a:lstStyle/>
                    <a:p>
                      <a:r>
                        <a:rPr lang="en-IN"/>
                        <a:t>Result</a:t>
                      </a:r>
                    </a:p>
                  </a:txBody>
                  <a:tcPr anchor="ctr">
                    <a:lnL>
                      <a:noFill/>
                    </a:lnL>
                    <a:lnR>
                      <a:noFill/>
                    </a:lnR>
                    <a:lnT>
                      <a:noFill/>
                    </a:lnT>
                    <a:lnB>
                      <a:noFill/>
                    </a:lnB>
                    <a:noFill/>
                  </a:tcPr>
                </a:tc>
                <a:extLst>
                  <a:ext uri="{0D108BD9-81ED-4DB2-BD59-A6C34878D82A}">
                    <a16:rowId xmlns:a16="http://schemas.microsoft.com/office/drawing/2014/main" val="3120598305"/>
                  </a:ext>
                </a:extLst>
              </a:tr>
              <a:tr h="0">
                <a:tc>
                  <a:txBody>
                    <a:bodyPr/>
                    <a:lstStyle/>
                    <a:p>
                      <a:r>
                        <a:rPr lang="en-IN"/>
                        <a:t>,</a:t>
                      </a:r>
                    </a:p>
                  </a:txBody>
                  <a:tcPr anchor="ctr">
                    <a:lnL>
                      <a:noFill/>
                    </a:lnL>
                    <a:lnR>
                      <a:noFill/>
                    </a:lnR>
                    <a:lnT>
                      <a:noFill/>
                    </a:lnT>
                    <a:lnB>
                      <a:noFill/>
                    </a:lnB>
                    <a:noFill/>
                  </a:tcPr>
                </a:tc>
                <a:tc>
                  <a:txBody>
                    <a:bodyPr/>
                    <a:lstStyle/>
                    <a:p>
                      <a:r>
                        <a:rPr lang="en-IN"/>
                        <a:t>(1, 2, 3)</a:t>
                      </a:r>
                    </a:p>
                  </a:txBody>
                  <a:tcPr anchor="ctr">
                    <a:lnL>
                      <a:noFill/>
                    </a:lnL>
                    <a:lnR>
                      <a:noFill/>
                    </a:lnR>
                    <a:lnT>
                      <a:noFill/>
                    </a:lnT>
                    <a:lnB>
                      <a:noFill/>
                    </a:lnB>
                    <a:noFill/>
                  </a:tcPr>
                </a:tc>
                <a:tc>
                  <a:txBody>
                    <a:bodyPr/>
                    <a:lstStyle/>
                    <a:p>
                      <a:r>
                        <a:rPr lang="en-IN" dirty="0"/>
                        <a:t>3</a:t>
                      </a:r>
                    </a:p>
                  </a:txBody>
                  <a:tcPr anchor="ctr">
                    <a:lnL>
                      <a:noFill/>
                    </a:lnL>
                    <a:lnR>
                      <a:noFill/>
                    </a:lnR>
                    <a:lnT>
                      <a:noFill/>
                    </a:lnT>
                    <a:lnB>
                      <a:noFill/>
                    </a:lnB>
                    <a:noFill/>
                  </a:tcPr>
                </a:tc>
                <a:extLst>
                  <a:ext uri="{0D108BD9-81ED-4DB2-BD59-A6C34878D82A}">
                    <a16:rowId xmlns:a16="http://schemas.microsoft.com/office/drawing/2014/main" val="2884032667"/>
                  </a:ext>
                </a:extLst>
              </a:tr>
            </a:tbl>
          </a:graphicData>
        </a:graphic>
      </p:graphicFrame>
      <p:sp>
        <p:nvSpPr>
          <p:cNvPr id="8" name="TextBox 7">
            <a:extLst>
              <a:ext uri="{FF2B5EF4-FFF2-40B4-BE49-F238E27FC236}">
                <a16:creationId xmlns:a16="http://schemas.microsoft.com/office/drawing/2014/main" id="{4FAEA9A9-1B45-0505-F302-9FC36CF7FED1}"/>
              </a:ext>
            </a:extLst>
          </p:cNvPr>
          <p:cNvSpPr txBox="1"/>
          <p:nvPr/>
        </p:nvSpPr>
        <p:spPr>
          <a:xfrm>
            <a:off x="298174" y="4322062"/>
            <a:ext cx="4572000" cy="369332"/>
          </a:xfrm>
          <a:prstGeom prst="rect">
            <a:avLst/>
          </a:prstGeom>
          <a:noFill/>
        </p:spPr>
        <p:txBody>
          <a:bodyPr wrap="square">
            <a:spAutoFit/>
          </a:bodyPr>
          <a:lstStyle/>
          <a:p>
            <a:r>
              <a:rPr lang="en-IN" b="1" dirty="0"/>
              <a:t>9. </a:t>
            </a:r>
            <a:r>
              <a:rPr lang="en-IN" b="1" dirty="0" err="1"/>
              <a:t>Sizeof</a:t>
            </a:r>
            <a:r>
              <a:rPr lang="en-IN" b="1" dirty="0"/>
              <a:t> Operator</a:t>
            </a:r>
          </a:p>
        </p:txBody>
      </p:sp>
      <p:graphicFrame>
        <p:nvGraphicFramePr>
          <p:cNvPr id="9" name="Table 8">
            <a:extLst>
              <a:ext uri="{FF2B5EF4-FFF2-40B4-BE49-F238E27FC236}">
                <a16:creationId xmlns:a16="http://schemas.microsoft.com/office/drawing/2014/main" id="{B5E4AB9F-2D1D-7E32-3329-1F63E672BCE9}"/>
              </a:ext>
            </a:extLst>
          </p:cNvPr>
          <p:cNvGraphicFramePr>
            <a:graphicFrameLocks noGrp="1"/>
          </p:cNvGraphicFramePr>
          <p:nvPr>
            <p:extLst>
              <p:ext uri="{D42A27DB-BD31-4B8C-83A1-F6EECF244321}">
                <p14:modId xmlns:p14="http://schemas.microsoft.com/office/powerpoint/2010/main" val="2160109628"/>
              </p:ext>
            </p:extLst>
          </p:nvPr>
        </p:nvGraphicFramePr>
        <p:xfrm>
          <a:off x="461502" y="4997780"/>
          <a:ext cx="7886700" cy="731520"/>
        </p:xfrm>
        <a:graphic>
          <a:graphicData uri="http://schemas.openxmlformats.org/drawingml/2006/table">
            <a:tbl>
              <a:tblPr/>
              <a:tblGrid>
                <a:gridCol w="2628900">
                  <a:extLst>
                    <a:ext uri="{9D8B030D-6E8A-4147-A177-3AD203B41FA5}">
                      <a16:colId xmlns:a16="http://schemas.microsoft.com/office/drawing/2014/main" val="89980847"/>
                    </a:ext>
                  </a:extLst>
                </a:gridCol>
                <a:gridCol w="2628900">
                  <a:extLst>
                    <a:ext uri="{9D8B030D-6E8A-4147-A177-3AD203B41FA5}">
                      <a16:colId xmlns:a16="http://schemas.microsoft.com/office/drawing/2014/main" val="2440102192"/>
                    </a:ext>
                  </a:extLst>
                </a:gridCol>
                <a:gridCol w="2628900">
                  <a:extLst>
                    <a:ext uri="{9D8B030D-6E8A-4147-A177-3AD203B41FA5}">
                      <a16:colId xmlns:a16="http://schemas.microsoft.com/office/drawing/2014/main" val="1626848928"/>
                    </a:ext>
                  </a:extLst>
                </a:gridCol>
              </a:tblGrid>
              <a:tr h="0">
                <a:tc>
                  <a:txBody>
                    <a:bodyPr/>
                    <a:lstStyle/>
                    <a:p>
                      <a:r>
                        <a:rPr lang="en-IN" dirty="0"/>
                        <a:t>Operator</a:t>
                      </a:r>
                    </a:p>
                  </a:txBody>
                  <a:tcPr anchor="ctr">
                    <a:lnL>
                      <a:noFill/>
                    </a:lnL>
                    <a:lnR>
                      <a:noFill/>
                    </a:lnR>
                    <a:lnT>
                      <a:noFill/>
                    </a:lnT>
                    <a:lnB>
                      <a:noFill/>
                    </a:lnB>
                    <a:noFill/>
                  </a:tcPr>
                </a:tc>
                <a:tc>
                  <a:txBody>
                    <a:bodyPr/>
                    <a:lstStyle/>
                    <a:p>
                      <a:r>
                        <a:rPr lang="en-IN"/>
                        <a:t>Expression</a:t>
                      </a:r>
                    </a:p>
                  </a:txBody>
                  <a:tcPr anchor="ctr">
                    <a:lnL>
                      <a:noFill/>
                    </a:lnL>
                    <a:lnR>
                      <a:noFill/>
                    </a:lnR>
                    <a:lnT>
                      <a:noFill/>
                    </a:lnT>
                    <a:lnB>
                      <a:noFill/>
                    </a:lnB>
                    <a:noFill/>
                  </a:tcPr>
                </a:tc>
                <a:tc>
                  <a:txBody>
                    <a:bodyPr/>
                    <a:lstStyle/>
                    <a:p>
                      <a:r>
                        <a:rPr lang="en-IN"/>
                        <a:t>Result</a:t>
                      </a:r>
                    </a:p>
                  </a:txBody>
                  <a:tcPr anchor="ctr">
                    <a:lnL>
                      <a:noFill/>
                    </a:lnL>
                    <a:lnR>
                      <a:noFill/>
                    </a:lnR>
                    <a:lnT>
                      <a:noFill/>
                    </a:lnT>
                    <a:lnB>
                      <a:noFill/>
                    </a:lnB>
                    <a:noFill/>
                  </a:tcPr>
                </a:tc>
                <a:extLst>
                  <a:ext uri="{0D108BD9-81ED-4DB2-BD59-A6C34878D82A}">
                    <a16:rowId xmlns:a16="http://schemas.microsoft.com/office/drawing/2014/main" val="1607523246"/>
                  </a:ext>
                </a:extLst>
              </a:tr>
              <a:tr h="0">
                <a:tc>
                  <a:txBody>
                    <a:bodyPr/>
                    <a:lstStyle/>
                    <a:p>
                      <a:r>
                        <a:rPr lang="en-IN"/>
                        <a:t>sizeof</a:t>
                      </a:r>
                    </a:p>
                  </a:txBody>
                  <a:tcPr anchor="ctr">
                    <a:lnL>
                      <a:noFill/>
                    </a:lnL>
                    <a:lnR>
                      <a:noFill/>
                    </a:lnR>
                    <a:lnT>
                      <a:noFill/>
                    </a:lnT>
                    <a:lnB>
                      <a:noFill/>
                    </a:lnB>
                    <a:noFill/>
                  </a:tcPr>
                </a:tc>
                <a:tc>
                  <a:txBody>
                    <a:bodyPr/>
                    <a:lstStyle/>
                    <a:p>
                      <a:r>
                        <a:rPr lang="en-IN"/>
                        <a:t>sizeof(int)</a:t>
                      </a:r>
                    </a:p>
                  </a:txBody>
                  <a:tcPr anchor="ctr">
                    <a:lnL>
                      <a:noFill/>
                    </a:lnL>
                    <a:lnR>
                      <a:noFill/>
                    </a:lnR>
                    <a:lnT>
                      <a:noFill/>
                    </a:lnT>
                    <a:lnB>
                      <a:noFill/>
                    </a:lnB>
                    <a:noFill/>
                  </a:tcPr>
                </a:tc>
                <a:tc>
                  <a:txBody>
                    <a:bodyPr/>
                    <a:lstStyle/>
                    <a:p>
                      <a:r>
                        <a:rPr lang="en-IN" dirty="0"/>
                        <a:t>4 (depends on system)</a:t>
                      </a:r>
                    </a:p>
                  </a:txBody>
                  <a:tcPr anchor="ctr">
                    <a:lnL>
                      <a:noFill/>
                    </a:lnL>
                    <a:lnR>
                      <a:noFill/>
                    </a:lnR>
                    <a:lnT>
                      <a:noFill/>
                    </a:lnT>
                    <a:lnB>
                      <a:noFill/>
                    </a:lnB>
                    <a:noFill/>
                  </a:tcPr>
                </a:tc>
                <a:extLst>
                  <a:ext uri="{0D108BD9-81ED-4DB2-BD59-A6C34878D82A}">
                    <a16:rowId xmlns:a16="http://schemas.microsoft.com/office/drawing/2014/main" val="1884137818"/>
                  </a:ext>
                </a:extLst>
              </a:tr>
            </a:tbl>
          </a:graphicData>
        </a:graphic>
      </p:graphicFrame>
    </p:spTree>
    <p:extLst>
      <p:ext uri="{BB962C8B-B14F-4D97-AF65-F5344CB8AC3E}">
        <p14:creationId xmlns:p14="http://schemas.microsoft.com/office/powerpoint/2010/main" val="3412257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817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4577" y="1023576"/>
            <a:ext cx="8364880" cy="5268366"/>
          </a:xfrm>
          <a:prstGeom prst="rect">
            <a:avLst/>
          </a:prstGeom>
        </p:spPr>
        <p:txBody>
          <a:bodyPr wrap="square">
            <a:spAutoFit/>
          </a:bodyPr>
          <a:lstStyle/>
          <a:p>
            <a:endParaRPr lang="en-US" sz="3200" b="1" dirty="0">
              <a:solidFill>
                <a:schemeClr val="tx2"/>
              </a:solidFill>
            </a:endParaRPr>
          </a:p>
        </p:txBody>
      </p:sp>
      <p:cxnSp>
        <p:nvCxnSpPr>
          <p:cNvPr id="13" name="Straight Connector 12">
            <a:extLst>
              <a:ext uri="{FF2B5EF4-FFF2-40B4-BE49-F238E27FC236}">
                <a16:creationId xmlns:a16="http://schemas.microsoft.com/office/drawing/2014/main" id="{D841BF07-270E-3FC8-75B1-2D53AB4B9C77}"/>
              </a:ext>
            </a:extLst>
          </p:cNvPr>
          <p:cNvCxnSpPr/>
          <p:nvPr/>
        </p:nvCxnSpPr>
        <p:spPr>
          <a:xfrm>
            <a:off x="0" y="1023576"/>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4A9355E-6668-4C63-266A-6845BCA762EA}"/>
              </a:ext>
            </a:extLst>
          </p:cNvPr>
          <p:cNvSpPr txBox="1"/>
          <p:nvPr/>
        </p:nvSpPr>
        <p:spPr>
          <a:xfrm>
            <a:off x="260292" y="1529815"/>
            <a:ext cx="8623415" cy="532453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Programming Structure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Every C program has the following parts: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Preprocessor Directives</a:t>
            </a:r>
            <a:r>
              <a:rPr kumimoji="0" lang="en-US" altLang="en-US" sz="2000" b="0" i="0" u="none" strike="noStrike" cap="none" normalizeH="0" baseline="0" dirty="0">
                <a:ln>
                  <a:noFill/>
                </a:ln>
                <a:solidFill>
                  <a:schemeClr val="tx1"/>
                </a:solidFill>
                <a:effectLst/>
                <a:latin typeface="Arial" panose="020B0604020202020204" pitchFamily="34" charset="0"/>
              </a:rPr>
              <a:t> – start with </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and include libraries.</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Example: </a:t>
            </a:r>
            <a:r>
              <a:rPr kumimoji="0" lang="en-US" altLang="en-US" sz="2000" b="0" i="0" u="none" strike="noStrike" cap="none" normalizeH="0" baseline="0" dirty="0">
                <a:ln>
                  <a:noFill/>
                </a:ln>
                <a:solidFill>
                  <a:schemeClr val="tx1"/>
                </a:solidFill>
                <a:effectLst/>
                <a:latin typeface="Arial Unicode MS"/>
              </a:rPr>
              <a:t>#include &lt;</a:t>
            </a:r>
            <a:r>
              <a:rPr kumimoji="0" lang="en-US" altLang="en-US" sz="2000" b="0" i="0" u="none" strike="noStrike" cap="none" normalizeH="0" baseline="0" dirty="0" err="1">
                <a:ln>
                  <a:noFill/>
                </a:ln>
                <a:solidFill>
                  <a:schemeClr val="tx1"/>
                </a:solidFill>
                <a:effectLst/>
                <a:latin typeface="Arial Unicode MS"/>
              </a:rPr>
              <a:t>stdio.h</a:t>
            </a:r>
            <a:r>
              <a:rPr kumimoji="0" lang="en-US" altLang="en-US" sz="2000" b="0" i="0" u="none" strike="noStrike" cap="none" normalizeH="0" baseline="0" dirty="0">
                <a:ln>
                  <a:noFill/>
                </a:ln>
                <a:solidFill>
                  <a:schemeClr val="tx1"/>
                </a:solidFill>
                <a:effectLst/>
                <a:latin typeface="Arial Unicode MS"/>
              </a:rPr>
              <a:t>&gt;</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(Here, </a:t>
            </a:r>
            <a:r>
              <a:rPr kumimoji="0" lang="en-US" altLang="en-US" sz="2000" b="0" i="0" u="none" strike="noStrike" cap="none" normalizeH="0" baseline="0" dirty="0">
                <a:ln>
                  <a:noFill/>
                </a:ln>
                <a:solidFill>
                  <a:schemeClr val="tx1"/>
                </a:solidFill>
                <a:effectLst/>
                <a:latin typeface="Arial Unicode MS"/>
              </a:rPr>
              <a:t>&lt;</a:t>
            </a:r>
            <a:r>
              <a:rPr kumimoji="0" lang="en-US" altLang="en-US" sz="2000" b="0" i="0" u="none" strike="noStrike" cap="none" normalizeH="0" baseline="0" dirty="0" err="1">
                <a:ln>
                  <a:noFill/>
                </a:ln>
                <a:solidFill>
                  <a:schemeClr val="tx1"/>
                </a:solidFill>
                <a:effectLst/>
                <a:latin typeface="Arial Unicode MS"/>
              </a:rPr>
              <a:t>stdio.h</a:t>
            </a:r>
            <a:r>
              <a:rPr kumimoji="0" lang="en-US" altLang="en-US" sz="2000" b="0" i="0" u="none" strike="noStrike" cap="none" normalizeH="0" baseline="0" dirty="0">
                <a:ln>
                  <a:noFill/>
                </a:ln>
                <a:solidFill>
                  <a:schemeClr val="tx1"/>
                </a:solidFill>
                <a:effectLst/>
                <a:latin typeface="Arial Unicode MS"/>
              </a:rPr>
              <a:t>&gt;</a:t>
            </a:r>
            <a:r>
              <a:rPr kumimoji="0" lang="en-US" altLang="en-US" sz="2000" b="0" i="0" u="none" strike="noStrike" cap="none" normalizeH="0" baseline="0" dirty="0">
                <a:ln>
                  <a:noFill/>
                </a:ln>
                <a:solidFill>
                  <a:schemeClr val="tx1"/>
                </a:solidFill>
                <a:effectLst/>
              </a:rPr>
              <a:t> provides functions like </a:t>
            </a:r>
            <a:r>
              <a:rPr kumimoji="0" lang="en-US" altLang="en-US" sz="2000" b="0" i="0" u="none" strike="noStrike" cap="none" normalizeH="0" baseline="0" dirty="0" err="1">
                <a:ln>
                  <a:noFill/>
                </a:ln>
                <a:solidFill>
                  <a:schemeClr val="tx1"/>
                </a:solidFill>
                <a:effectLst/>
                <a:latin typeface="Arial Unicode MS"/>
              </a:rPr>
              <a:t>printf</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err="1">
                <a:ln>
                  <a:noFill/>
                </a:ln>
                <a:solidFill>
                  <a:schemeClr val="tx1"/>
                </a:solidFill>
                <a:effectLst/>
                <a:latin typeface="Arial Unicode MS"/>
              </a:rPr>
              <a:t>scanf</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main() Function</a:t>
            </a:r>
            <a:r>
              <a:rPr kumimoji="0" lang="en-US" altLang="en-US" sz="2000" b="0" i="0" u="none" strike="noStrike" cap="none" normalizeH="0" baseline="0" dirty="0">
                <a:ln>
                  <a:noFill/>
                </a:ln>
                <a:solidFill>
                  <a:schemeClr val="tx1"/>
                </a:solidFill>
                <a:effectLst/>
                <a:latin typeface="Arial" panose="020B0604020202020204" pitchFamily="34" charset="0"/>
              </a:rPr>
              <a:t> – the entry point of the program.</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program starts executing from </a:t>
            </a:r>
            <a:r>
              <a:rPr kumimoji="0" lang="en-US" altLang="en-US" sz="2000" b="0" i="0" u="none" strike="noStrike" cap="none" normalizeH="0" baseline="0" dirty="0">
                <a:ln>
                  <a:noFill/>
                </a:ln>
                <a:solidFill>
                  <a:schemeClr val="tx1"/>
                </a:solidFill>
                <a:effectLst/>
                <a:latin typeface="Arial Unicode MS"/>
              </a:rPr>
              <a:t>main()</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Statements and Expressions</a:t>
            </a:r>
            <a:r>
              <a:rPr kumimoji="0" lang="en-US" altLang="en-US" sz="2000" b="0" i="0" u="none" strike="noStrike" cap="none" normalizeH="0" baseline="0" dirty="0">
                <a:ln>
                  <a:noFill/>
                </a:ln>
                <a:solidFill>
                  <a:schemeClr val="tx1"/>
                </a:solidFill>
                <a:effectLst/>
                <a:latin typeface="Arial" panose="020B0604020202020204" pitchFamily="34" charset="0"/>
              </a:rPr>
              <a:t> – instructions that perform tasks.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Return Statement</a:t>
            </a:r>
            <a:r>
              <a:rPr kumimoji="0" lang="en-US" altLang="en-US" sz="2000" b="0" i="0" u="none" strike="noStrike" cap="none" normalizeH="0" baseline="0" dirty="0">
                <a:ln>
                  <a:noFill/>
                </a:ln>
                <a:solidFill>
                  <a:schemeClr val="tx1"/>
                </a:solidFill>
                <a:effectLst/>
                <a:latin typeface="Arial" panose="020B0604020202020204" pitchFamily="34" charset="0"/>
              </a:rPr>
              <a:t> – ends the </a:t>
            </a:r>
            <a:r>
              <a:rPr kumimoji="0" lang="en-US" altLang="en-US" sz="2000" b="0" i="0" u="none" strike="noStrike" cap="none" normalizeH="0" baseline="0" dirty="0">
                <a:ln>
                  <a:noFill/>
                </a:ln>
                <a:solidFill>
                  <a:schemeClr val="tx1"/>
                </a:solidFill>
                <a:effectLst/>
                <a:latin typeface="Arial Unicode MS"/>
              </a:rPr>
              <a:t>main()</a:t>
            </a:r>
            <a:r>
              <a:rPr kumimoji="0" lang="en-US" altLang="en-US" sz="2000" b="0" i="0" u="none" strike="noStrike" cap="none" normalizeH="0" baseline="0" dirty="0">
                <a:ln>
                  <a:noFill/>
                </a:ln>
                <a:solidFill>
                  <a:schemeClr val="tx1"/>
                </a:solidFill>
                <a:effectLst/>
              </a:rPr>
              <a:t> function and sends control back to the OS.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sz="2000" dirty="0"/>
          </a:p>
        </p:txBody>
      </p:sp>
    </p:spTree>
    <p:extLst>
      <p:ext uri="{BB962C8B-B14F-4D97-AF65-F5344CB8AC3E}">
        <p14:creationId xmlns:p14="http://schemas.microsoft.com/office/powerpoint/2010/main" val="624708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5F5AD9-2A18-AC0D-5B09-51D272056042}"/>
              </a:ext>
            </a:extLst>
          </p:cNvPr>
          <p:cNvSpPr>
            <a:spLocks noChangeArrowheads="1"/>
          </p:cNvSpPr>
          <p:nvPr/>
        </p:nvSpPr>
        <p:spPr bwMode="auto">
          <a:xfrm>
            <a:off x="0" y="-234649"/>
            <a:ext cx="65" cy="469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18701F7-B892-14AD-5C27-1BC1960C218D}"/>
              </a:ext>
            </a:extLst>
          </p:cNvPr>
          <p:cNvSpPr txBox="1"/>
          <p:nvPr/>
        </p:nvSpPr>
        <p:spPr>
          <a:xfrm>
            <a:off x="255639" y="1129754"/>
            <a:ext cx="8495071" cy="470898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Rules for Writing C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Every statement ends with </a:t>
            </a:r>
            <a:r>
              <a:rPr kumimoji="0" lang="en-US" altLang="en-US" sz="2000" b="1" i="0" u="none" strike="noStrike" cap="none" normalizeH="0" baseline="0" dirty="0">
                <a:ln>
                  <a:noFill/>
                </a:ln>
                <a:solidFill>
                  <a:schemeClr val="tx1"/>
                </a:solidFill>
                <a:effectLst/>
                <a:latin typeface="Arial Unicode MS"/>
              </a:rPr>
              <a:t>;</a:t>
            </a:r>
            <a:r>
              <a:rPr kumimoji="0" lang="en-US" altLang="en-US" sz="2000" b="1" i="0" u="none" strike="noStrike" cap="none" normalizeH="0" baseline="0" dirty="0">
                <a:ln>
                  <a:noFill/>
                </a:ln>
                <a:solidFill>
                  <a:schemeClr val="tx1"/>
                </a:solidFill>
                <a:effectLst/>
              </a:rPr>
              <a:t> (semicolon)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semicolon marks the end of a statement.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Example: </a:t>
            </a:r>
            <a:r>
              <a:rPr kumimoji="0" lang="en-US" altLang="en-US" sz="2000" b="0" i="0" u="none" strike="noStrike" cap="none" normalizeH="0" baseline="0" dirty="0">
                <a:ln>
                  <a:noFill/>
                </a:ln>
                <a:solidFill>
                  <a:schemeClr val="tx1"/>
                </a:solidFill>
                <a:effectLst/>
                <a:latin typeface="Arial Unicode MS"/>
              </a:rPr>
              <a:t>int x = 10;</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Case-Sensitive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Unicode MS"/>
              </a:rPr>
              <a:t>int</a:t>
            </a:r>
            <a:r>
              <a:rPr kumimoji="0" lang="en-US" altLang="en-US" sz="2000" b="0" i="0" u="none" strike="noStrike" cap="none" normalizeH="0" baseline="0" dirty="0">
                <a:ln>
                  <a:noFill/>
                </a:ln>
                <a:solidFill>
                  <a:schemeClr val="tx1"/>
                </a:solidFill>
                <a:effectLst/>
              </a:rPr>
              <a:t> is different from </a:t>
            </a:r>
            <a:r>
              <a:rPr kumimoji="0" lang="en-US" altLang="en-US" sz="2000" b="0" i="0" u="none" strike="noStrike" cap="none" normalizeH="0" baseline="0" dirty="0">
                <a:ln>
                  <a:noFill/>
                </a:ln>
                <a:solidFill>
                  <a:schemeClr val="tx1"/>
                </a:solidFill>
                <a:effectLst/>
                <a:latin typeface="Arial Unicode MS"/>
              </a:rPr>
              <a:t>Int</a:t>
            </a:r>
            <a:r>
              <a:rPr kumimoji="0" lang="en-US" altLang="en-US" sz="2000" b="0" i="0" u="none" strike="noStrike" cap="none" normalizeH="0" baseline="0" dirty="0">
                <a:ln>
                  <a:noFill/>
                </a:ln>
                <a:solidFill>
                  <a:schemeClr val="tx1"/>
                </a:solidFill>
                <a:effectLst/>
              </a:rPr>
              <a:t> or </a:t>
            </a:r>
            <a:r>
              <a:rPr kumimoji="0" lang="en-US" altLang="en-US" sz="2000" b="0" i="0" u="none" strike="noStrike" cap="none" normalizeH="0" baseline="0" dirty="0">
                <a:ln>
                  <a:noFill/>
                </a:ln>
                <a:solidFill>
                  <a:schemeClr val="tx1"/>
                </a:solidFill>
                <a:effectLst/>
                <a:latin typeface="Arial Unicode MS"/>
              </a:rPr>
              <a:t>INT</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Keywords cannot be used as variable names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Example: You </a:t>
            </a:r>
            <a:r>
              <a:rPr kumimoji="0" lang="en-US" altLang="en-US" sz="2000" b="1" i="0" u="none" strike="noStrike" cap="none" normalizeH="0" baseline="0" dirty="0">
                <a:ln>
                  <a:noFill/>
                </a:ln>
                <a:solidFill>
                  <a:schemeClr val="tx1"/>
                </a:solidFill>
                <a:effectLst/>
                <a:latin typeface="Arial" panose="020B0604020202020204" pitchFamily="34" charset="0"/>
              </a:rPr>
              <a:t>cannot</a:t>
            </a:r>
            <a:r>
              <a:rPr kumimoji="0" lang="en-US" altLang="en-US" sz="2000" b="0" i="0" u="none" strike="noStrike" cap="none" normalizeH="0" baseline="0" dirty="0">
                <a:ln>
                  <a:noFill/>
                </a:ln>
                <a:solidFill>
                  <a:schemeClr val="tx1"/>
                </a:solidFill>
                <a:effectLst/>
                <a:latin typeface="Arial" panose="020B0604020202020204" pitchFamily="34" charset="0"/>
              </a:rPr>
              <a:t> do </a:t>
            </a:r>
            <a:r>
              <a:rPr kumimoji="0" lang="en-US" altLang="en-US" sz="2000" b="0" i="0" u="none" strike="noStrike" cap="none" normalizeH="0" baseline="0" dirty="0">
                <a:ln>
                  <a:noFill/>
                </a:ln>
                <a:solidFill>
                  <a:schemeClr val="tx1"/>
                </a:solidFill>
                <a:effectLst/>
                <a:latin typeface="Arial Unicode MS"/>
              </a:rPr>
              <a:t>int return = 5;</a:t>
            </a:r>
            <a:r>
              <a:rPr kumimoji="0" lang="en-US" altLang="en-US" sz="2000" b="0" i="0" u="none" strike="noStrike" cap="none" normalizeH="0" baseline="0" dirty="0">
                <a:ln>
                  <a:noFill/>
                </a:ln>
                <a:solidFill>
                  <a:schemeClr val="tx1"/>
                </a:solidFill>
                <a:effectLst/>
              </a:rPr>
              <a:t> because </a:t>
            </a:r>
            <a:r>
              <a:rPr kumimoji="0" lang="en-US" altLang="en-US" sz="2000" b="0" i="0" u="none" strike="noStrike" cap="none" normalizeH="0" baseline="0" dirty="0">
                <a:ln>
                  <a:noFill/>
                </a:ln>
                <a:solidFill>
                  <a:schemeClr val="tx1"/>
                </a:solidFill>
                <a:effectLst/>
                <a:latin typeface="Arial Unicode MS"/>
              </a:rPr>
              <a:t>return</a:t>
            </a:r>
            <a:r>
              <a:rPr kumimoji="0" lang="en-US" altLang="en-US" sz="2000" b="0" i="0" u="none" strike="noStrike" cap="none" normalizeH="0" baseline="0" dirty="0">
                <a:ln>
                  <a:noFill/>
                </a:ln>
                <a:solidFill>
                  <a:schemeClr val="tx1"/>
                </a:solidFill>
                <a:effectLst/>
              </a:rPr>
              <a:t> is a keyword.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Variables must be declared before use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Example: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Unicode MS"/>
              </a:rPr>
              <a:t>x = 10; int x;</a:t>
            </a:r>
            <a:r>
              <a:rPr kumimoji="0" lang="en-US" altLang="en-US" sz="2000" b="0" i="0" u="none" strike="noStrike" cap="none" normalizeH="0" baseline="0" dirty="0">
                <a:ln>
                  <a:noFill/>
                </a:ln>
                <a:solidFill>
                  <a:schemeClr val="tx1"/>
                </a:solidFill>
                <a:effectLst/>
              </a:rPr>
              <a:t> → Error</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int x; x = 10;</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Braces </a:t>
            </a:r>
            <a:r>
              <a:rPr kumimoji="0" lang="en-US" altLang="en-US" sz="2000" b="1" i="0" u="none" strike="noStrike" cap="none" normalizeH="0" baseline="0" dirty="0">
                <a:ln>
                  <a:noFill/>
                </a:ln>
                <a:solidFill>
                  <a:schemeClr val="tx1"/>
                </a:solidFill>
                <a:effectLst/>
                <a:latin typeface="Arial Unicode MS"/>
              </a:rPr>
              <a:t>{ }</a:t>
            </a:r>
            <a:r>
              <a:rPr kumimoji="0" lang="en-US" altLang="en-US" sz="2000" b="1" i="0" u="none" strike="noStrike" cap="none" normalizeH="0" baseline="0" dirty="0">
                <a:ln>
                  <a:noFill/>
                </a:ln>
                <a:solidFill>
                  <a:schemeClr val="tx1"/>
                </a:solidFill>
                <a:effectLst/>
              </a:rPr>
              <a:t> define a block of code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8664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E5209-FF9A-EB26-6EBB-18DF5F076C6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F193C81-8BAD-E9C4-89A4-A332EBA41F0C}"/>
              </a:ext>
            </a:extLst>
          </p:cNvPr>
          <p:cNvSpPr/>
          <p:nvPr/>
        </p:nvSpPr>
        <p:spPr>
          <a:xfrm>
            <a:off x="354577" y="1023576"/>
            <a:ext cx="8364880" cy="5268366"/>
          </a:xfrm>
          <a:prstGeom prst="rect">
            <a:avLst/>
          </a:prstGeom>
        </p:spPr>
        <p:txBody>
          <a:bodyPr wrap="square">
            <a:spAutoFit/>
          </a:bodyPr>
          <a:lstStyle/>
          <a:p>
            <a:endParaRPr lang="en-US" sz="3200" b="1" dirty="0">
              <a:solidFill>
                <a:schemeClr val="tx2"/>
              </a:solidFill>
            </a:endParaRPr>
          </a:p>
        </p:txBody>
      </p:sp>
      <p:cxnSp>
        <p:nvCxnSpPr>
          <p:cNvPr id="13" name="Straight Connector 12">
            <a:extLst>
              <a:ext uri="{FF2B5EF4-FFF2-40B4-BE49-F238E27FC236}">
                <a16:creationId xmlns:a16="http://schemas.microsoft.com/office/drawing/2014/main" id="{574E8486-E9D5-6AD7-BFC5-6C148258ACB9}"/>
              </a:ext>
            </a:extLst>
          </p:cNvPr>
          <p:cNvCxnSpPr/>
          <p:nvPr/>
        </p:nvCxnSpPr>
        <p:spPr>
          <a:xfrm>
            <a:off x="0" y="1023576"/>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9EEA360-4F5B-76F7-DD9F-62EA88584625}"/>
              </a:ext>
            </a:extLst>
          </p:cNvPr>
          <p:cNvSpPr txBox="1"/>
          <p:nvPr/>
        </p:nvSpPr>
        <p:spPr>
          <a:xfrm>
            <a:off x="112808" y="1189429"/>
            <a:ext cx="8848417" cy="4708981"/>
          </a:xfrm>
          <a:prstGeom prst="rect">
            <a:avLst/>
          </a:prstGeom>
          <a:noFill/>
        </p:spPr>
        <p:txBody>
          <a:bodyPr wrap="square">
            <a:spAutoFit/>
          </a:bodyPr>
          <a:lstStyle/>
          <a:p>
            <a:r>
              <a:rPr kumimoji="0" lang="en-US" altLang="en-US" sz="2000" b="0" i="0" u="none" strike="noStrike" cap="none" normalizeH="0" baseline="0" dirty="0">
                <a:ln>
                  <a:noFill/>
                </a:ln>
                <a:solidFill>
                  <a:schemeClr val="tx1"/>
                </a:solidFill>
                <a:effectLst/>
                <a:latin typeface="Arial" panose="020B0604020202020204" pitchFamily="34" charset="0"/>
              </a:rPr>
              <a:t>Example:</a:t>
            </a:r>
          </a:p>
          <a:p>
            <a:endParaRPr lang="en-US" sz="2000" dirty="0"/>
          </a:p>
          <a:p>
            <a:r>
              <a:rPr lang="en-US" sz="2000" dirty="0"/>
              <a:t>if (x &gt; 0) {</a:t>
            </a:r>
          </a:p>
          <a:p>
            <a:r>
              <a:rPr lang="en-US" sz="2000" dirty="0"/>
              <a:t>    </a:t>
            </a:r>
            <a:r>
              <a:rPr lang="en-US" sz="2000" dirty="0" err="1"/>
              <a:t>printf</a:t>
            </a:r>
            <a:r>
              <a:rPr lang="en-US" sz="2000" dirty="0"/>
              <a:t>("Positive");</a:t>
            </a:r>
          </a:p>
          <a:p>
            <a:r>
              <a:rPr lang="en-US" sz="2000" dirty="0"/>
              <a:t>}</a:t>
            </a:r>
          </a:p>
          <a:p>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Comments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Single-line: </a:t>
            </a:r>
            <a:r>
              <a:rPr kumimoji="0" lang="en-US" altLang="en-US" sz="2000" b="0" i="0" u="none" strike="noStrike" cap="none" normalizeH="0" baseline="0" dirty="0">
                <a:ln>
                  <a:noFill/>
                </a:ln>
                <a:solidFill>
                  <a:schemeClr val="tx1"/>
                </a:solidFill>
                <a:effectLst/>
                <a:latin typeface="Arial Unicode MS"/>
              </a:rPr>
              <a:t>// This is a comment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Multi-line:</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r>
              <a:rPr lang="en-US" sz="2000" dirty="0"/>
              <a:t>/* This</a:t>
            </a:r>
          </a:p>
          <a:p>
            <a:r>
              <a:rPr lang="en-US" sz="2000" dirty="0"/>
              <a:t>   is</a:t>
            </a:r>
          </a:p>
          <a:p>
            <a:r>
              <a:rPr lang="en-US" sz="2000" dirty="0"/>
              <a:t>   a multi-line comment */</a:t>
            </a:r>
          </a:p>
          <a:p>
            <a:endParaRPr lang="en-US" sz="2000" dirty="0"/>
          </a:p>
        </p:txBody>
      </p:sp>
    </p:spTree>
    <p:extLst>
      <p:ext uri="{BB962C8B-B14F-4D97-AF65-F5344CB8AC3E}">
        <p14:creationId xmlns:p14="http://schemas.microsoft.com/office/powerpoint/2010/main" val="152788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7E9B7-00F2-3AB0-EB9B-7B475B7D9DE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AFD453A-9D54-F444-BD2F-A32621D461D5}"/>
              </a:ext>
            </a:extLst>
          </p:cNvPr>
          <p:cNvSpPr/>
          <p:nvPr/>
        </p:nvSpPr>
        <p:spPr>
          <a:xfrm>
            <a:off x="354577" y="1023576"/>
            <a:ext cx="8364880" cy="5268366"/>
          </a:xfrm>
          <a:prstGeom prst="rect">
            <a:avLst/>
          </a:prstGeom>
        </p:spPr>
        <p:txBody>
          <a:bodyPr wrap="square">
            <a:spAutoFit/>
          </a:bodyPr>
          <a:lstStyle/>
          <a:p>
            <a:endParaRPr lang="en-US" sz="3200" b="1" dirty="0">
              <a:solidFill>
                <a:schemeClr val="tx2"/>
              </a:solidFill>
            </a:endParaRPr>
          </a:p>
        </p:txBody>
      </p:sp>
      <p:cxnSp>
        <p:nvCxnSpPr>
          <p:cNvPr id="13" name="Straight Connector 12">
            <a:extLst>
              <a:ext uri="{FF2B5EF4-FFF2-40B4-BE49-F238E27FC236}">
                <a16:creationId xmlns:a16="http://schemas.microsoft.com/office/drawing/2014/main" id="{5A0E45EA-6650-DD0F-4D08-8D9FC8302B21}"/>
              </a:ext>
            </a:extLst>
          </p:cNvPr>
          <p:cNvCxnSpPr/>
          <p:nvPr/>
        </p:nvCxnSpPr>
        <p:spPr>
          <a:xfrm>
            <a:off x="0" y="1023576"/>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E058709-D57D-848A-CF8C-E57C38B6EC6C}"/>
              </a:ext>
            </a:extLst>
          </p:cNvPr>
          <p:cNvSpPr txBox="1"/>
          <p:nvPr/>
        </p:nvSpPr>
        <p:spPr>
          <a:xfrm>
            <a:off x="112808" y="1189429"/>
            <a:ext cx="8848417" cy="4401205"/>
          </a:xfrm>
          <a:prstGeom prst="rect">
            <a:avLst/>
          </a:prstGeom>
          <a:noFill/>
        </p:spPr>
        <p:txBody>
          <a:bodyPr wrap="square">
            <a:spAutoFit/>
          </a:bodyPr>
          <a:lstStyle/>
          <a:p>
            <a:r>
              <a:rPr lang="en-US" sz="2000" dirty="0"/>
              <a:t>Example:</a:t>
            </a:r>
          </a:p>
          <a:p>
            <a:endParaRPr lang="en-US" sz="2000" dirty="0"/>
          </a:p>
          <a:p>
            <a:r>
              <a:rPr lang="en-US" sz="2000" dirty="0"/>
              <a:t>#include &lt;</a:t>
            </a:r>
            <a:r>
              <a:rPr lang="en-US" sz="2000" dirty="0" err="1"/>
              <a:t>stdio.h</a:t>
            </a:r>
            <a:r>
              <a:rPr lang="en-US" sz="2000" dirty="0"/>
              <a:t>&gt; // Preprocessor directive</a:t>
            </a:r>
          </a:p>
          <a:p>
            <a:endParaRPr lang="en-US" sz="2000" dirty="0"/>
          </a:p>
          <a:p>
            <a:r>
              <a:rPr lang="en-US" sz="2000" dirty="0"/>
              <a:t>int main() // main function starts</a:t>
            </a:r>
          </a:p>
          <a:p>
            <a:r>
              <a:rPr lang="en-US" sz="2000" dirty="0"/>
              <a:t>{</a:t>
            </a:r>
          </a:p>
          <a:p>
            <a:r>
              <a:rPr lang="en-US" sz="2000" dirty="0"/>
              <a:t>    int age = 20; // Variable declaration and initialization</a:t>
            </a:r>
          </a:p>
          <a:p>
            <a:r>
              <a:rPr lang="en-US" sz="2000" dirty="0"/>
              <a:t>    </a:t>
            </a:r>
            <a:r>
              <a:rPr lang="en-US" sz="2000" dirty="0" err="1"/>
              <a:t>printf</a:t>
            </a:r>
            <a:r>
              <a:rPr lang="en-US" sz="2000" dirty="0"/>
              <a:t>("Age is %d", age); // Output statement</a:t>
            </a:r>
          </a:p>
          <a:p>
            <a:r>
              <a:rPr lang="en-US" sz="2000" dirty="0"/>
              <a:t>    return 0; // End of main</a:t>
            </a:r>
          </a:p>
          <a:p>
            <a:r>
              <a:rPr lang="en-US" sz="2000" dirty="0"/>
              <a:t>}</a:t>
            </a:r>
          </a:p>
          <a:p>
            <a:endParaRPr lang="en-US" sz="2000" dirty="0"/>
          </a:p>
          <a:p>
            <a:endParaRPr lang="en-US" sz="2000" dirty="0"/>
          </a:p>
          <a:p>
            <a:r>
              <a:rPr lang="en-US" sz="2000" dirty="0"/>
              <a:t> Output:</a:t>
            </a:r>
          </a:p>
          <a:p>
            <a:r>
              <a:rPr lang="en-US" sz="2000" dirty="0"/>
              <a:t>Age is 20</a:t>
            </a:r>
          </a:p>
        </p:txBody>
      </p:sp>
    </p:spTree>
    <p:extLst>
      <p:ext uri="{BB962C8B-B14F-4D97-AF65-F5344CB8AC3E}">
        <p14:creationId xmlns:p14="http://schemas.microsoft.com/office/powerpoint/2010/main" val="1939816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B17C15-15D0-3842-E446-7CD691F9F51B}"/>
              </a:ext>
            </a:extLst>
          </p:cNvPr>
          <p:cNvSpPr txBox="1"/>
          <p:nvPr/>
        </p:nvSpPr>
        <p:spPr>
          <a:xfrm>
            <a:off x="288234" y="1208758"/>
            <a:ext cx="8378687" cy="1015663"/>
          </a:xfrm>
          <a:prstGeom prst="rect">
            <a:avLst/>
          </a:prstGeom>
          <a:noFill/>
        </p:spPr>
        <p:txBody>
          <a:bodyPr wrap="square">
            <a:spAutoFit/>
          </a:bodyPr>
          <a:lstStyle/>
          <a:p>
            <a:r>
              <a:rPr lang="en-US" sz="2000" b="1" dirty="0"/>
              <a:t>What are Data Types?</a:t>
            </a:r>
          </a:p>
          <a:p>
            <a:r>
              <a:rPr lang="en-US" sz="2000" dirty="0"/>
              <a:t>Data types tell the compiler </a:t>
            </a:r>
            <a:r>
              <a:rPr lang="en-US" sz="2000" b="1" dirty="0"/>
              <a:t>what kind of data</a:t>
            </a:r>
            <a:r>
              <a:rPr lang="en-US" sz="2000" dirty="0"/>
              <a:t> a variable can store and </a:t>
            </a:r>
            <a:r>
              <a:rPr lang="en-US" sz="2000" b="1" dirty="0"/>
              <a:t>how much memory</a:t>
            </a:r>
            <a:r>
              <a:rPr lang="en-US" sz="2000" dirty="0"/>
              <a:t> it needs.</a:t>
            </a:r>
          </a:p>
        </p:txBody>
      </p:sp>
      <p:sp>
        <p:nvSpPr>
          <p:cNvPr id="12" name="TextBox 11">
            <a:extLst>
              <a:ext uri="{FF2B5EF4-FFF2-40B4-BE49-F238E27FC236}">
                <a16:creationId xmlns:a16="http://schemas.microsoft.com/office/drawing/2014/main" id="{5069ABD6-BFAF-7AD2-D082-1D3C5E442F91}"/>
              </a:ext>
            </a:extLst>
          </p:cNvPr>
          <p:cNvSpPr txBox="1"/>
          <p:nvPr/>
        </p:nvSpPr>
        <p:spPr>
          <a:xfrm>
            <a:off x="365264" y="5464576"/>
            <a:ext cx="8130209"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*Size depends on system/compiler. On modern systems, </a:t>
            </a:r>
            <a:r>
              <a:rPr kumimoji="0" lang="en-US" altLang="en-US" sz="1800" b="0" i="0" u="none" strike="noStrike" cap="none" normalizeH="0" baseline="0" dirty="0">
                <a:ln>
                  <a:noFill/>
                </a:ln>
                <a:solidFill>
                  <a:schemeClr val="tx1"/>
                </a:solidFill>
                <a:effectLst/>
                <a:latin typeface="Arial Unicode MS"/>
              </a:rPr>
              <a:t>int</a:t>
            </a:r>
            <a:r>
              <a:rPr kumimoji="0" lang="en-US" altLang="en-US" sz="1800" b="0" i="0" u="none" strike="noStrike" cap="none" normalizeH="0" baseline="0" dirty="0">
                <a:ln>
                  <a:noFill/>
                </a:ln>
                <a:solidFill>
                  <a:schemeClr val="tx1"/>
                </a:solidFill>
                <a:effectLst/>
              </a:rPr>
              <a:t> is usually 4 bytes.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3" name="Table 12">
            <a:extLst>
              <a:ext uri="{FF2B5EF4-FFF2-40B4-BE49-F238E27FC236}">
                <a16:creationId xmlns:a16="http://schemas.microsoft.com/office/drawing/2014/main" id="{83755F4A-6E95-BC64-52D4-1582D4C7E282}"/>
              </a:ext>
            </a:extLst>
          </p:cNvPr>
          <p:cNvGraphicFramePr>
            <a:graphicFrameLocks noGrp="1"/>
          </p:cNvGraphicFramePr>
          <p:nvPr>
            <p:extLst>
              <p:ext uri="{D42A27DB-BD31-4B8C-83A1-F6EECF244321}">
                <p14:modId xmlns:p14="http://schemas.microsoft.com/office/powerpoint/2010/main" val="2390493007"/>
              </p:ext>
            </p:extLst>
          </p:nvPr>
        </p:nvGraphicFramePr>
        <p:xfrm>
          <a:off x="437321" y="2266122"/>
          <a:ext cx="8058152" cy="2726980"/>
        </p:xfrm>
        <a:graphic>
          <a:graphicData uri="http://schemas.openxmlformats.org/drawingml/2006/table">
            <a:tbl>
              <a:tblPr/>
              <a:tblGrid>
                <a:gridCol w="2014538">
                  <a:extLst>
                    <a:ext uri="{9D8B030D-6E8A-4147-A177-3AD203B41FA5}">
                      <a16:colId xmlns:a16="http://schemas.microsoft.com/office/drawing/2014/main" val="3117318506"/>
                    </a:ext>
                  </a:extLst>
                </a:gridCol>
                <a:gridCol w="2014538">
                  <a:extLst>
                    <a:ext uri="{9D8B030D-6E8A-4147-A177-3AD203B41FA5}">
                      <a16:colId xmlns:a16="http://schemas.microsoft.com/office/drawing/2014/main" val="3152382644"/>
                    </a:ext>
                  </a:extLst>
                </a:gridCol>
                <a:gridCol w="2014538">
                  <a:extLst>
                    <a:ext uri="{9D8B030D-6E8A-4147-A177-3AD203B41FA5}">
                      <a16:colId xmlns:a16="http://schemas.microsoft.com/office/drawing/2014/main" val="3994298843"/>
                    </a:ext>
                  </a:extLst>
                </a:gridCol>
                <a:gridCol w="2014538">
                  <a:extLst>
                    <a:ext uri="{9D8B030D-6E8A-4147-A177-3AD203B41FA5}">
                      <a16:colId xmlns:a16="http://schemas.microsoft.com/office/drawing/2014/main" val="1500034331"/>
                    </a:ext>
                  </a:extLst>
                </a:gridCol>
              </a:tblGrid>
              <a:tr h="545396">
                <a:tc>
                  <a:txBody>
                    <a:bodyPr/>
                    <a:lstStyle/>
                    <a:p>
                      <a:r>
                        <a:rPr lang="en-IN" sz="2000"/>
                        <a:t>Data Type</a:t>
                      </a:r>
                    </a:p>
                  </a:txBody>
                  <a:tcPr anchor="ctr">
                    <a:lnL>
                      <a:noFill/>
                    </a:lnL>
                    <a:lnR>
                      <a:noFill/>
                    </a:lnR>
                    <a:lnT>
                      <a:noFill/>
                    </a:lnT>
                    <a:lnB>
                      <a:noFill/>
                    </a:lnB>
                    <a:noFill/>
                  </a:tcPr>
                </a:tc>
                <a:tc>
                  <a:txBody>
                    <a:bodyPr/>
                    <a:lstStyle/>
                    <a:p>
                      <a:r>
                        <a:rPr lang="en-IN" sz="2000"/>
                        <a:t>Size (bytes)*</a:t>
                      </a:r>
                    </a:p>
                  </a:txBody>
                  <a:tcPr anchor="ctr">
                    <a:lnL>
                      <a:noFill/>
                    </a:lnL>
                    <a:lnR>
                      <a:noFill/>
                    </a:lnR>
                    <a:lnT>
                      <a:noFill/>
                    </a:lnT>
                    <a:lnB>
                      <a:noFill/>
                    </a:lnB>
                    <a:noFill/>
                  </a:tcPr>
                </a:tc>
                <a:tc>
                  <a:txBody>
                    <a:bodyPr/>
                    <a:lstStyle/>
                    <a:p>
                      <a:r>
                        <a:rPr lang="en-IN" sz="2000"/>
                        <a:t>Format Specifier</a:t>
                      </a:r>
                    </a:p>
                  </a:txBody>
                  <a:tcPr anchor="ctr">
                    <a:lnL>
                      <a:noFill/>
                    </a:lnL>
                    <a:lnR>
                      <a:noFill/>
                    </a:lnR>
                    <a:lnT>
                      <a:noFill/>
                    </a:lnT>
                    <a:lnB>
                      <a:noFill/>
                    </a:lnB>
                    <a:noFill/>
                  </a:tcPr>
                </a:tc>
                <a:tc>
                  <a:txBody>
                    <a:bodyPr/>
                    <a:lstStyle/>
                    <a:p>
                      <a:r>
                        <a:rPr lang="en-IN" sz="2000"/>
                        <a:t>Example</a:t>
                      </a:r>
                    </a:p>
                  </a:txBody>
                  <a:tcPr anchor="ctr">
                    <a:lnL>
                      <a:noFill/>
                    </a:lnL>
                    <a:lnR>
                      <a:noFill/>
                    </a:lnR>
                    <a:lnT>
                      <a:noFill/>
                    </a:lnT>
                    <a:lnB>
                      <a:noFill/>
                    </a:lnB>
                    <a:noFill/>
                  </a:tcPr>
                </a:tc>
                <a:extLst>
                  <a:ext uri="{0D108BD9-81ED-4DB2-BD59-A6C34878D82A}">
                    <a16:rowId xmlns:a16="http://schemas.microsoft.com/office/drawing/2014/main" val="632735267"/>
                  </a:ext>
                </a:extLst>
              </a:tr>
              <a:tr h="545396">
                <a:tc>
                  <a:txBody>
                    <a:bodyPr/>
                    <a:lstStyle/>
                    <a:p>
                      <a:r>
                        <a:rPr lang="en-IN" sz="2000" dirty="0"/>
                        <a:t>int</a:t>
                      </a:r>
                    </a:p>
                  </a:txBody>
                  <a:tcPr anchor="ctr">
                    <a:lnL>
                      <a:noFill/>
                    </a:lnL>
                    <a:lnR>
                      <a:noFill/>
                    </a:lnR>
                    <a:lnT>
                      <a:noFill/>
                    </a:lnT>
                    <a:lnB>
                      <a:noFill/>
                    </a:lnB>
                    <a:noFill/>
                  </a:tcPr>
                </a:tc>
                <a:tc>
                  <a:txBody>
                    <a:bodyPr/>
                    <a:lstStyle/>
                    <a:p>
                      <a:r>
                        <a:rPr lang="en-IN" sz="2000"/>
                        <a:t>2 or 4</a:t>
                      </a:r>
                    </a:p>
                  </a:txBody>
                  <a:tcPr anchor="ctr">
                    <a:lnL>
                      <a:noFill/>
                    </a:lnL>
                    <a:lnR>
                      <a:noFill/>
                    </a:lnR>
                    <a:lnT>
                      <a:noFill/>
                    </a:lnT>
                    <a:lnB>
                      <a:noFill/>
                    </a:lnB>
                    <a:noFill/>
                  </a:tcPr>
                </a:tc>
                <a:tc>
                  <a:txBody>
                    <a:bodyPr/>
                    <a:lstStyle/>
                    <a:p>
                      <a:r>
                        <a:rPr lang="en-IN" sz="2000"/>
                        <a:t>%d</a:t>
                      </a:r>
                    </a:p>
                  </a:txBody>
                  <a:tcPr anchor="ctr">
                    <a:lnL>
                      <a:noFill/>
                    </a:lnL>
                    <a:lnR>
                      <a:noFill/>
                    </a:lnR>
                    <a:lnT>
                      <a:noFill/>
                    </a:lnT>
                    <a:lnB>
                      <a:noFill/>
                    </a:lnB>
                    <a:noFill/>
                  </a:tcPr>
                </a:tc>
                <a:tc>
                  <a:txBody>
                    <a:bodyPr/>
                    <a:lstStyle/>
                    <a:p>
                      <a:r>
                        <a:rPr lang="en-IN" sz="2000"/>
                        <a:t>5, -20</a:t>
                      </a:r>
                    </a:p>
                  </a:txBody>
                  <a:tcPr anchor="ctr">
                    <a:lnL>
                      <a:noFill/>
                    </a:lnL>
                    <a:lnR>
                      <a:noFill/>
                    </a:lnR>
                    <a:lnT>
                      <a:noFill/>
                    </a:lnT>
                    <a:lnB>
                      <a:noFill/>
                    </a:lnB>
                    <a:noFill/>
                  </a:tcPr>
                </a:tc>
                <a:extLst>
                  <a:ext uri="{0D108BD9-81ED-4DB2-BD59-A6C34878D82A}">
                    <a16:rowId xmlns:a16="http://schemas.microsoft.com/office/drawing/2014/main" val="2761629997"/>
                  </a:ext>
                </a:extLst>
              </a:tr>
              <a:tr h="545396">
                <a:tc>
                  <a:txBody>
                    <a:bodyPr/>
                    <a:lstStyle/>
                    <a:p>
                      <a:r>
                        <a:rPr lang="en-IN" sz="2000"/>
                        <a:t>float</a:t>
                      </a:r>
                    </a:p>
                  </a:txBody>
                  <a:tcPr anchor="ctr">
                    <a:lnL>
                      <a:noFill/>
                    </a:lnL>
                    <a:lnR>
                      <a:noFill/>
                    </a:lnR>
                    <a:lnT>
                      <a:noFill/>
                    </a:lnT>
                    <a:lnB>
                      <a:noFill/>
                    </a:lnB>
                    <a:noFill/>
                  </a:tcPr>
                </a:tc>
                <a:tc>
                  <a:txBody>
                    <a:bodyPr/>
                    <a:lstStyle/>
                    <a:p>
                      <a:r>
                        <a:rPr lang="en-IN" sz="2000"/>
                        <a:t>4</a:t>
                      </a:r>
                    </a:p>
                  </a:txBody>
                  <a:tcPr anchor="ctr">
                    <a:lnL>
                      <a:noFill/>
                    </a:lnL>
                    <a:lnR>
                      <a:noFill/>
                    </a:lnR>
                    <a:lnT>
                      <a:noFill/>
                    </a:lnT>
                    <a:lnB>
                      <a:noFill/>
                    </a:lnB>
                    <a:noFill/>
                  </a:tcPr>
                </a:tc>
                <a:tc>
                  <a:txBody>
                    <a:bodyPr/>
                    <a:lstStyle/>
                    <a:p>
                      <a:r>
                        <a:rPr lang="en-IN" sz="2000"/>
                        <a:t>%f</a:t>
                      </a:r>
                    </a:p>
                  </a:txBody>
                  <a:tcPr anchor="ctr">
                    <a:lnL>
                      <a:noFill/>
                    </a:lnL>
                    <a:lnR>
                      <a:noFill/>
                    </a:lnR>
                    <a:lnT>
                      <a:noFill/>
                    </a:lnT>
                    <a:lnB>
                      <a:noFill/>
                    </a:lnB>
                    <a:noFill/>
                  </a:tcPr>
                </a:tc>
                <a:tc>
                  <a:txBody>
                    <a:bodyPr/>
                    <a:lstStyle/>
                    <a:p>
                      <a:r>
                        <a:rPr lang="en-IN" sz="2000"/>
                        <a:t>3.14</a:t>
                      </a:r>
                    </a:p>
                  </a:txBody>
                  <a:tcPr anchor="ctr">
                    <a:lnL>
                      <a:noFill/>
                    </a:lnL>
                    <a:lnR>
                      <a:noFill/>
                    </a:lnR>
                    <a:lnT>
                      <a:noFill/>
                    </a:lnT>
                    <a:lnB>
                      <a:noFill/>
                    </a:lnB>
                    <a:noFill/>
                  </a:tcPr>
                </a:tc>
                <a:extLst>
                  <a:ext uri="{0D108BD9-81ED-4DB2-BD59-A6C34878D82A}">
                    <a16:rowId xmlns:a16="http://schemas.microsoft.com/office/drawing/2014/main" val="3875504338"/>
                  </a:ext>
                </a:extLst>
              </a:tr>
              <a:tr h="545396">
                <a:tc>
                  <a:txBody>
                    <a:bodyPr/>
                    <a:lstStyle/>
                    <a:p>
                      <a:r>
                        <a:rPr lang="en-IN" sz="2000"/>
                        <a:t>double</a:t>
                      </a:r>
                    </a:p>
                  </a:txBody>
                  <a:tcPr anchor="ctr">
                    <a:lnL>
                      <a:noFill/>
                    </a:lnL>
                    <a:lnR>
                      <a:noFill/>
                    </a:lnR>
                    <a:lnT>
                      <a:noFill/>
                    </a:lnT>
                    <a:lnB>
                      <a:noFill/>
                    </a:lnB>
                    <a:noFill/>
                  </a:tcPr>
                </a:tc>
                <a:tc>
                  <a:txBody>
                    <a:bodyPr/>
                    <a:lstStyle/>
                    <a:p>
                      <a:r>
                        <a:rPr lang="en-IN" sz="2000"/>
                        <a:t>8</a:t>
                      </a:r>
                    </a:p>
                  </a:txBody>
                  <a:tcPr anchor="ctr">
                    <a:lnL>
                      <a:noFill/>
                    </a:lnL>
                    <a:lnR>
                      <a:noFill/>
                    </a:lnR>
                    <a:lnT>
                      <a:noFill/>
                    </a:lnT>
                    <a:lnB>
                      <a:noFill/>
                    </a:lnB>
                    <a:noFill/>
                  </a:tcPr>
                </a:tc>
                <a:tc>
                  <a:txBody>
                    <a:bodyPr/>
                    <a:lstStyle/>
                    <a:p>
                      <a:r>
                        <a:rPr lang="en-IN" sz="2000"/>
                        <a:t>%lf</a:t>
                      </a:r>
                    </a:p>
                  </a:txBody>
                  <a:tcPr anchor="ctr">
                    <a:lnL>
                      <a:noFill/>
                    </a:lnL>
                    <a:lnR>
                      <a:noFill/>
                    </a:lnR>
                    <a:lnT>
                      <a:noFill/>
                    </a:lnT>
                    <a:lnB>
                      <a:noFill/>
                    </a:lnB>
                    <a:noFill/>
                  </a:tcPr>
                </a:tc>
                <a:tc>
                  <a:txBody>
                    <a:bodyPr/>
                    <a:lstStyle/>
                    <a:p>
                      <a:r>
                        <a:rPr lang="en-IN" sz="2000"/>
                        <a:t>12.3456</a:t>
                      </a:r>
                    </a:p>
                  </a:txBody>
                  <a:tcPr anchor="ctr">
                    <a:lnL>
                      <a:noFill/>
                    </a:lnL>
                    <a:lnR>
                      <a:noFill/>
                    </a:lnR>
                    <a:lnT>
                      <a:noFill/>
                    </a:lnT>
                    <a:lnB>
                      <a:noFill/>
                    </a:lnB>
                    <a:noFill/>
                  </a:tcPr>
                </a:tc>
                <a:extLst>
                  <a:ext uri="{0D108BD9-81ED-4DB2-BD59-A6C34878D82A}">
                    <a16:rowId xmlns:a16="http://schemas.microsoft.com/office/drawing/2014/main" val="1957591602"/>
                  </a:ext>
                </a:extLst>
              </a:tr>
              <a:tr h="545396">
                <a:tc>
                  <a:txBody>
                    <a:bodyPr/>
                    <a:lstStyle/>
                    <a:p>
                      <a:r>
                        <a:rPr lang="en-IN" sz="2000"/>
                        <a:t>char</a:t>
                      </a:r>
                    </a:p>
                  </a:txBody>
                  <a:tcPr anchor="ctr">
                    <a:lnL>
                      <a:noFill/>
                    </a:lnL>
                    <a:lnR>
                      <a:noFill/>
                    </a:lnR>
                    <a:lnT>
                      <a:noFill/>
                    </a:lnT>
                    <a:lnB>
                      <a:noFill/>
                    </a:lnB>
                    <a:noFill/>
                  </a:tcPr>
                </a:tc>
                <a:tc>
                  <a:txBody>
                    <a:bodyPr/>
                    <a:lstStyle/>
                    <a:p>
                      <a:r>
                        <a:rPr lang="en-IN" sz="2000"/>
                        <a:t>1</a:t>
                      </a:r>
                    </a:p>
                  </a:txBody>
                  <a:tcPr anchor="ctr">
                    <a:lnL>
                      <a:noFill/>
                    </a:lnL>
                    <a:lnR>
                      <a:noFill/>
                    </a:lnR>
                    <a:lnT>
                      <a:noFill/>
                    </a:lnT>
                    <a:lnB>
                      <a:noFill/>
                    </a:lnB>
                    <a:noFill/>
                  </a:tcPr>
                </a:tc>
                <a:tc>
                  <a:txBody>
                    <a:bodyPr/>
                    <a:lstStyle/>
                    <a:p>
                      <a:r>
                        <a:rPr lang="en-IN" sz="2000"/>
                        <a:t>%c</a:t>
                      </a:r>
                    </a:p>
                  </a:txBody>
                  <a:tcPr anchor="ctr">
                    <a:lnL>
                      <a:noFill/>
                    </a:lnL>
                    <a:lnR>
                      <a:noFill/>
                    </a:lnR>
                    <a:lnT>
                      <a:noFill/>
                    </a:lnT>
                    <a:lnB>
                      <a:noFill/>
                    </a:lnB>
                    <a:noFill/>
                  </a:tcPr>
                </a:tc>
                <a:tc>
                  <a:txBody>
                    <a:bodyPr/>
                    <a:lstStyle/>
                    <a:p>
                      <a:r>
                        <a:rPr lang="en-IN" sz="2000" dirty="0"/>
                        <a:t>'A', 'z'</a:t>
                      </a:r>
                    </a:p>
                  </a:txBody>
                  <a:tcPr anchor="ctr">
                    <a:lnL>
                      <a:noFill/>
                    </a:lnL>
                    <a:lnR>
                      <a:noFill/>
                    </a:lnR>
                    <a:lnT>
                      <a:noFill/>
                    </a:lnT>
                    <a:lnB>
                      <a:noFill/>
                    </a:lnB>
                    <a:noFill/>
                  </a:tcPr>
                </a:tc>
                <a:extLst>
                  <a:ext uri="{0D108BD9-81ED-4DB2-BD59-A6C34878D82A}">
                    <a16:rowId xmlns:a16="http://schemas.microsoft.com/office/drawing/2014/main" val="2175087672"/>
                  </a:ext>
                </a:extLst>
              </a:tr>
            </a:tbl>
          </a:graphicData>
        </a:graphic>
      </p:graphicFrame>
    </p:spTree>
    <p:extLst>
      <p:ext uri="{BB962C8B-B14F-4D97-AF65-F5344CB8AC3E}">
        <p14:creationId xmlns:p14="http://schemas.microsoft.com/office/powerpoint/2010/main" val="93684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09A087-5956-117A-F3CF-BFC3628D8E01}"/>
              </a:ext>
            </a:extLst>
          </p:cNvPr>
          <p:cNvSpPr txBox="1"/>
          <p:nvPr/>
        </p:nvSpPr>
        <p:spPr>
          <a:xfrm>
            <a:off x="176980" y="1259175"/>
            <a:ext cx="8790039" cy="4339650"/>
          </a:xfrm>
          <a:prstGeom prst="rect">
            <a:avLst/>
          </a:prstGeom>
          <a:noFill/>
        </p:spPr>
        <p:txBody>
          <a:bodyPr wrap="square">
            <a:spAutoFit/>
          </a:bodyPr>
          <a:lstStyle/>
          <a:p>
            <a:r>
              <a:rPr lang="en-US" sz="2400" b="1" dirty="0"/>
              <a:t>Identifiers</a:t>
            </a:r>
            <a:r>
              <a:rPr lang="en-US" dirty="0"/>
              <a:t> </a:t>
            </a:r>
          </a:p>
          <a:p>
            <a:r>
              <a:rPr lang="en-US" dirty="0"/>
              <a:t>Identifiers are user defined word used to name of entities like variables, arrays, functions, structures etc. </a:t>
            </a:r>
          </a:p>
          <a:p>
            <a:endParaRPr lang="en-US" dirty="0"/>
          </a:p>
          <a:p>
            <a:r>
              <a:rPr lang="en-US" b="1" dirty="0"/>
              <a:t>Rules for naming identifiers are: </a:t>
            </a:r>
          </a:p>
          <a:p>
            <a:pPr marL="342900" indent="-342900">
              <a:buAutoNum type="arabicParenR"/>
            </a:pPr>
            <a:r>
              <a:rPr lang="en-US" dirty="0"/>
              <a:t>name should only consists of alphabets (both upper and lower case), digits and underscore (_) sign. </a:t>
            </a:r>
          </a:p>
          <a:p>
            <a:pPr marL="342900" indent="-342900">
              <a:buAutoNum type="arabicParenR"/>
            </a:pPr>
            <a:r>
              <a:rPr lang="en-US" dirty="0"/>
              <a:t>first characters should be alphabet or underscore.</a:t>
            </a:r>
          </a:p>
          <a:p>
            <a:pPr marL="342900" indent="-342900">
              <a:buAutoNum type="arabicParenR"/>
            </a:pPr>
            <a:r>
              <a:rPr lang="en-US" dirty="0"/>
              <a:t>name should not be a keyword </a:t>
            </a:r>
          </a:p>
          <a:p>
            <a:pPr marL="342900" indent="-342900">
              <a:buAutoNum type="arabicParenR"/>
            </a:pPr>
            <a:r>
              <a:rPr lang="en-US" dirty="0"/>
              <a:t>since C is a case sensitive, the upper case and lower case considered differently, for example code, Code, CODE etc. are different identifiers.</a:t>
            </a:r>
          </a:p>
          <a:p>
            <a:pPr marL="342900" indent="-342900">
              <a:buAutoNum type="arabicParenR"/>
            </a:pPr>
            <a:r>
              <a:rPr lang="en-US" dirty="0"/>
              <a:t>identifiers are generally given in some meaningful name such as value, </a:t>
            </a:r>
            <a:r>
              <a:rPr lang="en-US" dirty="0" err="1"/>
              <a:t>net_salary</a:t>
            </a:r>
            <a:r>
              <a:rPr lang="en-US" dirty="0"/>
              <a:t>, age, data etc. An identifier name may be long, some implementation recognizes only first eight characters, most recognize 31 characters. ANSI standard compiler recognize 31 characters. Some invalid identifiers are 5cb, int, res#, avg no etc. </a:t>
            </a:r>
            <a:endParaRPr lang="en-IN" dirty="0"/>
          </a:p>
        </p:txBody>
      </p:sp>
    </p:spTree>
    <p:extLst>
      <p:ext uri="{BB962C8B-B14F-4D97-AF65-F5344CB8AC3E}">
        <p14:creationId xmlns:p14="http://schemas.microsoft.com/office/powerpoint/2010/main" val="1300369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C9ABD-5BCE-BF8E-12DC-706632322BA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E51FB7-B592-020E-4ECE-20CC9F8E3963}"/>
              </a:ext>
            </a:extLst>
          </p:cNvPr>
          <p:cNvSpPr/>
          <p:nvPr/>
        </p:nvSpPr>
        <p:spPr>
          <a:xfrm>
            <a:off x="354577" y="1023576"/>
            <a:ext cx="8364880" cy="5268366"/>
          </a:xfrm>
          <a:prstGeom prst="rect">
            <a:avLst/>
          </a:prstGeom>
        </p:spPr>
        <p:txBody>
          <a:bodyPr wrap="square">
            <a:spAutoFit/>
          </a:bodyPr>
          <a:lstStyle/>
          <a:p>
            <a:endParaRPr lang="en-US" sz="3200" b="1" dirty="0">
              <a:solidFill>
                <a:schemeClr val="tx2"/>
              </a:solidFill>
            </a:endParaRPr>
          </a:p>
        </p:txBody>
      </p:sp>
      <p:cxnSp>
        <p:nvCxnSpPr>
          <p:cNvPr id="13" name="Straight Connector 12">
            <a:extLst>
              <a:ext uri="{FF2B5EF4-FFF2-40B4-BE49-F238E27FC236}">
                <a16:creationId xmlns:a16="http://schemas.microsoft.com/office/drawing/2014/main" id="{C8960ACB-6F1B-1344-8BFF-925F660EE4A6}"/>
              </a:ext>
            </a:extLst>
          </p:cNvPr>
          <p:cNvCxnSpPr/>
          <p:nvPr/>
        </p:nvCxnSpPr>
        <p:spPr>
          <a:xfrm>
            <a:off x="0" y="1023576"/>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32F6291-E23D-45BA-71D3-9064448AA1DD}"/>
              </a:ext>
            </a:extLst>
          </p:cNvPr>
          <p:cNvSpPr txBox="1"/>
          <p:nvPr/>
        </p:nvSpPr>
        <p:spPr>
          <a:xfrm>
            <a:off x="1316562" y="1843950"/>
            <a:ext cx="6440910" cy="31700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Variable Declaration and Initialization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Declaration:</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int age;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Initialization:</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int age = 20;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Multiple Variables:</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int x = 5, y = 10;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07373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589</TotalTime>
  <Words>1390</Words>
  <Application>Microsoft Office PowerPoint</Application>
  <PresentationFormat>On-screen Show (4:3)</PresentationFormat>
  <Paragraphs>342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Unicode MS</vt:lpstr>
      <vt:lpstr>Calibri</vt:lpstr>
      <vt:lpstr>Calibri Light</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kumar</dc:creator>
  <cp:lastModifiedBy>Renuka Parmar</cp:lastModifiedBy>
  <cp:revision>61</cp:revision>
  <dcterms:created xsi:type="dcterms:W3CDTF">2024-12-13T07:18:04Z</dcterms:created>
  <dcterms:modified xsi:type="dcterms:W3CDTF">2025-08-21T07:00:33Z</dcterms:modified>
</cp:coreProperties>
</file>