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58" r:id="rId4"/>
    <p:sldId id="287" r:id="rId5"/>
    <p:sldId id="276" r:id="rId6"/>
    <p:sldId id="285" r:id="rId7"/>
    <p:sldId id="286" r:id="rId8"/>
    <p:sldId id="288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 autoAdjust="0"/>
    <p:restoredTop sz="96281" autoAdjust="0"/>
  </p:normalViewPr>
  <p:slideViewPr>
    <p:cSldViewPr snapToGrid="0">
      <p:cViewPr>
        <p:scale>
          <a:sx n="77" d="100"/>
          <a:sy n="77" d="100"/>
        </p:scale>
        <p:origin x="141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E6AC-9ACF-4929-B820-39B657DA30CA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649FB-1A5C-4ADE-AC4E-C740F5198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4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0AC0-D5C3-AD43-91A3-7D18C836627E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4CE2-CEC8-754E-B21E-2BD547D1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 userDrawn="1"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10"/>
          <p:cNvGrpSpPr/>
          <p:nvPr userDrawn="1"/>
        </p:nvGrpSpPr>
        <p:grpSpPr>
          <a:xfrm>
            <a:off x="445191" y="0"/>
            <a:ext cx="8698811" cy="6857999"/>
            <a:chOff x="-4801433" y="-1782234"/>
            <a:chExt cx="18084927" cy="14257864"/>
          </a:xfrm>
        </p:grpSpPr>
        <p:sp>
          <p:nvSpPr>
            <p:cNvPr id="4" name="object 11"/>
            <p:cNvSpPr/>
            <p:nvPr/>
          </p:nvSpPr>
          <p:spPr>
            <a:xfrm>
              <a:off x="-4801433" y="1790698"/>
              <a:ext cx="12600815" cy="983098"/>
            </a:xfrm>
            <a:custGeom>
              <a:avLst/>
              <a:gdLst/>
              <a:ahLst/>
              <a:cxnLst/>
              <a:rect l="l" t="t" r="r" b="b"/>
              <a:pathLst>
                <a:path w="4610100" h="660400">
                  <a:moveTo>
                    <a:pt x="0" y="660400"/>
                  </a:moveTo>
                  <a:lnTo>
                    <a:pt x="4610100" y="66040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66040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  <p:sp>
          <p:nvSpPr>
            <p:cNvPr id="5" name="object 12"/>
            <p:cNvSpPr/>
            <p:nvPr/>
          </p:nvSpPr>
          <p:spPr>
            <a:xfrm>
              <a:off x="8339276" y="-1782234"/>
              <a:ext cx="4944218" cy="14257864"/>
            </a:xfrm>
            <a:custGeom>
              <a:avLst/>
              <a:gdLst/>
              <a:ahLst/>
              <a:cxnLst/>
              <a:rect l="l" t="t" r="r" b="b"/>
              <a:pathLst>
                <a:path w="2387600" h="10693400">
                  <a:moveTo>
                    <a:pt x="0" y="0"/>
                  </a:moveTo>
                  <a:lnTo>
                    <a:pt x="2387600" y="0"/>
                  </a:lnTo>
                  <a:lnTo>
                    <a:pt x="2387600" y="10693400"/>
                  </a:lnTo>
                  <a:lnTo>
                    <a:pt x="0" y="1069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66" y="253736"/>
            <a:ext cx="2161851" cy="86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3736"/>
            <a:ext cx="4597617" cy="6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6" name="Rectangle 5"/>
          <p:cNvSpPr/>
          <p:nvPr userDrawn="1"/>
        </p:nvSpPr>
        <p:spPr>
          <a:xfrm>
            <a:off x="344873" y="3245670"/>
            <a:ext cx="2761065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4" b="1" dirty="0"/>
              <a:t> </a:t>
            </a:r>
            <a:br>
              <a:rPr lang="en-US" sz="865" dirty="0"/>
            </a:br>
            <a:endParaRPr lang="en-US" sz="86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34578"/>
            <a:ext cx="7886700" cy="117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49992"/>
            <a:ext cx="7886700" cy="409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5" name="Rectangle 4"/>
          <p:cNvSpPr/>
          <p:nvPr/>
        </p:nvSpPr>
        <p:spPr>
          <a:xfrm>
            <a:off x="436329" y="1955845"/>
            <a:ext cx="7887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Language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 1: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Rules, Data-Types and Variable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324" y="5569515"/>
            <a:ext cx="3832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Renuka Parmar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 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B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12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3C985-AA55-B832-8707-898B8AB5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C0160-4112-5E7E-39F5-2BCDC3EFF4FA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4DC7A9-BE43-B41E-0FD5-EEE04D3FED3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87AE5214-9075-6655-B084-12B11045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7" y="1733596"/>
            <a:ext cx="37213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day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(day)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"Monday"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"Tuesday"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"Wednesday"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DE13-D0E1-9577-B4CD-FC418DD7E5BA}"/>
              </a:ext>
            </a:extLst>
          </p:cNvPr>
          <p:cNvSpPr txBox="1"/>
          <p:nvPr/>
        </p:nvSpPr>
        <p:spPr>
          <a:xfrm>
            <a:off x="3836504" y="1661853"/>
            <a:ext cx="45769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"Thursday"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"Friday"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"Saturday"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"Sunday"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93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7A40-5A2E-34F1-34B1-66198545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1BFFE-99B8-4C05-247F-304CD9FD58E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BD5A98-5ABD-529D-BC4B-452B6027445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18F5002-F5CC-CF87-CB78-6860835A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0C7A9-1DBC-9E73-FC74-310E8469C8F9}"/>
              </a:ext>
            </a:extLst>
          </p:cNvPr>
          <p:cNvSpPr txBox="1"/>
          <p:nvPr/>
        </p:nvSpPr>
        <p:spPr>
          <a:xfrm>
            <a:off x="99391" y="1443841"/>
            <a:ext cx="89452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break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C reaches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keyword, it breaks out of the switch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stop the execution of more code and case testing inside the block.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match is found, and the job is done, it's time for a break. There is no need for more testing.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break can save a lot of execution time because it "ignores" the execution of all the rest of the code in the switch 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specifies some code to run if there is no case match: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8E036F-24DE-95E7-00D7-7948ED28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5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A17CF-6A52-46A5-FDA1-5038300E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892BB-4FBC-3E2C-F291-E37CEA02AB08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44B1-0B23-2C74-8E58-3BB07F60108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CA88A04E-2734-F27C-5F22-57BB110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084787"/>
            <a:ext cx="886279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Loops can execute a block of code as long as a specified condition is reached.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Loops are handy because they save time, reduce errors, and they make code more readable.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 loops through a block of code as long as a specified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 to be executed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n-NO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 = </a:t>
            </a:r>
            <a:r>
              <a:rPr lang="nn-NO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(i &lt; </a:t>
            </a:r>
            <a:r>
              <a:rPr lang="nn-NO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printf(</a:t>
            </a:r>
            <a:r>
              <a:rPr lang="nn-NO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i);</a:t>
            </a:r>
            <a:b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i++;</a:t>
            </a:r>
            <a:b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016FF-1312-90F8-8BEC-FE0DB030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9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6DE1-1377-53FF-C7F4-131DD47A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68936-521A-1E23-58F5-867949294F4B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C5A18C-78F1-8919-C8F5-AA4A20149AF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4493D6EA-E247-4E4A-82F0-B3330723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4" y="1177464"/>
            <a:ext cx="899104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Do/While Loop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do/while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 is a variant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loop. This loop will execute the code block once, before checking if the condition is true, then it will repeat the loop as long as the condition is 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 to be executed</a:t>
            </a:r>
            <a:br>
              <a:rPr lang="en-US" sz="2000" b="0" i="1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8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2FCA8-E06C-96F6-D50D-7E4D16434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4442E-4819-C84C-BE99-34A51F253F3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B4D789-4302-A976-C9B2-4071E889EAB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FB9485FD-7278-7C07-368A-1FD7D34D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3575"/>
            <a:ext cx="907403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know exactly how many times you want to loop through a block of code,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 instead of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algn="l"/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 to be executed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 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executed (one time) before the execution of the code block.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 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defines the condition for executing the code block.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 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executed (every time) after the code block has been executed.</a:t>
            </a:r>
            <a:b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 Numbers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will print the numbers 0 to 4: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89D1B-4DC0-A13F-EBBA-8CDD9B83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53F77-91E9-C361-1949-D6045521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75D2A-7650-D178-971C-C6A1A08406D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7AE00-F015-5947-2E31-17F919D0E733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02EA4A-C1E8-0AA2-6427-4FC1142C58EA}"/>
              </a:ext>
            </a:extLst>
          </p:cNvPr>
          <p:cNvSpPr txBox="1"/>
          <p:nvPr/>
        </p:nvSpPr>
        <p:spPr>
          <a:xfrm>
            <a:off x="79513" y="1182764"/>
            <a:ext cx="8965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Nested Loop: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place a loop inside another loop. This is called a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"inner loop" will be executed one time for each iteration of the "outer loop":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Outer loop</a:t>
            </a:r>
            <a:b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&lt;=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"Outer: %d\n"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Executes 2 times</a:t>
            </a:r>
            <a:b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Inner loop</a:t>
            </a:r>
            <a:b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(j =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j &lt;= </a:t>
            </a:r>
            <a:r>
              <a:rPr lang="en-IN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++j) 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Inner: %d\n"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j);  </a:t>
            </a:r>
            <a: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Executes 6 times (2 * 3)</a:t>
            </a:r>
            <a:br>
              <a:rPr lang="en-IN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48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9FD3-1FCC-E93E-507D-0829D3C1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8779D-3632-6F1D-97A1-07595C1CEF1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BF5C68-39BF-BC2D-D33E-EAC55319467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07897C-65F7-AE71-1E86-69D47D67A5EF}"/>
              </a:ext>
            </a:extLst>
          </p:cNvPr>
          <p:cNvSpPr txBox="1"/>
          <p:nvPr/>
        </p:nvSpPr>
        <p:spPr>
          <a:xfrm>
            <a:off x="1162879" y="2454966"/>
            <a:ext cx="6040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sz="24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&lt;= </a:t>
            </a:r>
            <a:r>
              <a:rPr lang="en-IN" sz="24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(j = </a:t>
            </a:r>
            <a:r>
              <a:rPr lang="en-IN" sz="24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j &lt;= </a:t>
            </a:r>
            <a:r>
              <a:rPr lang="en-IN" sz="24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"%d 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 j);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1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1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DDD1C7-30A8-6F0B-4F00-4DF1E563DD59}"/>
              </a:ext>
            </a:extLst>
          </p:cNvPr>
          <p:cNvSpPr txBox="1"/>
          <p:nvPr/>
        </p:nvSpPr>
        <p:spPr>
          <a:xfrm>
            <a:off x="431076" y="1778284"/>
            <a:ext cx="6074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F81923-6526-BE59-ED92-2E96CE555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158"/>
              </p:ext>
            </p:extLst>
          </p:nvPr>
        </p:nvGraphicFramePr>
        <p:xfrm>
          <a:off x="431076" y="2183984"/>
          <a:ext cx="5980611" cy="3740360"/>
        </p:xfrm>
        <a:graphic>
          <a:graphicData uri="http://schemas.openxmlformats.org/drawingml/2006/table">
            <a:tbl>
              <a:tblPr/>
              <a:tblGrid>
                <a:gridCol w="1039915">
                  <a:extLst>
                    <a:ext uri="{9D8B030D-6E8A-4147-A177-3AD203B41FA5}">
                      <a16:colId xmlns:a16="http://schemas.microsoft.com/office/drawing/2014/main" val="1854026447"/>
                    </a:ext>
                  </a:extLst>
                </a:gridCol>
                <a:gridCol w="3399183">
                  <a:extLst>
                    <a:ext uri="{9D8B030D-6E8A-4147-A177-3AD203B41FA5}">
                      <a16:colId xmlns:a16="http://schemas.microsoft.com/office/drawing/2014/main" val="2406434320"/>
                    </a:ext>
                  </a:extLst>
                </a:gridCol>
                <a:gridCol w="1541513">
                  <a:extLst>
                    <a:ext uri="{9D8B030D-6E8A-4147-A177-3AD203B41FA5}">
                      <a16:colId xmlns:a16="http://schemas.microsoft.com/office/drawing/2014/main" val="1807498431"/>
                    </a:ext>
                  </a:extLst>
                </a:gridCol>
              </a:tblGrid>
              <a:tr h="477273">
                <a:tc>
                  <a:txBody>
                    <a:bodyPr/>
                    <a:lstStyle/>
                    <a:p>
                      <a:r>
                        <a:rPr lang="en-IN" dirty="0"/>
                        <a:t>Sr.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43003"/>
                  </a:ext>
                </a:extLst>
              </a:tr>
              <a:tr h="37691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84694"/>
                  </a:ext>
                </a:extLst>
              </a:tr>
              <a:tr h="58993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If-Else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447735"/>
                  </a:ext>
                </a:extLst>
              </a:tr>
              <a:tr h="42278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Ternary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661470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13238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Break/Default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37649"/>
                  </a:ext>
                </a:extLst>
              </a:tr>
              <a:tr h="49947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083755"/>
                  </a:ext>
                </a:extLst>
              </a:tr>
              <a:tr h="4772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76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1BF07-270E-3FC8-75B1-2D53AB4B9C7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A9355E-6668-4C63-266A-6845BCA762EA}"/>
              </a:ext>
            </a:extLst>
          </p:cNvPr>
          <p:cNvSpPr txBox="1"/>
          <p:nvPr/>
        </p:nvSpPr>
        <p:spPr>
          <a:xfrm>
            <a:off x="96042" y="1023575"/>
            <a:ext cx="89684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Booleans represent one of two values: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C,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 is not a built-in data type, like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introduced in C99, and you must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following header file to use it: 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stdbool.h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declared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and can take the values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isProgrammingFun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isFishTasty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oolean values are returned as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(or any other number that is not 0) represents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you must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format specifier to print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86116C-E950-6711-BBA1-C89809BD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55BCAD-432B-A231-AEDE-E50A39ADC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E3BD98-B6CA-645C-34A5-374C5C15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AA3858-BCC8-37F4-38AD-9CD78DBD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F5AD9-2A18-AC0D-5B09-51D27205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701F7-B892-14AD-5C27-1BC1960C218D}"/>
              </a:ext>
            </a:extLst>
          </p:cNvPr>
          <p:cNvSpPr txBox="1"/>
          <p:nvPr/>
        </p:nvSpPr>
        <p:spPr>
          <a:xfrm>
            <a:off x="255639" y="1129754"/>
            <a:ext cx="8495071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 and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supports familiar comparison conditions from mathematics, such as: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than: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&lt;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&lt;=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 than: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&gt;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&gt;=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 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==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Equal to: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!=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these conditions to perform different actions for different decisions.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has the following conditional statements: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block of code to be executed, if a specified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block of code to be executed, if the same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new condition to test, if the first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many alternative blocks of code to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0D6744-4795-E348-F14F-FBBC7D70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E5209-FF9A-EB26-6EBB-18DF5F07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93C81-8BAD-E9C4-89A4-A332EBA41F0C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4E8486-E9D5-6AD7-BFC5-6C148258ACB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E4583F-FE71-61EC-2435-A36DDFDA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A5685-C023-724E-F343-37D3C248A3FD}"/>
              </a:ext>
            </a:extLst>
          </p:cNvPr>
          <p:cNvSpPr txBox="1"/>
          <p:nvPr/>
        </p:nvSpPr>
        <p:spPr>
          <a:xfrm>
            <a:off x="89452" y="1172825"/>
            <a:ext cx="89452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to specify a block of code to be executed if a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the condition is true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"20 is greater than 18"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x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y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(x &gt; y)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"x is greater than 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E9B7-00F2-3AB0-EB9B-7B475B7D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FD453A-9D54-F444-BD2F-A32621D461D5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0E45EA-6650-DD0F-4D08-8D9FC8302B21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058709-D57D-848A-CF8C-E57C38B6EC6C}"/>
              </a:ext>
            </a:extLst>
          </p:cNvPr>
          <p:cNvSpPr txBox="1"/>
          <p:nvPr/>
        </p:nvSpPr>
        <p:spPr>
          <a:xfrm>
            <a:off x="112808" y="1189429"/>
            <a:ext cx="88484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to specify a block of code to be executed if the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the condition is true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the condition is false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time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(time &lt;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day."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evening."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70809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Outputs "Good evening."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14EA1-D3F8-8B7D-6CD4-8DA76715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17C15-15D0-3842-E446-7CD691F9F51B}"/>
              </a:ext>
            </a:extLst>
          </p:cNvPr>
          <p:cNvSpPr txBox="1"/>
          <p:nvPr/>
        </p:nvSpPr>
        <p:spPr>
          <a:xfrm>
            <a:off x="99391" y="900645"/>
            <a:ext cx="890546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Else-If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to specify a new condition if the first condition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condition1 is true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the condition1 is false and condition2 is true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block of code to be executed if the condition1 is false and condition2 is false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time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(time &lt;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morning."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(time &lt;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day."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evening."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9A087-5956-117A-F3CF-BFC3628D8E01}"/>
              </a:ext>
            </a:extLst>
          </p:cNvPr>
          <p:cNvSpPr txBox="1"/>
          <p:nvPr/>
        </p:nvSpPr>
        <p:spPr>
          <a:xfrm>
            <a:off x="176980" y="1659285"/>
            <a:ext cx="87900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Short Hand If...Else (Ternary Operator)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short-hand if else, which is known as the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consists of three operands. It can be used to replace multiple lines of code with a single line. It is often used to replace simple if else statements: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20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= (</a:t>
            </a:r>
            <a:r>
              <a:rPr lang="en-IN" sz="20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? </a:t>
            </a:r>
            <a:r>
              <a:rPr lang="en-IN" sz="20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expressionTrue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IN" sz="2000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expressionFalse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time =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(time &lt; </a:t>
            </a:r>
            <a:r>
              <a:rPr lang="en-US" sz="2000" b="0" i="0" dirty="0">
                <a:solidFill>
                  <a:srgbClr val="9900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day."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"Good evening."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036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9ABD-5BCE-BF8E-12DC-706632322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51FB7-B592-020E-4ECE-20CC9F8E3963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960ACB-6F1B-1344-8BFF-925F660EE4A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2F6291-E23D-45BA-71D3-9064448AA1DD}"/>
              </a:ext>
            </a:extLst>
          </p:cNvPr>
          <p:cNvSpPr txBox="1"/>
          <p:nvPr/>
        </p:nvSpPr>
        <p:spPr>
          <a:xfrm>
            <a:off x="3230" y="1023575"/>
            <a:ext cx="91407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writing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statements, you can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selects one of many code blocks to be executed: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code block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y: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how it 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is evaluated once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expression is compared with the values of each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associated block of code is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breaks out of the switch block and stops the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 is optional, and specifies some code to run if there is no case match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43F9DC-AB6E-CFAD-C7A8-228D782A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12A6E-0CF4-E421-D553-6110F915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3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1638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kumar</dc:creator>
  <cp:lastModifiedBy>Renuka Parmar</cp:lastModifiedBy>
  <cp:revision>68</cp:revision>
  <dcterms:created xsi:type="dcterms:W3CDTF">2024-12-13T07:18:04Z</dcterms:created>
  <dcterms:modified xsi:type="dcterms:W3CDTF">2025-08-21T06:57:13Z</dcterms:modified>
</cp:coreProperties>
</file>