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8720" y="4896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Loan Eligibility Process – Data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Data_Crunchers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 descr=""/>
          <p:cNvPicPr/>
          <p:nvPr/>
        </p:nvPicPr>
        <p:blipFill>
          <a:blip r:embed="rId1"/>
          <a:stretch/>
        </p:blipFill>
        <p:spPr>
          <a:xfrm>
            <a:off x="360000" y="573480"/>
            <a:ext cx="9070200" cy="374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 classifier yields a slightly better performance of 85% but can overfit the training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Naive Bayes and PCA can also provide a better performance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108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 has been employed along with data cleaning to obtain a confidence score of 83%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Results / 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131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20600" y="815760"/>
            <a:ext cx="7703280" cy="16671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261800" y="4808880"/>
            <a:ext cx="777060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63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34" descr=""/>
          <p:cNvPicPr/>
          <p:nvPr/>
        </p:nvPicPr>
        <p:blipFill>
          <a:blip r:embed="rId1"/>
          <a:stretch/>
        </p:blipFill>
        <p:spPr>
          <a:xfrm>
            <a:off x="3240000" y="5256000"/>
            <a:ext cx="3815280" cy="15757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261800" y="1252080"/>
            <a:ext cx="722016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79880" y="354744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Data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Data_Crunchers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977120" y="1909440"/>
            <a:ext cx="250416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Rajagopal Parthasarathi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66680" y="2171880"/>
            <a:ext cx="266724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 Lead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972400" y="1909080"/>
            <a:ext cx="20876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Parthibarajan 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961960" y="2171520"/>
            <a:ext cx="28630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 Architect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078920" y="1909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1352160" y="1985400"/>
            <a:ext cx="253440" cy="369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5477" y="78750"/>
                </a:moveTo>
                <a:lnTo>
                  <a:pt x="34572" y="78750"/>
                </a:lnTo>
                <a:cubicBezTo>
                  <a:pt x="31855" y="74700"/>
                  <a:pt x="28594" y="70644"/>
                  <a:pt x="25377" y="66683"/>
                </a:cubicBezTo>
                <a:cubicBezTo>
                  <a:pt x="18261" y="57927"/>
                  <a:pt x="10905" y="48872"/>
                  <a:pt x="10905" y="41250"/>
                </a:cubicBezTo>
                <a:cubicBezTo>
                  <a:pt x="10905" y="22638"/>
                  <a:pt x="32927" y="7500"/>
                  <a:pt x="60000" y="7500"/>
                </a:cubicBezTo>
                <a:cubicBezTo>
                  <a:pt x="87066" y="7500"/>
                  <a:pt x="109088" y="22638"/>
                  <a:pt x="109088" y="41250"/>
                </a:cubicBezTo>
                <a:cubicBezTo>
                  <a:pt x="109088" y="48816"/>
                  <a:pt x="101733" y="57916"/>
                  <a:pt x="94605" y="66727"/>
                </a:cubicBezTo>
                <a:cubicBezTo>
                  <a:pt x="91416" y="70683"/>
                  <a:pt x="88183" y="74716"/>
                  <a:pt x="85477" y="78750"/>
                </a:cubicBezTo>
                <a:moveTo>
                  <a:pt x="60000" y="112494"/>
                </a:moveTo>
                <a:cubicBezTo>
                  <a:pt x="54472" y="112494"/>
                  <a:pt x="51927" y="112061"/>
                  <a:pt x="49105" y="107811"/>
                </a:cubicBezTo>
                <a:lnTo>
                  <a:pt x="72222" y="105822"/>
                </a:lnTo>
                <a:cubicBezTo>
                  <a:pt x="68877" y="112022"/>
                  <a:pt x="66438" y="112494"/>
                  <a:pt x="60000" y="112494"/>
                </a:cubicBezTo>
                <a:moveTo>
                  <a:pt x="42194" y="93405"/>
                </a:moveTo>
                <a:cubicBezTo>
                  <a:pt x="41205" y="91150"/>
                  <a:pt x="40083" y="88766"/>
                  <a:pt x="38838" y="86250"/>
                </a:cubicBezTo>
                <a:lnTo>
                  <a:pt x="81200" y="86250"/>
                </a:lnTo>
                <a:cubicBezTo>
                  <a:pt x="80533" y="87594"/>
                  <a:pt x="79861" y="88944"/>
                  <a:pt x="79277" y="90216"/>
                </a:cubicBezTo>
                <a:cubicBezTo>
                  <a:pt x="79277" y="90216"/>
                  <a:pt x="42194" y="93405"/>
                  <a:pt x="42194" y="93405"/>
                </a:cubicBezTo>
                <a:close/>
                <a:moveTo>
                  <a:pt x="74138" y="101905"/>
                </a:moveTo>
                <a:lnTo>
                  <a:pt x="47088" y="104233"/>
                </a:lnTo>
                <a:cubicBezTo>
                  <a:pt x="46127" y="102311"/>
                  <a:pt x="45088" y="100061"/>
                  <a:pt x="43833" y="97127"/>
                </a:cubicBezTo>
                <a:cubicBezTo>
                  <a:pt x="43816" y="97094"/>
                  <a:pt x="43794" y="97050"/>
                  <a:pt x="43783" y="97011"/>
                </a:cubicBezTo>
                <a:lnTo>
                  <a:pt x="77538" y="94116"/>
                </a:lnTo>
                <a:cubicBezTo>
                  <a:pt x="77061" y="95222"/>
                  <a:pt x="76544" y="96388"/>
                  <a:pt x="76100" y="97427"/>
                </a:cubicBezTo>
                <a:cubicBezTo>
                  <a:pt x="75383" y="99116"/>
                  <a:pt x="74738" y="100577"/>
                  <a:pt x="74138" y="101905"/>
                </a:cubicBezTo>
                <a:moveTo>
                  <a:pt x="60000" y="0"/>
                </a:moveTo>
                <a:cubicBezTo>
                  <a:pt x="26861" y="0"/>
                  <a:pt x="0" y="18466"/>
                  <a:pt x="0" y="41250"/>
                </a:cubicBezTo>
                <a:cubicBezTo>
                  <a:pt x="0" y="56366"/>
                  <a:pt x="20116" y="72383"/>
                  <a:pt x="27438" y="86455"/>
                </a:cubicBezTo>
                <a:cubicBezTo>
                  <a:pt x="38366" y="107438"/>
                  <a:pt x="37155" y="119994"/>
                  <a:pt x="60000" y="119994"/>
                </a:cubicBezTo>
                <a:cubicBezTo>
                  <a:pt x="83177" y="119994"/>
                  <a:pt x="81622" y="107494"/>
                  <a:pt x="92555" y="86538"/>
                </a:cubicBezTo>
                <a:cubicBezTo>
                  <a:pt x="99905" y="72438"/>
                  <a:pt x="120000" y="56244"/>
                  <a:pt x="120000" y="41250"/>
                </a:cubicBezTo>
                <a:cubicBezTo>
                  <a:pt x="120000" y="18466"/>
                  <a:pt x="93133" y="0"/>
                  <a:pt x="600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1473480" y="2043720"/>
            <a:ext cx="74160" cy="73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10766" y="0"/>
                </a:moveTo>
                <a:cubicBezTo>
                  <a:pt x="49683" y="0"/>
                  <a:pt x="0" y="49677"/>
                  <a:pt x="0" y="110766"/>
                </a:cubicBezTo>
                <a:cubicBezTo>
                  <a:pt x="0" y="115861"/>
                  <a:pt x="4127" y="120000"/>
                  <a:pt x="9227" y="120000"/>
                </a:cubicBezTo>
                <a:cubicBezTo>
                  <a:pt x="14327" y="120000"/>
                  <a:pt x="18461" y="115861"/>
                  <a:pt x="18461" y="110766"/>
                </a:cubicBezTo>
                <a:cubicBezTo>
                  <a:pt x="18461" y="59872"/>
                  <a:pt x="59872" y="18461"/>
                  <a:pt x="110766" y="18461"/>
                </a:cubicBezTo>
                <a:cubicBezTo>
                  <a:pt x="115866" y="18461"/>
                  <a:pt x="120000" y="14322"/>
                  <a:pt x="120000" y="9227"/>
                </a:cubicBezTo>
                <a:cubicBezTo>
                  <a:pt x="120000" y="4133"/>
                  <a:pt x="115866" y="0"/>
                  <a:pt x="11076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117760" y="1909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332320" y="1990800"/>
            <a:ext cx="370080" cy="368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2500" y="67500"/>
                </a:moveTo>
                <a:cubicBezTo>
                  <a:pt x="76950" y="67500"/>
                  <a:pt x="71811" y="65883"/>
                  <a:pt x="67355" y="63255"/>
                </a:cubicBezTo>
                <a:lnTo>
                  <a:pt x="66066" y="64544"/>
                </a:lnTo>
                <a:lnTo>
                  <a:pt x="61844" y="68761"/>
                </a:lnTo>
                <a:lnTo>
                  <a:pt x="54700" y="75905"/>
                </a:lnTo>
                <a:cubicBezTo>
                  <a:pt x="53294" y="77311"/>
                  <a:pt x="52505" y="79222"/>
                  <a:pt x="52505" y="81205"/>
                </a:cubicBezTo>
                <a:lnTo>
                  <a:pt x="52505" y="90000"/>
                </a:lnTo>
                <a:lnTo>
                  <a:pt x="45005" y="90000"/>
                </a:lnTo>
                <a:cubicBezTo>
                  <a:pt x="40866" y="90000"/>
                  <a:pt x="37505" y="93355"/>
                  <a:pt x="37505" y="97494"/>
                </a:cubicBezTo>
                <a:lnTo>
                  <a:pt x="37505" y="105000"/>
                </a:lnTo>
                <a:lnTo>
                  <a:pt x="28722" y="105000"/>
                </a:lnTo>
                <a:cubicBezTo>
                  <a:pt x="26733" y="105000"/>
                  <a:pt x="24827" y="105788"/>
                  <a:pt x="23422" y="107194"/>
                </a:cubicBezTo>
                <a:lnTo>
                  <a:pt x="18105" y="112511"/>
                </a:lnTo>
                <a:lnTo>
                  <a:pt x="7511" y="112494"/>
                </a:lnTo>
                <a:lnTo>
                  <a:pt x="7500" y="101811"/>
                </a:lnTo>
                <a:lnTo>
                  <a:pt x="51238" y="58150"/>
                </a:lnTo>
                <a:cubicBezTo>
                  <a:pt x="51238" y="58150"/>
                  <a:pt x="51238" y="58150"/>
                  <a:pt x="51244" y="58155"/>
                </a:cubicBezTo>
                <a:lnTo>
                  <a:pt x="56750" y="52650"/>
                </a:lnTo>
                <a:cubicBezTo>
                  <a:pt x="54116" y="48188"/>
                  <a:pt x="52505" y="43044"/>
                  <a:pt x="52505" y="37500"/>
                </a:cubicBezTo>
                <a:cubicBezTo>
                  <a:pt x="52505" y="20927"/>
                  <a:pt x="65938" y="7500"/>
                  <a:pt x="82500" y="7500"/>
                </a:cubicBezTo>
                <a:cubicBezTo>
                  <a:pt x="99066" y="7500"/>
                  <a:pt x="112500" y="20927"/>
                  <a:pt x="112500" y="37500"/>
                </a:cubicBezTo>
                <a:cubicBezTo>
                  <a:pt x="112500" y="54066"/>
                  <a:pt x="99066" y="67500"/>
                  <a:pt x="82500" y="67500"/>
                </a:cubicBezTo>
                <a:moveTo>
                  <a:pt x="82500" y="0"/>
                </a:moveTo>
                <a:cubicBezTo>
                  <a:pt x="61794" y="0"/>
                  <a:pt x="45005" y="16788"/>
                  <a:pt x="45005" y="37500"/>
                </a:cubicBezTo>
                <a:cubicBezTo>
                  <a:pt x="45005" y="42316"/>
                  <a:pt x="46016" y="46877"/>
                  <a:pt x="47677" y="51105"/>
                </a:cubicBezTo>
                <a:lnTo>
                  <a:pt x="2127" y="96666"/>
                </a:lnTo>
                <a:cubicBezTo>
                  <a:pt x="811" y="97983"/>
                  <a:pt x="0" y="99238"/>
                  <a:pt x="0" y="101250"/>
                </a:cubicBezTo>
                <a:lnTo>
                  <a:pt x="0" y="112494"/>
                </a:lnTo>
                <a:cubicBezTo>
                  <a:pt x="0" y="116511"/>
                  <a:pt x="3477" y="119994"/>
                  <a:pt x="7494" y="119994"/>
                </a:cubicBezTo>
                <a:lnTo>
                  <a:pt x="18744" y="119994"/>
                </a:lnTo>
                <a:cubicBezTo>
                  <a:pt x="20755" y="119994"/>
                  <a:pt x="22027" y="119194"/>
                  <a:pt x="23344" y="117883"/>
                </a:cubicBezTo>
                <a:lnTo>
                  <a:pt x="28722" y="112494"/>
                </a:lnTo>
                <a:lnTo>
                  <a:pt x="37505" y="112494"/>
                </a:lnTo>
                <a:cubicBezTo>
                  <a:pt x="41644" y="112494"/>
                  <a:pt x="45005" y="109138"/>
                  <a:pt x="45005" y="105000"/>
                </a:cubicBezTo>
                <a:lnTo>
                  <a:pt x="45005" y="97494"/>
                </a:lnTo>
                <a:lnTo>
                  <a:pt x="52505" y="97494"/>
                </a:lnTo>
                <a:cubicBezTo>
                  <a:pt x="56644" y="97494"/>
                  <a:pt x="60005" y="94138"/>
                  <a:pt x="60005" y="90000"/>
                </a:cubicBezTo>
                <a:lnTo>
                  <a:pt x="60005" y="81205"/>
                </a:lnTo>
                <a:lnTo>
                  <a:pt x="68888" y="72322"/>
                </a:lnTo>
                <a:cubicBezTo>
                  <a:pt x="73122" y="73983"/>
                  <a:pt x="77677" y="75000"/>
                  <a:pt x="82500" y="75000"/>
                </a:cubicBezTo>
                <a:cubicBezTo>
                  <a:pt x="103205" y="75000"/>
                  <a:pt x="119994" y="58205"/>
                  <a:pt x="119994" y="37500"/>
                </a:cubicBezTo>
                <a:cubicBezTo>
                  <a:pt x="119994" y="16788"/>
                  <a:pt x="103205" y="0"/>
                  <a:pt x="825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5379120" y="2036880"/>
            <a:ext cx="91440" cy="90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266" y="105099"/>
                </a:moveTo>
                <a:cubicBezTo>
                  <a:pt x="50094" y="89157"/>
                  <a:pt x="30788" y="69835"/>
                  <a:pt x="14966" y="48207"/>
                </a:cubicBezTo>
                <a:cubicBezTo>
                  <a:pt x="20755" y="31657"/>
                  <a:pt x="31627" y="20795"/>
                  <a:pt x="47694" y="14889"/>
                </a:cubicBezTo>
                <a:cubicBezTo>
                  <a:pt x="69877" y="30876"/>
                  <a:pt x="89155" y="50125"/>
                  <a:pt x="104938" y="72051"/>
                </a:cubicBezTo>
                <a:cubicBezTo>
                  <a:pt x="99088" y="88482"/>
                  <a:pt x="88238" y="99265"/>
                  <a:pt x="72266" y="105099"/>
                </a:cubicBezTo>
                <a:moveTo>
                  <a:pt x="117277" y="63535"/>
                </a:moveTo>
                <a:cubicBezTo>
                  <a:pt x="100450" y="40106"/>
                  <a:pt x="79977" y="19665"/>
                  <a:pt x="56450" y="2722"/>
                </a:cubicBezTo>
                <a:cubicBezTo>
                  <a:pt x="52600" y="-45"/>
                  <a:pt x="47661" y="-753"/>
                  <a:pt x="43211" y="815"/>
                </a:cubicBezTo>
                <a:cubicBezTo>
                  <a:pt x="22372" y="8156"/>
                  <a:pt x="8127" y="22404"/>
                  <a:pt x="805" y="43240"/>
                </a:cubicBezTo>
                <a:cubicBezTo>
                  <a:pt x="255" y="44786"/>
                  <a:pt x="0" y="46418"/>
                  <a:pt x="0" y="48021"/>
                </a:cubicBezTo>
                <a:cubicBezTo>
                  <a:pt x="0" y="51025"/>
                  <a:pt x="927" y="53978"/>
                  <a:pt x="2705" y="56481"/>
                </a:cubicBezTo>
                <a:cubicBezTo>
                  <a:pt x="19583" y="79949"/>
                  <a:pt x="40061" y="100407"/>
                  <a:pt x="63505" y="117283"/>
                </a:cubicBezTo>
                <a:cubicBezTo>
                  <a:pt x="67344" y="120028"/>
                  <a:pt x="72277" y="120748"/>
                  <a:pt x="76733" y="119184"/>
                </a:cubicBezTo>
                <a:cubicBezTo>
                  <a:pt x="97572" y="111899"/>
                  <a:pt x="111850" y="97629"/>
                  <a:pt x="119172" y="76765"/>
                </a:cubicBezTo>
                <a:cubicBezTo>
                  <a:pt x="119727" y="75218"/>
                  <a:pt x="120000" y="73581"/>
                  <a:pt x="120000" y="71978"/>
                </a:cubicBezTo>
                <a:cubicBezTo>
                  <a:pt x="120000" y="68991"/>
                  <a:pt x="119050" y="66038"/>
                  <a:pt x="117277" y="6353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216000" y="994680"/>
            <a:ext cx="3884400" cy="6076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Detail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88800" y="1078200"/>
            <a:ext cx="3407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automate the loan eligibility process based on the customer data collected. The system will logically derive a Yes /No Score based on the details provided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Picture 85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Logistic Regression has been applied to calculate the eligibility process based on the features. Baseline accuracy of detection is around 75% .  Our approach generates accuracy around 83% on the training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Picture 89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only tool utilized is R studio. It internally uses R for 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Picture 93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75384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Language Used  - R Studio,R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Any prerequisite – Both dataset and source file should be in same location. It expects training data to be train_data.csv and test to be test_data.csv. All the columns should be same as train_data.csv provided earlier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Output format- It will be csv format with two columns – one for application id and other loan status with Y or 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5) Supported OS – No restrictions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6) Execution steps 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Load the R Script in Rstudio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Run the 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Writes csv to same folder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48000" y="1086480"/>
            <a:ext cx="834048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Source/Build/Execution Guidelines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Picture 97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Logisitc regression expects everything to be in numeric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Gender,Married,Dependents,Self Employed,Property area and Education have been converted into factors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Credit History,Loan Amount and Loan Amount term – These fields had missing values which were replaced with the mean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the fields were not considered for model selection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48000" y="903600"/>
            <a:ext cx="886104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Exploration and Data Cleaning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Picture 104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initial modelling was done in Weka, a machine learning application. Using Weka, we tested the baseline accuracy and also decison tree 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obtained a success rate of 83-85% which matched the R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Modelling and 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Picture 108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obtained a score of 83% for evaluation using training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Score and Evaluate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Picture 108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LibreOffice/5.1.6.2$Linux_X86_64 LibreOffice_project/10m0$Build-2</Application>
  <Words>1986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2017-05-21T20:31:29Z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