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Schoolbook" panose="02040604050505020304" pitchFamily="18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AkyJaVNqjbq/f8iH0pPjX9mKd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/>
    <p:restoredTop sz="94677"/>
  </p:normalViewPr>
  <p:slideViewPr>
    <p:cSldViewPr snapToGrid="0" snapToObjects="1">
      <p:cViewPr varScale="1">
        <p:scale>
          <a:sx n="151" d="100"/>
          <a:sy n="151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>
            <a:spLocks noGrp="1"/>
          </p:cNvSpPr>
          <p:nvPr>
            <p:ph type="body" idx="1"/>
          </p:nvPr>
        </p:nvSpPr>
        <p:spPr>
          <a:xfrm>
            <a:off x="756000" y="5145120"/>
            <a:ext cx="6043320" cy="420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:notes"/>
          <p:cNvSpPr/>
          <p:nvPr/>
        </p:nvSpPr>
        <p:spPr>
          <a:xfrm>
            <a:off x="4282200" y="10155240"/>
            <a:ext cx="3271320" cy="53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6a841be86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126a841be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2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body" idx="2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3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4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2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7" name="Google Shape;5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2637" y="1604514"/>
            <a:ext cx="6645534" cy="3977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2637" y="1604514"/>
            <a:ext cx="6645534" cy="3977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1" name="Google Shape;111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9" name="Google Shape;11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2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subTitle" idx="1"/>
          </p:nvPr>
        </p:nvSpPr>
        <p:spPr>
          <a:xfrm>
            <a:off x="609562" y="273352"/>
            <a:ext cx="10972120" cy="530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2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3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3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3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35" y="0"/>
            <a:ext cx="12186455" cy="68537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2"/>
              <a:buFont typeface="Arial"/>
              <a:buNone/>
              <a:defRPr sz="399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01180" algn="l" rtl="0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Clr>
                <a:srgbClr val="000000"/>
              </a:buClr>
              <a:buSzPts val="1143"/>
              <a:buFont typeface="Noto Sans Symbols"/>
              <a:buChar char="●"/>
              <a:defRPr sz="2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6839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2177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3789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sz="181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/>
          <p:nvPr/>
        </p:nvSpPr>
        <p:spPr>
          <a:xfrm>
            <a:off x="2698575" y="942853"/>
            <a:ext cx="6786773" cy="4963119"/>
          </a:xfrm>
          <a:custGeom>
            <a:avLst/>
            <a:gdLst/>
            <a:ahLst/>
            <a:cxnLst/>
            <a:rect l="l" t="t" r="r" b="b"/>
            <a:pathLst>
              <a:path w="5703" h="3129" extrusionOk="0">
                <a:moveTo>
                  <a:pt x="1722" y="476"/>
                </a:moveTo>
                <a:lnTo>
                  <a:pt x="4097" y="476"/>
                </a:lnTo>
                <a:lnTo>
                  <a:pt x="4378" y="159"/>
                </a:lnTo>
                <a:lnTo>
                  <a:pt x="5237" y="159"/>
                </a:lnTo>
                <a:lnTo>
                  <a:pt x="5303" y="235"/>
                </a:lnTo>
                <a:lnTo>
                  <a:pt x="5556" y="235"/>
                </a:lnTo>
                <a:lnTo>
                  <a:pt x="5556" y="654"/>
                </a:lnTo>
                <a:lnTo>
                  <a:pt x="5628" y="726"/>
                </a:lnTo>
                <a:lnTo>
                  <a:pt x="5628" y="2331"/>
                </a:lnTo>
                <a:lnTo>
                  <a:pt x="5556" y="2391"/>
                </a:lnTo>
                <a:lnTo>
                  <a:pt x="5556" y="2797"/>
                </a:lnTo>
                <a:lnTo>
                  <a:pt x="5278" y="2797"/>
                </a:lnTo>
                <a:lnTo>
                  <a:pt x="5059" y="3070"/>
                </a:lnTo>
                <a:lnTo>
                  <a:pt x="4984" y="2970"/>
                </a:lnTo>
                <a:lnTo>
                  <a:pt x="3981" y="2970"/>
                </a:lnTo>
                <a:lnTo>
                  <a:pt x="3900" y="3070"/>
                </a:lnTo>
                <a:lnTo>
                  <a:pt x="3747" y="2879"/>
                </a:lnTo>
                <a:lnTo>
                  <a:pt x="153" y="2879"/>
                </a:lnTo>
                <a:lnTo>
                  <a:pt x="153" y="159"/>
                </a:lnTo>
                <a:lnTo>
                  <a:pt x="1428" y="159"/>
                </a:lnTo>
                <a:lnTo>
                  <a:pt x="1722" y="476"/>
                </a:lnTo>
                <a:moveTo>
                  <a:pt x="541" y="0"/>
                </a:moveTo>
                <a:lnTo>
                  <a:pt x="181" y="0"/>
                </a:lnTo>
                <a:lnTo>
                  <a:pt x="6" y="181"/>
                </a:lnTo>
                <a:lnTo>
                  <a:pt x="6" y="554"/>
                </a:lnTo>
                <a:lnTo>
                  <a:pt x="94" y="626"/>
                </a:lnTo>
                <a:lnTo>
                  <a:pt x="94" y="1076"/>
                </a:lnTo>
                <a:lnTo>
                  <a:pt x="9" y="1161"/>
                </a:lnTo>
                <a:lnTo>
                  <a:pt x="9" y="1890"/>
                </a:lnTo>
                <a:lnTo>
                  <a:pt x="94" y="1956"/>
                </a:lnTo>
                <a:lnTo>
                  <a:pt x="94" y="2425"/>
                </a:lnTo>
                <a:lnTo>
                  <a:pt x="3" y="2488"/>
                </a:lnTo>
                <a:lnTo>
                  <a:pt x="0" y="2854"/>
                </a:lnTo>
                <a:lnTo>
                  <a:pt x="187" y="3048"/>
                </a:lnTo>
                <a:lnTo>
                  <a:pt x="531" y="3048"/>
                </a:lnTo>
                <a:lnTo>
                  <a:pt x="616" y="2944"/>
                </a:lnTo>
                <a:lnTo>
                  <a:pt x="3256" y="2944"/>
                </a:lnTo>
                <a:lnTo>
                  <a:pt x="3325" y="3048"/>
                </a:lnTo>
                <a:lnTo>
                  <a:pt x="3637" y="3048"/>
                </a:lnTo>
                <a:lnTo>
                  <a:pt x="3716" y="2944"/>
                </a:lnTo>
                <a:lnTo>
                  <a:pt x="3859" y="3129"/>
                </a:lnTo>
                <a:lnTo>
                  <a:pt x="5106" y="3129"/>
                </a:lnTo>
                <a:lnTo>
                  <a:pt x="5250" y="2944"/>
                </a:lnTo>
                <a:lnTo>
                  <a:pt x="5700" y="2944"/>
                </a:lnTo>
                <a:lnTo>
                  <a:pt x="5703" y="91"/>
                </a:lnTo>
                <a:lnTo>
                  <a:pt x="619" y="91"/>
                </a:lnTo>
                <a:lnTo>
                  <a:pt x="541" y="0"/>
                </a:lnTo>
              </a:path>
            </a:pathLst>
          </a:custGeom>
          <a:noFill/>
          <a:ln>
            <a:noFill/>
          </a:ln>
        </p:spPr>
      </p:sp>
      <p:sp>
        <p:nvSpPr>
          <p:cNvPr id="140" name="Google Shape;140;p1"/>
          <p:cNvSpPr/>
          <p:nvPr/>
        </p:nvSpPr>
        <p:spPr>
          <a:xfrm>
            <a:off x="1521561" y="117571"/>
            <a:ext cx="3971606" cy="513392"/>
          </a:xfrm>
          <a:custGeom>
            <a:avLst/>
            <a:gdLst/>
            <a:ahLst/>
            <a:cxnLst/>
            <a:rect l="l" t="t" r="r" b="b"/>
            <a:pathLst>
              <a:path w="3339" h="326" extrusionOk="0">
                <a:moveTo>
                  <a:pt x="0" y="0"/>
                </a:moveTo>
                <a:lnTo>
                  <a:pt x="1229" y="0"/>
                </a:lnTo>
                <a:lnTo>
                  <a:pt x="1362" y="96"/>
                </a:lnTo>
                <a:lnTo>
                  <a:pt x="2991" y="96"/>
                </a:lnTo>
                <a:lnTo>
                  <a:pt x="3339" y="326"/>
                </a:lnTo>
              </a:path>
            </a:pathLst>
          </a:custGeom>
          <a:noFill/>
          <a:ln w="284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1" name="Google Shape;141;p1"/>
          <p:cNvSpPr/>
          <p:nvPr/>
        </p:nvSpPr>
        <p:spPr>
          <a:xfrm>
            <a:off x="1521561" y="314176"/>
            <a:ext cx="6767504" cy="543438"/>
          </a:xfrm>
          <a:custGeom>
            <a:avLst/>
            <a:gdLst/>
            <a:ahLst/>
            <a:cxnLst/>
            <a:rect l="l" t="t" r="r" b="b"/>
            <a:pathLst>
              <a:path w="5687" h="345" extrusionOk="0">
                <a:moveTo>
                  <a:pt x="0" y="230"/>
                </a:moveTo>
                <a:lnTo>
                  <a:pt x="2941" y="230"/>
                </a:lnTo>
                <a:lnTo>
                  <a:pt x="3074" y="345"/>
                </a:lnTo>
                <a:lnTo>
                  <a:pt x="3611" y="345"/>
                </a:lnTo>
                <a:lnTo>
                  <a:pt x="3786" y="194"/>
                </a:lnTo>
                <a:lnTo>
                  <a:pt x="4126" y="194"/>
                </a:lnTo>
                <a:lnTo>
                  <a:pt x="4330" y="0"/>
                </a:lnTo>
                <a:lnTo>
                  <a:pt x="5687" y="0"/>
                </a:lnTo>
              </a:path>
            </a:pathLst>
          </a:custGeom>
          <a:noFill/>
          <a:ln w="284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2" name="Google Shape;142;p1"/>
          <p:cNvSpPr/>
          <p:nvPr/>
        </p:nvSpPr>
        <p:spPr>
          <a:xfrm>
            <a:off x="8293311" y="205096"/>
            <a:ext cx="143044" cy="1920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5423931" y="523191"/>
            <a:ext cx="143044" cy="1920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7806372" y="6567308"/>
            <a:ext cx="2851418" cy="181255"/>
          </a:xfrm>
          <a:custGeom>
            <a:avLst/>
            <a:gdLst/>
            <a:ahLst/>
            <a:cxnLst/>
            <a:rect l="l" t="t" r="r" b="b"/>
            <a:pathLst>
              <a:path w="2158" h="105" extrusionOk="0">
                <a:moveTo>
                  <a:pt x="0" y="0"/>
                </a:moveTo>
                <a:lnTo>
                  <a:pt x="1543" y="0"/>
                </a:lnTo>
                <a:lnTo>
                  <a:pt x="1713" y="105"/>
                </a:lnTo>
                <a:lnTo>
                  <a:pt x="2158" y="105"/>
                </a:lnTo>
              </a:path>
            </a:pathLst>
          </a:custGeom>
          <a:noFill/>
          <a:ln w="284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5" name="Google Shape;145;p1"/>
          <p:cNvSpPr/>
          <p:nvPr/>
        </p:nvSpPr>
        <p:spPr>
          <a:xfrm>
            <a:off x="5129677" y="5752477"/>
            <a:ext cx="5528112" cy="646639"/>
          </a:xfrm>
          <a:custGeom>
            <a:avLst/>
            <a:gdLst/>
            <a:ahLst/>
            <a:cxnLst/>
            <a:rect l="l" t="t" r="r" b="b"/>
            <a:pathLst>
              <a:path w="4181" h="369" extrusionOk="0">
                <a:moveTo>
                  <a:pt x="4181" y="0"/>
                </a:moveTo>
                <a:lnTo>
                  <a:pt x="3706" y="275"/>
                </a:lnTo>
                <a:lnTo>
                  <a:pt x="1621" y="275"/>
                </a:lnTo>
                <a:lnTo>
                  <a:pt x="1463" y="369"/>
                </a:lnTo>
                <a:lnTo>
                  <a:pt x="0" y="369"/>
                </a:lnTo>
              </a:path>
            </a:pathLst>
          </a:custGeom>
          <a:noFill/>
          <a:ln w="284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6" name="Google Shape;146;p1"/>
          <p:cNvSpPr/>
          <p:nvPr/>
        </p:nvSpPr>
        <p:spPr>
          <a:xfrm>
            <a:off x="4962139" y="6285465"/>
            <a:ext cx="159374" cy="21391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7718847" y="6470965"/>
            <a:ext cx="159374" cy="21391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1983799" y="1602557"/>
            <a:ext cx="82245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lang="en-US" sz="3629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</a:t>
            </a:r>
            <a:r>
              <a:rPr lang="en-US" sz="3629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ideo</a:t>
            </a:r>
            <a:r>
              <a:rPr lang="en-US" sz="3629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3629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Analyt</a:t>
            </a:r>
            <a:r>
              <a:rPr lang="en-US" sz="3629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ics - SBI</a:t>
            </a:r>
            <a:endParaRPr sz="3629" b="1" i="0" u="none" strike="noStrike" cap="non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endParaRPr sz="3629" b="1" i="0" u="none" strike="noStrike" cap="non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lang="en-US" sz="3629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Powered By - Microsoft Corporation Pvt Ltd.</a:t>
            </a:r>
            <a:endParaRPr sz="3629" b="1" i="0" u="none" strike="noStrike" cap="non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/>
          <p:nvPr/>
        </p:nvSpPr>
        <p:spPr>
          <a:xfrm>
            <a:off x="2054835" y="961835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2254779" y="1197096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lang="en-US" sz="3266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Being Solved</a:t>
            </a:r>
            <a:endParaRPr sz="1633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087553"/>
            <a:ext cx="1826266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A6CBD4-D945-E972-817E-FA376D24F301}"/>
              </a:ext>
            </a:extLst>
          </p:cNvPr>
          <p:cNvSpPr txBox="1"/>
          <p:nvPr/>
        </p:nvSpPr>
        <p:spPr>
          <a:xfrm>
            <a:off x="2380456" y="2057400"/>
            <a:ext cx="67941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Video Surveillance to protect against unscrupulous elements. It includes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Image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Face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Object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Feedback for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2214742" y="1178173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2363467" y="1403053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Approach taken to create the model</a:t>
            </a:r>
            <a:endParaRPr sz="3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087553"/>
            <a:ext cx="1826266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C746D6-89CA-4D95-AAD5-67FC7BD5FC67}"/>
              </a:ext>
            </a:extLst>
          </p:cNvPr>
          <p:cNvSpPr txBox="1"/>
          <p:nvPr/>
        </p:nvSpPr>
        <p:spPr>
          <a:xfrm>
            <a:off x="2489144" y="2556933"/>
            <a:ext cx="67941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IN" dirty="0">
                <a:solidFill>
                  <a:schemeClr val="bg1"/>
                </a:solidFill>
              </a:rPr>
              <a:t>Multi-task Cascaded Convolutional Neural Networks for Face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Use pretrained </a:t>
            </a:r>
            <a:r>
              <a:rPr lang="en-IN" dirty="0" err="1">
                <a:solidFill>
                  <a:schemeClr val="bg1"/>
                </a:solidFill>
              </a:rPr>
              <a:t>facenet</a:t>
            </a:r>
            <a:r>
              <a:rPr lang="en-IN" dirty="0">
                <a:solidFill>
                  <a:schemeClr val="bg1"/>
                </a:solidFill>
              </a:rPr>
              <a:t> model to detect known offenders and coordinators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Obtain people count with  bounding boxes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Use </a:t>
            </a:r>
            <a:r>
              <a:rPr lang="en-IN" dirty="0" err="1">
                <a:solidFill>
                  <a:schemeClr val="bg1"/>
                </a:solidFill>
              </a:rPr>
              <a:t>MMDetection</a:t>
            </a:r>
            <a:r>
              <a:rPr lang="en-IN" dirty="0">
                <a:solidFill>
                  <a:schemeClr val="bg1"/>
                </a:solidFill>
              </a:rPr>
              <a:t> for object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These models will be trained with custom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bg1"/>
                </a:solidFill>
              </a:rPr>
              <a:t>WebApi</a:t>
            </a:r>
            <a:r>
              <a:rPr lang="en-IN" dirty="0">
                <a:solidFill>
                  <a:schemeClr val="bg1"/>
                </a:solidFill>
              </a:rPr>
              <a:t> will be used to provide input to the model. Model will be retrained based on the feedback.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6a841be86_0_5"/>
          <p:cNvSpPr/>
          <p:nvPr/>
        </p:nvSpPr>
        <p:spPr>
          <a:xfrm>
            <a:off x="1751675" y="495750"/>
            <a:ext cx="8752800" cy="51843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26a841be86_0_5"/>
          <p:cNvSpPr/>
          <p:nvPr/>
        </p:nvSpPr>
        <p:spPr>
          <a:xfrm>
            <a:off x="2363467" y="1403053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126a841be86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087553"/>
            <a:ext cx="1826269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26a841be86_0_5"/>
          <p:cNvSpPr/>
          <p:nvPr/>
        </p:nvSpPr>
        <p:spPr>
          <a:xfrm>
            <a:off x="1983800" y="1602548"/>
            <a:ext cx="8224500" cy="3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lang="en-US" sz="3629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Prerequisites</a:t>
            </a:r>
            <a:endParaRPr sz="3629" b="1" i="0" u="none" strike="noStrike" cap="non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endParaRPr sz="3629" b="1" i="0" u="none" strike="noStrike" cap="non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29"/>
              <a:buFont typeface="Century Schoolbook"/>
              <a:buChar char="●"/>
            </a:pPr>
            <a:r>
              <a:rPr lang="en-US" sz="3629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Fixed resolution + FPS of Video footage</a:t>
            </a:r>
            <a:endParaRPr sz="3629" b="1" i="0" u="none" strike="noStrike" cap="non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/>
          <p:nvPr/>
        </p:nvSpPr>
        <p:spPr>
          <a:xfrm>
            <a:off x="2065626" y="770345"/>
            <a:ext cx="8289719" cy="4725482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2236467" y="1265149"/>
            <a:ext cx="7045500" cy="1520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lang="en-US" sz="3266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Any supporting assumptions, functional requirements(FR) and non-functional requirements(NFR)</a:t>
            </a:r>
            <a:endParaRPr sz="1633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76;p4">
            <a:extLst>
              <a:ext uri="{FF2B5EF4-FFF2-40B4-BE49-F238E27FC236}">
                <a16:creationId xmlns:a16="http://schemas.microsoft.com/office/drawing/2014/main" id="{59D22A6E-600F-E7B0-B858-C9B7FCA7E2E0}"/>
              </a:ext>
            </a:extLst>
          </p:cNvPr>
          <p:cNvSpPr/>
          <p:nvPr/>
        </p:nvSpPr>
        <p:spPr>
          <a:xfrm>
            <a:off x="2151800" y="3009283"/>
            <a:ext cx="7045500" cy="1520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 panose="020B0604020202020204" pitchFamily="34" charset="0"/>
              <a:buChar char="•"/>
            </a:pPr>
            <a:r>
              <a:rPr lang="en-US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Initial recording will be done with open cv and verified under single machine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lt1"/>
                </a:solidFill>
              </a:rPr>
              <a:t>For scaling of feed from multiple cameras and processing Azure platform will be leveraged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/>
          <p:nvPr/>
        </p:nvSpPr>
        <p:spPr>
          <a:xfrm>
            <a:off x="1951140" y="1222406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2160032" y="1605145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lang="en-US" sz="3266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reason why your solution should be considered</a:t>
            </a:r>
            <a:endParaRPr sz="1633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3180289" y="2441227"/>
            <a:ext cx="6241701" cy="407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3137179" y="4040516"/>
            <a:ext cx="5820406" cy="407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2428489" y="2089821"/>
            <a:ext cx="986288" cy="585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2428489" y="3690416"/>
            <a:ext cx="705751" cy="48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3180289" y="2441227"/>
            <a:ext cx="6241701" cy="407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3194331" y="3722748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76;p4">
            <a:extLst>
              <a:ext uri="{FF2B5EF4-FFF2-40B4-BE49-F238E27FC236}">
                <a16:creationId xmlns:a16="http://schemas.microsoft.com/office/drawing/2014/main" id="{4975F5DC-4AF2-B2B8-D7EE-2C76214AD683}"/>
              </a:ext>
            </a:extLst>
          </p:cNvPr>
          <p:cNvSpPr/>
          <p:nvPr/>
        </p:nvSpPr>
        <p:spPr>
          <a:xfrm>
            <a:off x="2151800" y="3009283"/>
            <a:ext cx="7045500" cy="1520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lt1"/>
                </a:solidFill>
              </a:rPr>
              <a:t>This solution already works for face detection with a custom dataset as shown in the slide 8</a:t>
            </a:r>
            <a:endParaRPr lang="en-US"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lt1"/>
                </a:solidFill>
              </a:rPr>
              <a:t>Scaling it to handle multiple feeds is only the missing part of the solution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lt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"/>
          <p:cNvSpPr/>
          <p:nvPr/>
        </p:nvSpPr>
        <p:spPr>
          <a:xfrm>
            <a:off x="1983516" y="953832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2078675" y="1175420"/>
            <a:ext cx="80346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Source code (Github Repository Link)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AA7B36-485C-3E2A-980F-B76321483EC5}"/>
              </a:ext>
            </a:extLst>
          </p:cNvPr>
          <p:cNvSpPr txBox="1"/>
          <p:nvPr/>
        </p:nvSpPr>
        <p:spPr>
          <a:xfrm>
            <a:off x="2379133" y="2328333"/>
            <a:ext cx="7433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Currently under private access. Will make it public under </a:t>
            </a:r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under next phase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/>
          <p:nvPr/>
        </p:nvSpPr>
        <p:spPr>
          <a:xfrm>
            <a:off x="1983516" y="953832"/>
            <a:ext cx="8289600" cy="45018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2078675" y="1175428"/>
            <a:ext cx="8034900" cy="18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Demonstration Video showing the </a:t>
            </a:r>
            <a:endParaRPr sz="24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functionalities/working of the solution.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152870"/>
            <a:ext cx="1826269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17DFC0-8AD5-6477-4A36-95DAD2A77580}"/>
              </a:ext>
            </a:extLst>
          </p:cNvPr>
          <p:cNvSpPr txBox="1"/>
          <p:nvPr/>
        </p:nvSpPr>
        <p:spPr>
          <a:xfrm>
            <a:off x="2379133" y="2328333"/>
            <a:ext cx="7433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Early concept of solution for face detection: https://</a:t>
            </a:r>
            <a:r>
              <a:rPr lang="en-US" dirty="0" err="1">
                <a:solidFill>
                  <a:schemeClr val="bg1"/>
                </a:solidFill>
              </a:rPr>
              <a:t>www.youtube.com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watch?v</a:t>
            </a:r>
            <a:r>
              <a:rPr lang="en-US" dirty="0">
                <a:solidFill>
                  <a:schemeClr val="bg1"/>
                </a:solidFill>
              </a:rPr>
              <a:t>=bFPM1sln-vE&amp;t=2142s#0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/>
          <p:nvPr/>
        </p:nvSpPr>
        <p:spPr>
          <a:xfrm>
            <a:off x="2111048" y="690877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Submitted By : Rajagopal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Email :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Rajagopal.sarathi@gmail.com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Mobile No:  9941977424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2111048" y="819403"/>
            <a:ext cx="7045428" cy="106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6415" y="1354350"/>
            <a:ext cx="7540205" cy="1595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Macintosh PowerPoint</Application>
  <PresentationFormat>Widescreen</PresentationFormat>
  <Paragraphs>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Noto Sans Symbols</vt:lpstr>
      <vt:lpstr>Arial</vt:lpstr>
      <vt:lpstr>Lato</vt:lpstr>
      <vt:lpstr>Century Schoolbook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Mohor Basu</dc:creator>
  <cp:lastModifiedBy>Rajagopal P S</cp:lastModifiedBy>
  <cp:revision>1</cp:revision>
  <dcterms:modified xsi:type="dcterms:W3CDTF">2022-05-23T15:56:19Z</dcterms:modified>
</cp:coreProperties>
</file>