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59" r:id="rId5"/>
    <p:sldId id="261" r:id="rId6"/>
    <p:sldId id="262" r:id="rId7"/>
  </p:sldIdLst>
  <p:sldSz cx="9134475" cy="12179300" type="ledger"/>
  <p:notesSz cx="6858000" cy="9144000"/>
  <p:defaultTextStyle>
    <a:defPPr>
      <a:defRPr lang="en-US"/>
    </a:defPPr>
    <a:lvl1pPr marL="0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945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889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6834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5779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4723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3432" y="2056"/>
      </p:cViewPr>
      <p:guideLst>
        <p:guide orient="horz" pos="3836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97A77-B2A4-8E47-84AF-E642E389FE3A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B4242-A597-F34F-BD89-E35A76972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13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89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945" algn="l" defTabSz="6089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889" algn="l" defTabSz="6089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6834" algn="l" defTabSz="6089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5779" algn="l" defTabSz="6089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4723" algn="l" defTabSz="6089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6089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6089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60894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B4242-A597-F34F-BD89-E35A76972C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086" y="3783479"/>
            <a:ext cx="7764304" cy="26106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171" y="6901603"/>
            <a:ext cx="6394133" cy="31124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9D01-C818-7B4F-9378-9F54A0082D4D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4EEF-E69C-974A-8423-DC78635D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6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9D01-C818-7B4F-9378-9F54A0082D4D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4EEF-E69C-974A-8423-DC78635D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5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2494" y="487738"/>
            <a:ext cx="2055257" cy="10391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724" y="487738"/>
            <a:ext cx="6013529" cy="1039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9D01-C818-7B4F-9378-9F54A0082D4D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4EEF-E69C-974A-8423-DC78635D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1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9D01-C818-7B4F-9378-9F54A0082D4D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4EEF-E69C-974A-8423-DC78635D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2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561" y="7826329"/>
            <a:ext cx="7764304" cy="2418944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561" y="5162108"/>
            <a:ext cx="7764304" cy="2664221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894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9D01-C818-7B4F-9378-9F54A0082D4D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4EEF-E69C-974A-8423-DC78635D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8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724" y="2841838"/>
            <a:ext cx="4034393" cy="80377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358" y="2841838"/>
            <a:ext cx="4034393" cy="80377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9D01-C818-7B4F-9378-9F54A0082D4D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4EEF-E69C-974A-8423-DC78635D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1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725" y="2726246"/>
            <a:ext cx="4035979" cy="113617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725" y="3862416"/>
            <a:ext cx="4035979" cy="701719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188" y="2726246"/>
            <a:ext cx="4037564" cy="113617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188" y="3862416"/>
            <a:ext cx="4037564" cy="701719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9D01-C818-7B4F-9378-9F54A0082D4D}" type="datetimeFigureOut">
              <a:rPr lang="en-US" smtClean="0"/>
              <a:t>5/15/17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4EEF-E69C-974A-8423-DC78635D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9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9D01-C818-7B4F-9378-9F54A0082D4D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4EEF-E69C-974A-8423-DC78635D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9D01-C818-7B4F-9378-9F54A0082D4D}" type="datetimeFigureOut">
              <a:rPr lang="en-US" smtClean="0"/>
              <a:t>5/15/17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4EEF-E69C-974A-8423-DC78635D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24" y="484917"/>
            <a:ext cx="3005180" cy="2063715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326" y="484917"/>
            <a:ext cx="5106426" cy="10394696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724" y="2548632"/>
            <a:ext cx="3005180" cy="8330981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9D01-C818-7B4F-9378-9F54A0082D4D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4EEF-E69C-974A-8423-DC78635D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2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421" y="8525511"/>
            <a:ext cx="5480685" cy="1006485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0421" y="1088243"/>
            <a:ext cx="5480685" cy="7307580"/>
          </a:xfrm>
        </p:spPr>
        <p:txBody>
          <a:bodyPr/>
          <a:lstStyle>
            <a:lvl1pPr marL="0" indent="0">
              <a:buNone/>
              <a:defRPr sz="4300"/>
            </a:lvl1pPr>
            <a:lvl2pPr marL="608945" indent="0">
              <a:buNone/>
              <a:defRPr sz="3700"/>
            </a:lvl2pPr>
            <a:lvl3pPr marL="1217889" indent="0">
              <a:buNone/>
              <a:defRPr sz="3200"/>
            </a:lvl3pPr>
            <a:lvl4pPr marL="1826834" indent="0">
              <a:buNone/>
              <a:defRPr sz="2700"/>
            </a:lvl4pPr>
            <a:lvl5pPr marL="2435779" indent="0">
              <a:buNone/>
              <a:defRPr sz="2700"/>
            </a:lvl5pPr>
            <a:lvl6pPr marL="3044723" indent="0">
              <a:buNone/>
              <a:defRPr sz="2700"/>
            </a:lvl6pPr>
            <a:lvl7pPr marL="3653668" indent="0">
              <a:buNone/>
              <a:defRPr sz="2700"/>
            </a:lvl7pPr>
            <a:lvl8pPr marL="4262613" indent="0">
              <a:buNone/>
              <a:defRPr sz="2700"/>
            </a:lvl8pPr>
            <a:lvl9pPr marL="487155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0421" y="9531996"/>
            <a:ext cx="5480685" cy="1429375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9D01-C818-7B4F-9378-9F54A0082D4D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4EEF-E69C-974A-8423-DC78635D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3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6724" y="487737"/>
            <a:ext cx="8221028" cy="2029883"/>
          </a:xfrm>
          <a:prstGeom prst="rect">
            <a:avLst/>
          </a:prstGeom>
        </p:spPr>
        <p:txBody>
          <a:bodyPr vert="horz" lIns="121789" tIns="60894" rIns="121789" bIns="608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724" y="2841838"/>
            <a:ext cx="8221028" cy="8037775"/>
          </a:xfrm>
          <a:prstGeom prst="rect">
            <a:avLst/>
          </a:prstGeom>
        </p:spPr>
        <p:txBody>
          <a:bodyPr vert="horz" lIns="121789" tIns="60894" rIns="121789" bIns="608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6724" y="11288408"/>
            <a:ext cx="2131378" cy="648435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89D01-C818-7B4F-9378-9F54A0082D4D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0946" y="11288408"/>
            <a:ext cx="2892584" cy="648435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6374" y="11288408"/>
            <a:ext cx="2131378" cy="648435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64EEF-E69C-974A-8423-DC78635D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9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894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608945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535" indent="-380590" algn="l" defTabSz="608945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60894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608945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608945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60894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60894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60894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60894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321862" y="2510602"/>
            <a:ext cx="5334258" cy="5732180"/>
            <a:chOff x="1321862" y="2510602"/>
            <a:chExt cx="5334258" cy="5732180"/>
          </a:xfrm>
        </p:grpSpPr>
        <p:sp>
          <p:nvSpPr>
            <p:cNvPr id="74" name="Down Arrow 73"/>
            <p:cNvSpPr/>
            <p:nvPr/>
          </p:nvSpPr>
          <p:spPr>
            <a:xfrm>
              <a:off x="3006559" y="2510602"/>
              <a:ext cx="3424478" cy="434025"/>
            </a:xfrm>
            <a:prstGeom prst="downArrow">
              <a:avLst>
                <a:gd name="adj1" fmla="val 59390"/>
                <a:gd name="adj2" fmla="val 50000"/>
              </a:avLst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onsole"/>
                  <a:cs typeface="Lucida Console"/>
                </a:rPr>
                <a:t># of features</a:t>
              </a:r>
              <a:endParaRPr lang="en-US" sz="1200" dirty="0">
                <a:latin typeface="Lucida Console"/>
                <a:cs typeface="Lucida Console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1321862" y="2946104"/>
              <a:ext cx="5334258" cy="1422952"/>
              <a:chOff x="139386" y="579746"/>
              <a:chExt cx="5334258" cy="142295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1599000" y="579746"/>
                <a:ext cx="3874644" cy="562625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Lucida Console"/>
                    <a:cs typeface="Lucida Console"/>
                  </a:rPr>
                  <a:t>Input Layer (n=1024)</a:t>
                </a:r>
                <a:endParaRPr lang="en-US" sz="14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77" name="Down Arrow 76"/>
              <p:cNvSpPr/>
              <p:nvPr/>
            </p:nvSpPr>
            <p:spPr>
              <a:xfrm>
                <a:off x="2242094" y="1142371"/>
                <a:ext cx="2588456" cy="860327"/>
              </a:xfrm>
              <a:prstGeom prst="downArrow">
                <a:avLst>
                  <a:gd name="adj1" fmla="val 77329"/>
                  <a:gd name="adj2" fmla="val 50000"/>
                </a:avLst>
              </a:prstGeom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sz="12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39386" y="636206"/>
                <a:ext cx="14596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Lucida Console"/>
                    <a:cs typeface="Lucida Console"/>
                  </a:rPr>
                  <a:t>Fully-connected</a:t>
                </a:r>
              </a:p>
              <a:p>
                <a:pPr algn="ctr"/>
                <a:r>
                  <a:rPr lang="en-US" sz="1100" dirty="0" smtClean="0">
                    <a:latin typeface="Lucida Console"/>
                    <a:cs typeface="Lucida Console"/>
                  </a:rPr>
                  <a:t>Layer 1</a:t>
                </a:r>
                <a:endParaRPr lang="en-US" sz="11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751383" y="1191959"/>
                <a:ext cx="1584253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Lucida Console"/>
                    <a:cs typeface="Lucida Console"/>
                  </a:rPr>
                  <a:t>Batch Normalization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60475" y="1451840"/>
                <a:ext cx="766070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>
                    <a:latin typeface="Lucida Console"/>
                    <a:cs typeface="Lucida Console"/>
                  </a:rPr>
                  <a:t>ReLU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919602" y="1705859"/>
                <a:ext cx="1247816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Lucida Console"/>
                    <a:cs typeface="Lucida Console"/>
                  </a:rPr>
                  <a:t>Dropout (r=0.2)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321862" y="4378540"/>
              <a:ext cx="5334258" cy="1422952"/>
              <a:chOff x="139386" y="579746"/>
              <a:chExt cx="5334258" cy="1422952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599000" y="579746"/>
                <a:ext cx="3874644" cy="562625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Lucida Console"/>
                    <a:cs typeface="Lucida Console"/>
                  </a:rPr>
                  <a:t>Input Layer (n=1024)</a:t>
                </a:r>
                <a:endParaRPr lang="en-US" sz="14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84" name="Down Arrow 83"/>
              <p:cNvSpPr/>
              <p:nvPr/>
            </p:nvSpPr>
            <p:spPr>
              <a:xfrm>
                <a:off x="2242094" y="1142371"/>
                <a:ext cx="2588456" cy="860327"/>
              </a:xfrm>
              <a:prstGeom prst="downArrow">
                <a:avLst>
                  <a:gd name="adj1" fmla="val 77329"/>
                  <a:gd name="adj2" fmla="val 50000"/>
                </a:avLst>
              </a:prstGeom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sz="12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39386" y="636206"/>
                <a:ext cx="14596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Lucida Console"/>
                    <a:cs typeface="Lucida Console"/>
                  </a:rPr>
                  <a:t>Fully-connected</a:t>
                </a:r>
              </a:p>
              <a:p>
                <a:pPr algn="ctr"/>
                <a:r>
                  <a:rPr lang="en-US" sz="1100" dirty="0" smtClean="0">
                    <a:latin typeface="Lucida Console"/>
                    <a:cs typeface="Lucida Console"/>
                  </a:rPr>
                  <a:t>Layer 2</a:t>
                </a:r>
                <a:endParaRPr lang="en-US" sz="11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751383" y="1191959"/>
                <a:ext cx="1584253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Lucida Console"/>
                    <a:cs typeface="Lucida Console"/>
                  </a:rPr>
                  <a:t>Batch Normalization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160475" y="1451840"/>
                <a:ext cx="766070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>
                    <a:latin typeface="Lucida Console"/>
                    <a:cs typeface="Lucida Console"/>
                  </a:rPr>
                  <a:t>ReLU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919602" y="1705859"/>
                <a:ext cx="1247816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Lucida Console"/>
                    <a:cs typeface="Lucida Console"/>
                  </a:rPr>
                  <a:t>Dropout (r=0.2)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1321862" y="5810443"/>
              <a:ext cx="5334258" cy="1422952"/>
              <a:chOff x="139386" y="579746"/>
              <a:chExt cx="5334258" cy="1422952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599000" y="579746"/>
                <a:ext cx="3874644" cy="562625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Lucida Console"/>
                    <a:cs typeface="Lucida Console"/>
                  </a:rPr>
                  <a:t>Input Layer (n=1024)</a:t>
                </a:r>
                <a:endParaRPr lang="en-US" sz="14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91" name="Down Arrow 90"/>
              <p:cNvSpPr/>
              <p:nvPr/>
            </p:nvSpPr>
            <p:spPr>
              <a:xfrm>
                <a:off x="2242094" y="1142371"/>
                <a:ext cx="2588456" cy="860327"/>
              </a:xfrm>
              <a:prstGeom prst="downArrow">
                <a:avLst>
                  <a:gd name="adj1" fmla="val 77329"/>
                  <a:gd name="adj2" fmla="val 50000"/>
                </a:avLst>
              </a:prstGeom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sz="12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39386" y="636206"/>
                <a:ext cx="14596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Lucida Console"/>
                    <a:cs typeface="Lucida Console"/>
                  </a:rPr>
                  <a:t>Fully-connected</a:t>
                </a:r>
              </a:p>
              <a:p>
                <a:pPr algn="ctr"/>
                <a:r>
                  <a:rPr lang="en-US" sz="1100" dirty="0" smtClean="0">
                    <a:latin typeface="Lucida Console"/>
                    <a:cs typeface="Lucida Console"/>
                  </a:rPr>
                  <a:t>Layer 3</a:t>
                </a:r>
                <a:endParaRPr lang="en-US" sz="11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751383" y="1191959"/>
                <a:ext cx="1584253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Lucida Console"/>
                    <a:cs typeface="Lucida Console"/>
                  </a:rPr>
                  <a:t>Batch Normalization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160475" y="1451840"/>
                <a:ext cx="766070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>
                    <a:latin typeface="Lucida Console"/>
                    <a:cs typeface="Lucida Console"/>
                  </a:rPr>
                  <a:t>ReLU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919602" y="1705859"/>
                <a:ext cx="1247816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Lucida Console"/>
                    <a:cs typeface="Lucida Console"/>
                  </a:rPr>
                  <a:t>Dropout (r=0.2)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2781476" y="7241275"/>
              <a:ext cx="3874644" cy="562625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ucida Console"/>
                  <a:cs typeface="Lucida Console"/>
                </a:rPr>
                <a:t>Sigmoid (n = # of target labels)</a:t>
              </a:r>
              <a:endParaRPr lang="en-US" sz="1400" dirty="0">
                <a:latin typeface="Lucida Console"/>
                <a:cs typeface="Lucida Console"/>
              </a:endParaRPr>
            </a:p>
          </p:txBody>
        </p:sp>
        <p:sp>
          <p:nvSpPr>
            <p:cNvPr id="97" name="Down Arrow 96"/>
            <p:cNvSpPr/>
            <p:nvPr/>
          </p:nvSpPr>
          <p:spPr>
            <a:xfrm>
              <a:off x="3006559" y="7808757"/>
              <a:ext cx="3424478" cy="434025"/>
            </a:xfrm>
            <a:prstGeom prst="downArrow">
              <a:avLst>
                <a:gd name="adj1" fmla="val 58451"/>
                <a:gd name="adj2" fmla="val 50000"/>
              </a:avLst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latin typeface="Lucida Console"/>
                  <a:cs typeface="Lucida Console"/>
                </a:rPr>
                <a:t>Target Labels</a:t>
              </a:r>
              <a:endParaRPr lang="en-US" sz="1200" dirty="0">
                <a:latin typeface="Lucida Console"/>
                <a:cs typeface="Lucida Console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704344" y="7297735"/>
              <a:ext cx="6946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Lucida Console"/>
                  <a:cs typeface="Lucida Console"/>
                </a:rPr>
                <a:t>Output</a:t>
              </a:r>
            </a:p>
            <a:p>
              <a:pPr algn="ctr"/>
              <a:r>
                <a:rPr lang="en-US" sz="1100" dirty="0" smtClean="0">
                  <a:latin typeface="Lucida Console"/>
                  <a:cs typeface="Lucida Console"/>
                </a:rPr>
                <a:t>Layer</a:t>
              </a:r>
              <a:endParaRPr lang="en-US" sz="1100" dirty="0">
                <a:latin typeface="Lucida Console"/>
                <a:cs typeface="Lucida Console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704344" y="368128"/>
            <a:ext cx="4951776" cy="1437009"/>
            <a:chOff x="6918867" y="3216438"/>
            <a:chExt cx="4951776" cy="1437009"/>
          </a:xfrm>
        </p:grpSpPr>
        <p:sp>
          <p:nvSpPr>
            <p:cNvPr id="99" name="Rectangle 98"/>
            <p:cNvSpPr/>
            <p:nvPr/>
          </p:nvSpPr>
          <p:spPr>
            <a:xfrm>
              <a:off x="7995999" y="3651940"/>
              <a:ext cx="3874644" cy="562625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ucida Console"/>
                  <a:cs typeface="Lucida Console"/>
                </a:rPr>
                <a:t>Sigmoid (n = # of target labels)</a:t>
              </a:r>
              <a:endParaRPr lang="en-US" sz="1400" dirty="0">
                <a:latin typeface="Lucida Console"/>
                <a:cs typeface="Lucida Console"/>
              </a:endParaRPr>
            </a:p>
          </p:txBody>
        </p:sp>
        <p:sp>
          <p:nvSpPr>
            <p:cNvPr id="100" name="Down Arrow 99"/>
            <p:cNvSpPr/>
            <p:nvPr/>
          </p:nvSpPr>
          <p:spPr>
            <a:xfrm>
              <a:off x="8221082" y="3216438"/>
              <a:ext cx="3424478" cy="434025"/>
            </a:xfrm>
            <a:prstGeom prst="downArrow">
              <a:avLst>
                <a:gd name="adj1" fmla="val 58451"/>
                <a:gd name="adj2" fmla="val 50000"/>
              </a:avLst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onsole"/>
                  <a:cs typeface="Lucida Console"/>
                </a:rPr>
                <a:t># of features</a:t>
              </a:r>
              <a:endParaRPr lang="en-US" sz="1200" dirty="0">
                <a:latin typeface="Lucida Console"/>
                <a:cs typeface="Lucida Console"/>
              </a:endParaRPr>
            </a:p>
          </p:txBody>
        </p:sp>
        <p:sp>
          <p:nvSpPr>
            <p:cNvPr id="101" name="Down Arrow 100"/>
            <p:cNvSpPr/>
            <p:nvPr/>
          </p:nvSpPr>
          <p:spPr>
            <a:xfrm>
              <a:off x="8221082" y="4219422"/>
              <a:ext cx="3424478" cy="434025"/>
            </a:xfrm>
            <a:prstGeom prst="downArrow">
              <a:avLst>
                <a:gd name="adj1" fmla="val 58451"/>
                <a:gd name="adj2" fmla="val 50000"/>
              </a:avLst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latin typeface="Lucida Console"/>
                  <a:cs typeface="Lucida Console"/>
                </a:rPr>
                <a:t>Target Labels</a:t>
              </a:r>
              <a:endParaRPr lang="en-US" sz="1200" dirty="0">
                <a:latin typeface="Lucida Console"/>
                <a:cs typeface="Lucida Console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918867" y="3708400"/>
              <a:ext cx="6946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Lucida Console"/>
                  <a:cs typeface="Lucida Console"/>
                </a:rPr>
                <a:t>Output</a:t>
              </a:r>
            </a:p>
            <a:p>
              <a:pPr algn="ctr"/>
              <a:r>
                <a:rPr lang="en-US" sz="1100" dirty="0" smtClean="0">
                  <a:latin typeface="Lucida Console"/>
                  <a:cs typeface="Lucida Console"/>
                </a:rPr>
                <a:t>Layer</a:t>
              </a:r>
              <a:endParaRPr lang="en-US" sz="1100" dirty="0">
                <a:latin typeface="Lucida Console"/>
                <a:cs typeface="Lucida Conso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259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1266730" y="196976"/>
            <a:ext cx="5334258" cy="11474594"/>
            <a:chOff x="1266730" y="196976"/>
            <a:chExt cx="5334258" cy="11474594"/>
          </a:xfrm>
        </p:grpSpPr>
        <p:sp>
          <p:nvSpPr>
            <p:cNvPr id="2" name="Down Arrow 1"/>
            <p:cNvSpPr/>
            <p:nvPr/>
          </p:nvSpPr>
          <p:spPr>
            <a:xfrm>
              <a:off x="2951427" y="196976"/>
              <a:ext cx="3424478" cy="434025"/>
            </a:xfrm>
            <a:prstGeom prst="downArrow">
              <a:avLst>
                <a:gd name="adj1" fmla="val 59390"/>
                <a:gd name="adj2" fmla="val 50000"/>
              </a:avLst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onsole"/>
                  <a:cs typeface="Lucida Console"/>
                </a:rPr>
                <a:t># of features</a:t>
              </a:r>
              <a:endParaRPr lang="en-US" sz="1200" dirty="0">
                <a:latin typeface="Lucida Console"/>
                <a:cs typeface="Lucida Console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266730" y="6374892"/>
              <a:ext cx="5334258" cy="1422952"/>
              <a:chOff x="139386" y="579746"/>
              <a:chExt cx="5334258" cy="142295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99000" y="579746"/>
                <a:ext cx="3874644" cy="562625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Lucida Console"/>
                    <a:cs typeface="Lucida Console"/>
                  </a:rPr>
                  <a:t>Input Layer (n=512)</a:t>
                </a:r>
                <a:endParaRPr lang="en-US" sz="14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2242094" y="1142371"/>
                <a:ext cx="2588456" cy="860327"/>
              </a:xfrm>
              <a:prstGeom prst="downArrow">
                <a:avLst>
                  <a:gd name="adj1" fmla="val 77329"/>
                  <a:gd name="adj2" fmla="val 50000"/>
                </a:avLst>
              </a:prstGeom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sz="12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39386" y="636206"/>
                <a:ext cx="14596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Lucida Console"/>
                    <a:cs typeface="Lucida Console"/>
                  </a:rPr>
                  <a:t>Fully-connected</a:t>
                </a:r>
              </a:p>
              <a:p>
                <a:pPr algn="ctr"/>
                <a:r>
                  <a:rPr lang="en-US" sz="1100" dirty="0" smtClean="0">
                    <a:latin typeface="Lucida Console"/>
                    <a:cs typeface="Lucida Console"/>
                  </a:rPr>
                  <a:t>Layer 5</a:t>
                </a:r>
                <a:endParaRPr lang="en-US" sz="11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751383" y="1191959"/>
                <a:ext cx="1584253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Lucida Console"/>
                    <a:cs typeface="Lucida Console"/>
                  </a:rPr>
                  <a:t>Batch Normalization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160475" y="1451840"/>
                <a:ext cx="766070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>
                    <a:latin typeface="Lucida Console"/>
                    <a:cs typeface="Lucida Console"/>
                  </a:rPr>
                  <a:t>ReLU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919602" y="1705859"/>
                <a:ext cx="1247816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Lucida Console"/>
                    <a:cs typeface="Lucida Console"/>
                  </a:rPr>
                  <a:t>Dropout (r=0.2)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266730" y="7807328"/>
              <a:ext cx="5334258" cy="1422952"/>
              <a:chOff x="139386" y="579746"/>
              <a:chExt cx="5334258" cy="142295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599000" y="579746"/>
                <a:ext cx="3874644" cy="562625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Lucida Console"/>
                    <a:cs typeface="Lucida Console"/>
                  </a:rPr>
                  <a:t>Input Layer (n=512)</a:t>
                </a:r>
                <a:endParaRPr lang="en-US" sz="14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12" name="Down Arrow 11"/>
              <p:cNvSpPr/>
              <p:nvPr/>
            </p:nvSpPr>
            <p:spPr>
              <a:xfrm>
                <a:off x="2242094" y="1142371"/>
                <a:ext cx="2588456" cy="860327"/>
              </a:xfrm>
              <a:prstGeom prst="downArrow">
                <a:avLst>
                  <a:gd name="adj1" fmla="val 77329"/>
                  <a:gd name="adj2" fmla="val 50000"/>
                </a:avLst>
              </a:prstGeom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sz="12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39386" y="636206"/>
                <a:ext cx="14596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Lucida Console"/>
                    <a:cs typeface="Lucida Console"/>
                  </a:rPr>
                  <a:t>Fully-connected</a:t>
                </a:r>
              </a:p>
              <a:p>
                <a:pPr algn="ctr"/>
                <a:r>
                  <a:rPr lang="en-US" sz="1100" dirty="0" smtClean="0">
                    <a:latin typeface="Lucida Console"/>
                    <a:cs typeface="Lucida Console"/>
                  </a:rPr>
                  <a:t>Layer 6</a:t>
                </a:r>
                <a:endParaRPr lang="en-US" sz="11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51383" y="1191959"/>
                <a:ext cx="1584253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Lucida Console"/>
                    <a:cs typeface="Lucida Console"/>
                  </a:rPr>
                  <a:t>Batch Normalization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160475" y="1451840"/>
                <a:ext cx="766070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>
                    <a:latin typeface="Lucida Console"/>
                    <a:cs typeface="Lucida Console"/>
                  </a:rPr>
                  <a:t>ReLU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19602" y="1705859"/>
                <a:ext cx="1247816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Lucida Console"/>
                    <a:cs typeface="Lucida Console"/>
                  </a:rPr>
                  <a:t>Dropout (r=0.2)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266730" y="9239231"/>
              <a:ext cx="5334258" cy="1422952"/>
              <a:chOff x="139386" y="579746"/>
              <a:chExt cx="5334258" cy="142295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599000" y="579746"/>
                <a:ext cx="3874644" cy="562625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Lucida Console"/>
                    <a:cs typeface="Lucida Console"/>
                  </a:rPr>
                  <a:t>Input Layer (n=512)</a:t>
                </a:r>
                <a:endParaRPr lang="en-US" sz="14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19" name="Down Arrow 18"/>
              <p:cNvSpPr/>
              <p:nvPr/>
            </p:nvSpPr>
            <p:spPr>
              <a:xfrm>
                <a:off x="2242094" y="1142371"/>
                <a:ext cx="2588456" cy="860327"/>
              </a:xfrm>
              <a:prstGeom prst="downArrow">
                <a:avLst>
                  <a:gd name="adj1" fmla="val 77329"/>
                  <a:gd name="adj2" fmla="val 50000"/>
                </a:avLst>
              </a:prstGeom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sz="12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39386" y="636206"/>
                <a:ext cx="14596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Lucida Console"/>
                    <a:cs typeface="Lucida Console"/>
                  </a:rPr>
                  <a:t>Fully-connected</a:t>
                </a:r>
              </a:p>
              <a:p>
                <a:pPr algn="ctr"/>
                <a:r>
                  <a:rPr lang="en-US" sz="1100" dirty="0" smtClean="0">
                    <a:latin typeface="Lucida Console"/>
                    <a:cs typeface="Lucida Console"/>
                  </a:rPr>
                  <a:t>Layer 7</a:t>
                </a:r>
                <a:endParaRPr lang="en-US" sz="11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51383" y="1191959"/>
                <a:ext cx="1584253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Lucida Console"/>
                    <a:cs typeface="Lucida Console"/>
                  </a:rPr>
                  <a:t>Batch Normalization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160475" y="1451840"/>
                <a:ext cx="766070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>
                    <a:latin typeface="Lucida Console"/>
                    <a:cs typeface="Lucida Console"/>
                  </a:rPr>
                  <a:t>ReLU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919602" y="1705859"/>
                <a:ext cx="1247816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Lucida Console"/>
                    <a:cs typeface="Lucida Console"/>
                  </a:rPr>
                  <a:t>Dropout (r=0.2)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2726344" y="10670063"/>
              <a:ext cx="3874644" cy="562625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ucida Console"/>
                  <a:cs typeface="Lucida Console"/>
                </a:rPr>
                <a:t>Sigmoid (n = # of target labels)</a:t>
              </a:r>
              <a:endParaRPr lang="en-US" sz="1400" dirty="0">
                <a:latin typeface="Lucida Console"/>
                <a:cs typeface="Lucida Console"/>
              </a:endParaRPr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2951427" y="11237545"/>
              <a:ext cx="3424478" cy="434025"/>
            </a:xfrm>
            <a:prstGeom prst="downArrow">
              <a:avLst>
                <a:gd name="adj1" fmla="val 58451"/>
                <a:gd name="adj2" fmla="val 50000"/>
              </a:avLst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latin typeface="Lucida Console"/>
                  <a:cs typeface="Lucida Console"/>
                </a:rPr>
                <a:t>Target Labels</a:t>
              </a:r>
              <a:endParaRPr lang="en-US" sz="1200" dirty="0">
                <a:latin typeface="Lucida Console"/>
                <a:cs typeface="Lucida Console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49212" y="10726523"/>
              <a:ext cx="6946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Lucida Console"/>
                  <a:cs typeface="Lucida Console"/>
                </a:rPr>
                <a:t>Output</a:t>
              </a:r>
            </a:p>
            <a:p>
              <a:pPr algn="ctr"/>
              <a:r>
                <a:rPr lang="en-US" sz="1100" dirty="0" smtClean="0">
                  <a:latin typeface="Lucida Console"/>
                  <a:cs typeface="Lucida Console"/>
                </a:rPr>
                <a:t>Layer</a:t>
              </a:r>
              <a:endParaRPr lang="en-US" sz="1100" dirty="0">
                <a:latin typeface="Lucida Console"/>
                <a:cs typeface="Lucida Console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266730" y="2075307"/>
              <a:ext cx="5334258" cy="1422952"/>
              <a:chOff x="139386" y="579746"/>
              <a:chExt cx="5334258" cy="1422952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599000" y="579746"/>
                <a:ext cx="3874644" cy="562625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Lucida Console"/>
                    <a:cs typeface="Lucida Console"/>
                  </a:rPr>
                  <a:t>Input Layer (n=512)</a:t>
                </a:r>
                <a:endParaRPr lang="en-US" sz="14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50" name="Down Arrow 49"/>
              <p:cNvSpPr/>
              <p:nvPr/>
            </p:nvSpPr>
            <p:spPr>
              <a:xfrm>
                <a:off x="2242094" y="1142371"/>
                <a:ext cx="2588456" cy="860327"/>
              </a:xfrm>
              <a:prstGeom prst="downArrow">
                <a:avLst>
                  <a:gd name="adj1" fmla="val 77329"/>
                  <a:gd name="adj2" fmla="val 50000"/>
                </a:avLst>
              </a:prstGeom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sz="12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39386" y="636206"/>
                <a:ext cx="14596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Lucida Console"/>
                    <a:cs typeface="Lucida Console"/>
                  </a:rPr>
                  <a:t>Fully-connected</a:t>
                </a:r>
              </a:p>
              <a:p>
                <a:pPr algn="ctr"/>
                <a:r>
                  <a:rPr lang="en-US" sz="1100" dirty="0" smtClean="0">
                    <a:latin typeface="Lucida Console"/>
                    <a:cs typeface="Lucida Console"/>
                  </a:rPr>
                  <a:t>Layer 2</a:t>
                </a:r>
                <a:endParaRPr lang="en-US" sz="11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751383" y="1191959"/>
                <a:ext cx="1584253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Lucida Console"/>
                    <a:cs typeface="Lucida Console"/>
                  </a:rPr>
                  <a:t>Batch Normalization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160475" y="1451840"/>
                <a:ext cx="766070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>
                    <a:latin typeface="Lucida Console"/>
                    <a:cs typeface="Lucida Console"/>
                  </a:rPr>
                  <a:t>ReLU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919602" y="1705859"/>
                <a:ext cx="1247816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Lucida Console"/>
                    <a:cs typeface="Lucida Console"/>
                  </a:rPr>
                  <a:t>Dropout (r=0.2)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266730" y="3507743"/>
              <a:ext cx="5334258" cy="1422952"/>
              <a:chOff x="139386" y="579746"/>
              <a:chExt cx="5334258" cy="142295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599000" y="579746"/>
                <a:ext cx="3874644" cy="562625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Lucida Console"/>
                    <a:cs typeface="Lucida Console"/>
                  </a:rPr>
                  <a:t>Input Layer (n=512)</a:t>
                </a:r>
                <a:endParaRPr lang="en-US" sz="14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57" name="Down Arrow 56"/>
              <p:cNvSpPr/>
              <p:nvPr/>
            </p:nvSpPr>
            <p:spPr>
              <a:xfrm>
                <a:off x="2242094" y="1142371"/>
                <a:ext cx="2588456" cy="860327"/>
              </a:xfrm>
              <a:prstGeom prst="downArrow">
                <a:avLst>
                  <a:gd name="adj1" fmla="val 77329"/>
                  <a:gd name="adj2" fmla="val 50000"/>
                </a:avLst>
              </a:prstGeom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sz="12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9386" y="636206"/>
                <a:ext cx="14596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Lucida Console"/>
                    <a:cs typeface="Lucida Console"/>
                  </a:rPr>
                  <a:t>Fully-connected</a:t>
                </a:r>
              </a:p>
              <a:p>
                <a:pPr algn="ctr"/>
                <a:r>
                  <a:rPr lang="en-US" sz="1100" dirty="0" smtClean="0">
                    <a:latin typeface="Lucida Console"/>
                    <a:cs typeface="Lucida Console"/>
                  </a:rPr>
                  <a:t>Layer 3</a:t>
                </a:r>
                <a:endParaRPr lang="en-US" sz="11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751383" y="1191959"/>
                <a:ext cx="1584253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Lucida Console"/>
                    <a:cs typeface="Lucida Console"/>
                  </a:rPr>
                  <a:t>Batch Normalization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160475" y="1451840"/>
                <a:ext cx="766070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>
                    <a:latin typeface="Lucida Console"/>
                    <a:cs typeface="Lucida Console"/>
                  </a:rPr>
                  <a:t>ReLU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919602" y="1705859"/>
                <a:ext cx="1247816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Lucida Console"/>
                    <a:cs typeface="Lucida Console"/>
                  </a:rPr>
                  <a:t>Dropout (r=0.2)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266730" y="4939646"/>
              <a:ext cx="5334258" cy="1422952"/>
              <a:chOff x="139386" y="579746"/>
              <a:chExt cx="5334258" cy="1422952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599000" y="579746"/>
                <a:ext cx="3874644" cy="562625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Lucida Console"/>
                    <a:cs typeface="Lucida Console"/>
                  </a:rPr>
                  <a:t>Input Layer (n=512)</a:t>
                </a:r>
                <a:endParaRPr lang="en-US" sz="14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64" name="Down Arrow 63"/>
              <p:cNvSpPr/>
              <p:nvPr/>
            </p:nvSpPr>
            <p:spPr>
              <a:xfrm>
                <a:off x="2242094" y="1142371"/>
                <a:ext cx="2588456" cy="860327"/>
              </a:xfrm>
              <a:prstGeom prst="downArrow">
                <a:avLst>
                  <a:gd name="adj1" fmla="val 77329"/>
                  <a:gd name="adj2" fmla="val 50000"/>
                </a:avLst>
              </a:prstGeom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sz="12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39386" y="636206"/>
                <a:ext cx="14596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Lucida Console"/>
                    <a:cs typeface="Lucida Console"/>
                  </a:rPr>
                  <a:t>Fully-connected</a:t>
                </a:r>
              </a:p>
              <a:p>
                <a:pPr algn="ctr"/>
                <a:r>
                  <a:rPr lang="en-US" sz="1100" dirty="0" smtClean="0">
                    <a:latin typeface="Lucida Console"/>
                    <a:cs typeface="Lucida Console"/>
                  </a:rPr>
                  <a:t>Layer 4</a:t>
                </a:r>
                <a:endParaRPr lang="en-US" sz="11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751383" y="1191959"/>
                <a:ext cx="1584253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Lucida Console"/>
                    <a:cs typeface="Lucida Console"/>
                  </a:rPr>
                  <a:t>Batch Normalization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160475" y="1451840"/>
                <a:ext cx="766070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>
                    <a:latin typeface="Lucida Console"/>
                    <a:cs typeface="Lucida Console"/>
                  </a:rPr>
                  <a:t>ReLU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919602" y="1705859"/>
                <a:ext cx="1247816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Lucida Console"/>
                    <a:cs typeface="Lucida Console"/>
                  </a:rPr>
                  <a:t>Dropout (r=0.2)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266730" y="640025"/>
              <a:ext cx="5334258" cy="1422952"/>
              <a:chOff x="139386" y="579746"/>
              <a:chExt cx="5334258" cy="1422952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599000" y="579746"/>
                <a:ext cx="3874644" cy="562625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Lucida Console"/>
                    <a:cs typeface="Lucida Console"/>
                  </a:rPr>
                  <a:t>Input Layer (n=512)</a:t>
                </a:r>
                <a:endParaRPr lang="en-US" sz="14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71" name="Down Arrow 70"/>
              <p:cNvSpPr/>
              <p:nvPr/>
            </p:nvSpPr>
            <p:spPr>
              <a:xfrm>
                <a:off x="2242094" y="1142371"/>
                <a:ext cx="2588456" cy="860327"/>
              </a:xfrm>
              <a:prstGeom prst="downArrow">
                <a:avLst>
                  <a:gd name="adj1" fmla="val 77329"/>
                  <a:gd name="adj2" fmla="val 50000"/>
                </a:avLst>
              </a:prstGeom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sz="12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39386" y="636206"/>
                <a:ext cx="14596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Lucida Console"/>
                    <a:cs typeface="Lucida Console"/>
                  </a:rPr>
                  <a:t>Fully-connected</a:t>
                </a:r>
              </a:p>
              <a:p>
                <a:pPr algn="ctr"/>
                <a:r>
                  <a:rPr lang="en-US" sz="1100" dirty="0" smtClean="0">
                    <a:latin typeface="Lucida Console"/>
                    <a:cs typeface="Lucida Console"/>
                  </a:rPr>
                  <a:t>Layer 1</a:t>
                </a:r>
                <a:endParaRPr lang="en-US" sz="11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751383" y="1191959"/>
                <a:ext cx="1584253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Lucida Console"/>
                    <a:cs typeface="Lucida Console"/>
                  </a:rPr>
                  <a:t>Batch Normalization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160475" y="1451840"/>
                <a:ext cx="766070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>
                    <a:latin typeface="Lucida Console"/>
                    <a:cs typeface="Lucida Console"/>
                  </a:rPr>
                  <a:t>ReLU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919602" y="1705859"/>
                <a:ext cx="1247816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Lucida Console"/>
                    <a:cs typeface="Lucida Console"/>
                  </a:rPr>
                  <a:t>Dropout (r=0.2)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941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1"/>
          <p:cNvSpPr/>
          <p:nvPr/>
        </p:nvSpPr>
        <p:spPr>
          <a:xfrm>
            <a:off x="2951427" y="196976"/>
            <a:ext cx="3424478" cy="434025"/>
          </a:xfrm>
          <a:prstGeom prst="downArrow">
            <a:avLst>
              <a:gd name="adj1" fmla="val 59390"/>
              <a:gd name="adj2" fmla="val 50000"/>
            </a:avLst>
          </a:prstGeom>
          <a:ln w="31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ucida Console"/>
                <a:cs typeface="Lucida Console"/>
              </a:rPr>
              <a:t># of features</a:t>
            </a:r>
            <a:endParaRPr lang="en-US" sz="1200" dirty="0">
              <a:latin typeface="Lucida Console"/>
              <a:cs typeface="Lucida Console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26347" y="3549858"/>
            <a:ext cx="3874644" cy="562625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Lucida Console"/>
                <a:cs typeface="Lucida Console"/>
              </a:rPr>
              <a:t>Sigmoid (n = # of target labels)</a:t>
            </a:r>
            <a:endParaRPr lang="en-US" sz="1400" dirty="0">
              <a:latin typeface="Lucida Console"/>
              <a:cs typeface="Lucida Console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2951430" y="4117340"/>
            <a:ext cx="3424478" cy="434025"/>
          </a:xfrm>
          <a:prstGeom prst="downArrow">
            <a:avLst>
              <a:gd name="adj1" fmla="val 58451"/>
              <a:gd name="adj2" fmla="val 50000"/>
            </a:avLst>
          </a:prstGeom>
          <a:ln w="31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latin typeface="Lucida Console"/>
                <a:cs typeface="Lucida Console"/>
              </a:rPr>
              <a:t>Target Labels</a:t>
            </a:r>
            <a:endParaRPr lang="en-US" sz="1200" dirty="0">
              <a:latin typeface="Lucida Console"/>
              <a:cs typeface="Lucida Console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49215" y="3606318"/>
            <a:ext cx="6946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Lucida Console"/>
                <a:cs typeface="Lucida Console"/>
              </a:rPr>
              <a:t>Output</a:t>
            </a:r>
          </a:p>
          <a:p>
            <a:pPr algn="ctr"/>
            <a:r>
              <a:rPr lang="en-US" sz="1100" dirty="0" smtClean="0">
                <a:latin typeface="Lucida Console"/>
                <a:cs typeface="Lucida Console"/>
              </a:rPr>
              <a:t>Layer</a:t>
            </a:r>
            <a:endParaRPr lang="en-US" sz="1100" dirty="0">
              <a:latin typeface="Lucida Console"/>
              <a:cs typeface="Lucida Console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237869" y="2075307"/>
            <a:ext cx="5363119" cy="1422952"/>
            <a:chOff x="110525" y="579746"/>
            <a:chExt cx="5363119" cy="1422952"/>
          </a:xfrm>
        </p:grpSpPr>
        <p:sp>
          <p:nvSpPr>
            <p:cNvPr id="49" name="Rectangle 48"/>
            <p:cNvSpPr/>
            <p:nvPr/>
          </p:nvSpPr>
          <p:spPr>
            <a:xfrm>
              <a:off x="1599000" y="579746"/>
              <a:ext cx="3874644" cy="562625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ucida Console"/>
                  <a:cs typeface="Lucida Console"/>
                </a:rPr>
                <a:t>Input Layer (n=512)</a:t>
              </a:r>
              <a:endParaRPr lang="en-US" sz="1400" dirty="0">
                <a:latin typeface="Lucida Console"/>
                <a:cs typeface="Lucida Console"/>
              </a:endParaRPr>
            </a:p>
          </p:txBody>
        </p:sp>
        <p:sp>
          <p:nvSpPr>
            <p:cNvPr id="50" name="Down Arrow 49"/>
            <p:cNvSpPr/>
            <p:nvPr/>
          </p:nvSpPr>
          <p:spPr>
            <a:xfrm>
              <a:off x="2242094" y="1142371"/>
              <a:ext cx="2588456" cy="860327"/>
            </a:xfrm>
            <a:prstGeom prst="downArrow">
              <a:avLst>
                <a:gd name="adj1" fmla="val 77329"/>
                <a:gd name="adj2" fmla="val 50000"/>
              </a:avLst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Lucida Console"/>
                <a:cs typeface="Lucida Console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0525" y="636206"/>
              <a:ext cx="14596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Lucida Console"/>
                  <a:cs typeface="Lucida Console"/>
                </a:rPr>
                <a:t>Fully-connected</a:t>
              </a:r>
            </a:p>
            <a:p>
              <a:pPr algn="ctr"/>
              <a:r>
                <a:rPr lang="en-US" sz="1100" dirty="0" smtClean="0">
                  <a:latin typeface="Lucida Console"/>
                  <a:cs typeface="Lucida Console"/>
                </a:rPr>
                <a:t>Layer 2..7</a:t>
              </a:r>
              <a:endParaRPr lang="en-US" sz="1100" dirty="0">
                <a:latin typeface="Lucida Console"/>
                <a:cs typeface="Lucida Console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751383" y="1191959"/>
              <a:ext cx="1584253" cy="203239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Lucida Console"/>
                  <a:cs typeface="Lucida Console"/>
                </a:rPr>
                <a:t>Batch Normalization</a:t>
              </a:r>
              <a:endParaRPr lang="en-US" sz="900" dirty="0">
                <a:latin typeface="Lucida Console"/>
                <a:cs typeface="Lucida Console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160475" y="1451840"/>
              <a:ext cx="766070" cy="203239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latin typeface="Lucida Console"/>
                  <a:cs typeface="Lucida Console"/>
                </a:rPr>
                <a:t>ReLU</a:t>
              </a:r>
              <a:endParaRPr lang="en-US" sz="900" dirty="0">
                <a:latin typeface="Lucida Console"/>
                <a:cs typeface="Lucida Console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919602" y="1705859"/>
              <a:ext cx="1247816" cy="203239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Lucida Console"/>
                  <a:cs typeface="Lucida Console"/>
                </a:rPr>
                <a:t>Dropout (r=0.2)</a:t>
              </a:r>
              <a:endParaRPr lang="en-US" sz="900" dirty="0">
                <a:latin typeface="Lucida Console"/>
                <a:cs typeface="Lucida Console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266730" y="640025"/>
            <a:ext cx="5334258" cy="1422952"/>
            <a:chOff x="139386" y="579746"/>
            <a:chExt cx="5334258" cy="1422952"/>
          </a:xfrm>
        </p:grpSpPr>
        <p:sp>
          <p:nvSpPr>
            <p:cNvPr id="70" name="Rectangle 69"/>
            <p:cNvSpPr/>
            <p:nvPr/>
          </p:nvSpPr>
          <p:spPr>
            <a:xfrm>
              <a:off x="1599000" y="579746"/>
              <a:ext cx="3874644" cy="562625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ucida Console"/>
                  <a:cs typeface="Lucida Console"/>
                </a:rPr>
                <a:t>Input Layer (n=512)</a:t>
              </a:r>
              <a:endParaRPr lang="en-US" sz="1400" dirty="0">
                <a:latin typeface="Lucida Console"/>
                <a:cs typeface="Lucida Console"/>
              </a:endParaRPr>
            </a:p>
          </p:txBody>
        </p:sp>
        <p:sp>
          <p:nvSpPr>
            <p:cNvPr id="71" name="Down Arrow 70"/>
            <p:cNvSpPr/>
            <p:nvPr/>
          </p:nvSpPr>
          <p:spPr>
            <a:xfrm>
              <a:off x="2242094" y="1142371"/>
              <a:ext cx="2588456" cy="860327"/>
            </a:xfrm>
            <a:prstGeom prst="downArrow">
              <a:avLst>
                <a:gd name="adj1" fmla="val 77329"/>
                <a:gd name="adj2" fmla="val 50000"/>
              </a:avLst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Lucida Console"/>
                <a:cs typeface="Lucida Console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9386" y="636206"/>
              <a:ext cx="14596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Lucida Console"/>
                  <a:cs typeface="Lucida Console"/>
                </a:rPr>
                <a:t>Fully-connected</a:t>
              </a:r>
            </a:p>
            <a:p>
              <a:pPr algn="ctr"/>
              <a:r>
                <a:rPr lang="en-US" sz="1100" dirty="0" smtClean="0">
                  <a:latin typeface="Lucida Console"/>
                  <a:cs typeface="Lucida Console"/>
                </a:rPr>
                <a:t>Layer 1</a:t>
              </a:r>
              <a:endParaRPr lang="en-US" sz="1100" dirty="0">
                <a:latin typeface="Lucida Console"/>
                <a:cs typeface="Lucida Console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751383" y="1191959"/>
              <a:ext cx="1584253" cy="203239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Lucida Console"/>
                  <a:cs typeface="Lucida Console"/>
                </a:rPr>
                <a:t>Batch Normalization</a:t>
              </a:r>
              <a:endParaRPr lang="en-US" sz="900" dirty="0">
                <a:latin typeface="Lucida Console"/>
                <a:cs typeface="Lucida Console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160475" y="1451840"/>
              <a:ext cx="766070" cy="203239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latin typeface="Lucida Console"/>
                  <a:cs typeface="Lucida Console"/>
                </a:rPr>
                <a:t>ReLU</a:t>
              </a:r>
              <a:endParaRPr lang="en-US" sz="900" dirty="0">
                <a:latin typeface="Lucida Console"/>
                <a:cs typeface="Lucida Console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919602" y="1705859"/>
              <a:ext cx="1247816" cy="203239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Lucida Console"/>
                  <a:cs typeface="Lucida Console"/>
                </a:rPr>
                <a:t>Dropout (r=0.2)</a:t>
              </a:r>
              <a:endParaRPr lang="en-US" sz="900" dirty="0">
                <a:latin typeface="Lucida Console"/>
                <a:cs typeface="Lucida Console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64376" y="6802999"/>
            <a:ext cx="5334261" cy="4292397"/>
            <a:chOff x="1321862" y="2510602"/>
            <a:chExt cx="5334261" cy="4292397"/>
          </a:xfrm>
        </p:grpSpPr>
        <p:sp>
          <p:nvSpPr>
            <p:cNvPr id="65" name="Down Arrow 64"/>
            <p:cNvSpPr/>
            <p:nvPr/>
          </p:nvSpPr>
          <p:spPr>
            <a:xfrm>
              <a:off x="3006559" y="2510602"/>
              <a:ext cx="3424478" cy="434025"/>
            </a:xfrm>
            <a:prstGeom prst="downArrow">
              <a:avLst>
                <a:gd name="adj1" fmla="val 59390"/>
                <a:gd name="adj2" fmla="val 50000"/>
              </a:avLst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onsole"/>
                  <a:cs typeface="Lucida Console"/>
                </a:rPr>
                <a:t># of features</a:t>
              </a:r>
              <a:endParaRPr lang="en-US" sz="1200" dirty="0">
                <a:latin typeface="Lucida Console"/>
                <a:cs typeface="Lucida Console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781476" y="2946104"/>
              <a:ext cx="3874644" cy="562625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ucida Console"/>
                  <a:cs typeface="Lucida Console"/>
                </a:rPr>
                <a:t>Input Layer (n=1024)</a:t>
              </a:r>
              <a:endParaRPr lang="en-US" sz="1400" dirty="0">
                <a:latin typeface="Lucida Console"/>
                <a:cs typeface="Lucida Console"/>
              </a:endParaRPr>
            </a:p>
          </p:txBody>
        </p:sp>
        <p:sp>
          <p:nvSpPr>
            <p:cNvPr id="67" name="Down Arrow 66"/>
            <p:cNvSpPr/>
            <p:nvPr/>
          </p:nvSpPr>
          <p:spPr>
            <a:xfrm>
              <a:off x="3424570" y="3508729"/>
              <a:ext cx="2588456" cy="860327"/>
            </a:xfrm>
            <a:prstGeom prst="downArrow">
              <a:avLst>
                <a:gd name="adj1" fmla="val 77329"/>
                <a:gd name="adj2" fmla="val 50000"/>
              </a:avLst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Lucida Console"/>
                <a:cs typeface="Lucida Console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21862" y="3002564"/>
              <a:ext cx="14596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Lucida Console"/>
                  <a:cs typeface="Lucida Console"/>
                </a:rPr>
                <a:t>Fully-connected</a:t>
              </a:r>
            </a:p>
            <a:p>
              <a:pPr algn="ctr"/>
              <a:r>
                <a:rPr lang="en-US" sz="1100" dirty="0" smtClean="0">
                  <a:latin typeface="Lucida Console"/>
                  <a:cs typeface="Lucida Console"/>
                </a:rPr>
                <a:t>Layer 1</a:t>
              </a:r>
              <a:endParaRPr lang="en-US" sz="1100" dirty="0">
                <a:latin typeface="Lucida Console"/>
                <a:cs typeface="Lucida Console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933859" y="3558317"/>
              <a:ext cx="1584253" cy="203239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Lucida Console"/>
                  <a:cs typeface="Lucida Console"/>
                </a:rPr>
                <a:t>Batch Normalization</a:t>
              </a:r>
              <a:endParaRPr lang="en-US" sz="900" dirty="0">
                <a:latin typeface="Lucida Console"/>
                <a:cs typeface="Lucida Console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342951" y="3818198"/>
              <a:ext cx="766070" cy="203239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latin typeface="Lucida Console"/>
                  <a:cs typeface="Lucida Console"/>
                </a:rPr>
                <a:t>ReLU</a:t>
              </a:r>
              <a:endParaRPr lang="en-US" sz="900" dirty="0">
                <a:latin typeface="Lucida Console"/>
                <a:cs typeface="Lucida Console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102078" y="4072217"/>
              <a:ext cx="1247816" cy="203239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Lucida Console"/>
                  <a:cs typeface="Lucida Console"/>
                </a:rPr>
                <a:t>Dropout (r=0.2)</a:t>
              </a:r>
              <a:endParaRPr lang="en-US" sz="900" dirty="0">
                <a:latin typeface="Lucida Console"/>
                <a:cs typeface="Lucida Console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81476" y="4378540"/>
              <a:ext cx="3874644" cy="562625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ucida Console"/>
                  <a:cs typeface="Lucida Console"/>
                </a:rPr>
                <a:t>Input Layer (n=1024)</a:t>
              </a:r>
              <a:endParaRPr lang="en-US" sz="1400" dirty="0">
                <a:latin typeface="Lucida Console"/>
                <a:cs typeface="Lucida Console"/>
              </a:endParaRPr>
            </a:p>
          </p:txBody>
        </p:sp>
        <p:sp>
          <p:nvSpPr>
            <p:cNvPr id="80" name="Down Arrow 79"/>
            <p:cNvSpPr/>
            <p:nvPr/>
          </p:nvSpPr>
          <p:spPr>
            <a:xfrm>
              <a:off x="3424570" y="4941165"/>
              <a:ext cx="2588456" cy="860327"/>
            </a:xfrm>
            <a:prstGeom prst="downArrow">
              <a:avLst>
                <a:gd name="adj1" fmla="val 77329"/>
                <a:gd name="adj2" fmla="val 50000"/>
              </a:avLst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Lucida Console"/>
                <a:cs typeface="Lucida Console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321862" y="4435000"/>
              <a:ext cx="14596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Lucida Console"/>
                  <a:cs typeface="Lucida Console"/>
                </a:rPr>
                <a:t>Fully-connected</a:t>
              </a:r>
            </a:p>
            <a:p>
              <a:pPr algn="ctr"/>
              <a:r>
                <a:rPr lang="en-US" sz="1100" dirty="0" smtClean="0">
                  <a:latin typeface="Lucida Console"/>
                  <a:cs typeface="Lucida Console"/>
                </a:rPr>
                <a:t>Layer 2..5</a:t>
              </a:r>
              <a:endParaRPr lang="en-US" sz="1100" dirty="0">
                <a:latin typeface="Lucida Console"/>
                <a:cs typeface="Lucida Console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933859" y="4990753"/>
              <a:ext cx="1584253" cy="203239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Lucida Console"/>
                  <a:cs typeface="Lucida Console"/>
                </a:rPr>
                <a:t>Batch Normalization</a:t>
              </a:r>
              <a:endParaRPr lang="en-US" sz="900" dirty="0">
                <a:latin typeface="Lucida Console"/>
                <a:cs typeface="Lucida Console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342951" y="5250634"/>
              <a:ext cx="766070" cy="203239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latin typeface="Lucida Console"/>
                  <a:cs typeface="Lucida Console"/>
                </a:rPr>
                <a:t>ReLU</a:t>
              </a:r>
              <a:endParaRPr lang="en-US" sz="900" dirty="0">
                <a:latin typeface="Lucida Console"/>
                <a:cs typeface="Lucida Console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102078" y="5504653"/>
              <a:ext cx="1247816" cy="203239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Lucida Console"/>
                  <a:cs typeface="Lucida Console"/>
                </a:rPr>
                <a:t>Dropout (r=0.2)</a:t>
              </a:r>
              <a:endParaRPr lang="en-US" sz="900" dirty="0">
                <a:latin typeface="Lucida Console"/>
                <a:cs typeface="Lucida Console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81479" y="5801492"/>
              <a:ext cx="3874644" cy="562625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ucida Console"/>
                  <a:cs typeface="Lucida Console"/>
                </a:rPr>
                <a:t>Sigmoid (n = # of target labels)</a:t>
              </a:r>
              <a:endParaRPr lang="en-US" sz="1400" dirty="0">
                <a:latin typeface="Lucida Console"/>
                <a:cs typeface="Lucida Console"/>
              </a:endParaRPr>
            </a:p>
          </p:txBody>
        </p:sp>
        <p:sp>
          <p:nvSpPr>
            <p:cNvPr id="86" name="Down Arrow 85"/>
            <p:cNvSpPr/>
            <p:nvPr/>
          </p:nvSpPr>
          <p:spPr>
            <a:xfrm>
              <a:off x="3006562" y="6368974"/>
              <a:ext cx="3424478" cy="434025"/>
            </a:xfrm>
            <a:prstGeom prst="downArrow">
              <a:avLst>
                <a:gd name="adj1" fmla="val 58451"/>
                <a:gd name="adj2" fmla="val 50000"/>
              </a:avLst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latin typeface="Lucida Console"/>
                  <a:cs typeface="Lucida Console"/>
                </a:rPr>
                <a:t>Target Labels</a:t>
              </a:r>
              <a:endParaRPr lang="en-US" sz="1200" dirty="0">
                <a:latin typeface="Lucida Console"/>
                <a:cs typeface="Lucida Console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04347" y="5857952"/>
              <a:ext cx="6946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Lucida Console"/>
                  <a:cs typeface="Lucida Console"/>
                </a:rPr>
                <a:t>Output</a:t>
              </a:r>
            </a:p>
            <a:p>
              <a:pPr algn="ctr"/>
              <a:r>
                <a:rPr lang="en-US" sz="1100" dirty="0" smtClean="0">
                  <a:latin typeface="Lucida Console"/>
                  <a:cs typeface="Lucida Console"/>
                </a:rPr>
                <a:t>Layer</a:t>
              </a:r>
              <a:endParaRPr lang="en-US" sz="1100" dirty="0">
                <a:latin typeface="Lucida Console"/>
                <a:cs typeface="Lucida Conso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235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21862" y="2510602"/>
            <a:ext cx="6550263" cy="4292397"/>
            <a:chOff x="1321862" y="2510602"/>
            <a:chExt cx="6550263" cy="4292397"/>
          </a:xfrm>
        </p:grpSpPr>
        <p:sp>
          <p:nvSpPr>
            <p:cNvPr id="3" name="Down Arrow 2"/>
            <p:cNvSpPr/>
            <p:nvPr/>
          </p:nvSpPr>
          <p:spPr>
            <a:xfrm>
              <a:off x="1411983" y="2510602"/>
              <a:ext cx="3424478" cy="434025"/>
            </a:xfrm>
            <a:prstGeom prst="downArrow">
              <a:avLst>
                <a:gd name="adj1" fmla="val 59390"/>
                <a:gd name="adj2" fmla="val 50000"/>
              </a:avLst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onsole"/>
                  <a:cs typeface="Lucida Console"/>
                </a:rPr>
                <a:t># of features</a:t>
              </a:r>
              <a:endParaRPr lang="en-US" sz="1200" dirty="0">
                <a:latin typeface="Lucida Console"/>
                <a:cs typeface="Lucida Console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81476" y="2946104"/>
              <a:ext cx="3874644" cy="562625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ucida Console"/>
                  <a:cs typeface="Lucida Console"/>
                </a:rPr>
                <a:t>Input Layer (n=1024)</a:t>
              </a:r>
              <a:endParaRPr lang="en-US" sz="1400" dirty="0">
                <a:latin typeface="Lucida Console"/>
                <a:cs typeface="Lucida Console"/>
              </a:endParaRPr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3424570" y="3508729"/>
              <a:ext cx="2588456" cy="860327"/>
            </a:xfrm>
            <a:prstGeom prst="downArrow">
              <a:avLst>
                <a:gd name="adj1" fmla="val 77329"/>
                <a:gd name="adj2" fmla="val 50000"/>
              </a:avLst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Lucida Console"/>
                <a:cs typeface="Lucida Console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21862" y="3031425"/>
              <a:ext cx="14596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Lucida Console"/>
                  <a:cs typeface="Lucida Console"/>
                </a:rPr>
                <a:t>Fully-connected</a:t>
              </a:r>
            </a:p>
            <a:p>
              <a:pPr algn="ctr"/>
              <a:r>
                <a:rPr lang="en-US" sz="1100" dirty="0" smtClean="0">
                  <a:latin typeface="Lucida Console"/>
                  <a:cs typeface="Lucida Console"/>
                </a:rPr>
                <a:t>Layer 1</a:t>
              </a:r>
              <a:endParaRPr lang="en-US" sz="1100" dirty="0">
                <a:latin typeface="Lucida Console"/>
                <a:cs typeface="Lucida Console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33859" y="3558317"/>
              <a:ext cx="1584253" cy="203239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Lucida Console"/>
                  <a:cs typeface="Lucida Console"/>
                </a:rPr>
                <a:t>Batch Normalization</a:t>
              </a:r>
              <a:endParaRPr lang="en-US" sz="900" dirty="0">
                <a:latin typeface="Lucida Console"/>
                <a:cs typeface="Lucida Console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42951" y="3818198"/>
              <a:ext cx="766070" cy="203239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latin typeface="Lucida Console"/>
                  <a:cs typeface="Lucida Console"/>
                </a:rPr>
                <a:t>ReLU</a:t>
              </a:r>
              <a:endParaRPr lang="en-US" sz="900" dirty="0">
                <a:latin typeface="Lucida Console"/>
                <a:cs typeface="Lucida Console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02078" y="4072217"/>
              <a:ext cx="1247816" cy="203239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Lucida Console"/>
                  <a:cs typeface="Lucida Console"/>
                </a:rPr>
                <a:t>Dropout (r=0.2)</a:t>
              </a:r>
              <a:endParaRPr lang="en-US" sz="900" dirty="0">
                <a:latin typeface="Lucida Console"/>
                <a:cs typeface="Lucida Console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81476" y="4378540"/>
              <a:ext cx="3874644" cy="562625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ucida Console"/>
                  <a:cs typeface="Lucida Console"/>
                </a:rPr>
                <a:t>Input Layer (n=1024)</a:t>
              </a:r>
              <a:endParaRPr lang="en-US" sz="1400" dirty="0">
                <a:latin typeface="Lucida Console"/>
                <a:cs typeface="Lucida Console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3424570" y="4941165"/>
              <a:ext cx="2588456" cy="860327"/>
            </a:xfrm>
            <a:prstGeom prst="downArrow">
              <a:avLst>
                <a:gd name="adj1" fmla="val 77329"/>
                <a:gd name="adj2" fmla="val 50000"/>
              </a:avLst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Lucida Console"/>
                <a:cs typeface="Lucida Console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04349" y="4565805"/>
              <a:ext cx="6946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err="1" smtClean="0">
                  <a:latin typeface="Lucida Console"/>
                  <a:cs typeface="Lucida Console"/>
                </a:rPr>
                <a:t>Logits</a:t>
              </a:r>
              <a:endParaRPr lang="en-US" sz="1100" dirty="0">
                <a:latin typeface="Lucida Console"/>
                <a:cs typeface="Lucida Console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33859" y="4990753"/>
              <a:ext cx="1584253" cy="203239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Lucida Console"/>
                  <a:cs typeface="Lucida Console"/>
                </a:rPr>
                <a:t>Batch Normalization</a:t>
              </a:r>
              <a:endParaRPr lang="en-US" sz="900" dirty="0">
                <a:latin typeface="Lucida Console"/>
                <a:cs typeface="Lucida Console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42951" y="5250634"/>
              <a:ext cx="766070" cy="203239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latin typeface="Lucida Console"/>
                  <a:cs typeface="Lucida Console"/>
                </a:rPr>
                <a:t>ReLU</a:t>
              </a:r>
              <a:endParaRPr lang="en-US" sz="900" dirty="0">
                <a:latin typeface="Lucida Console"/>
                <a:cs typeface="Lucida Console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02078" y="5504653"/>
              <a:ext cx="1247816" cy="203239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Lucida Console"/>
                  <a:cs typeface="Lucida Console"/>
                </a:rPr>
                <a:t>Dropout (r=0.2)</a:t>
              </a:r>
              <a:endParaRPr lang="en-US" sz="900" dirty="0">
                <a:latin typeface="Lucida Console"/>
                <a:cs typeface="Lucida Console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81479" y="5801492"/>
              <a:ext cx="3874644" cy="562625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ucida Console"/>
                  <a:cs typeface="Lucida Console"/>
                </a:rPr>
                <a:t>Sigmoid (n = # of target labels)</a:t>
              </a:r>
              <a:endParaRPr lang="en-US" sz="1400" dirty="0">
                <a:latin typeface="Lucida Console"/>
                <a:cs typeface="Lucida Console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3006562" y="6368974"/>
              <a:ext cx="3424478" cy="434025"/>
            </a:xfrm>
            <a:prstGeom prst="downArrow">
              <a:avLst>
                <a:gd name="adj1" fmla="val 58451"/>
                <a:gd name="adj2" fmla="val 50000"/>
              </a:avLst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latin typeface="Lucida Console"/>
                  <a:cs typeface="Lucida Console"/>
                </a:rPr>
                <a:t>Target Labels</a:t>
              </a:r>
              <a:endParaRPr lang="en-US" sz="1200" dirty="0">
                <a:latin typeface="Lucida Console"/>
                <a:cs typeface="Lucida Console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04347" y="5857952"/>
              <a:ext cx="6946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Lucida Console"/>
                  <a:cs typeface="Lucida Console"/>
                </a:rPr>
                <a:t>Output</a:t>
              </a:r>
            </a:p>
            <a:p>
              <a:pPr algn="ctr"/>
              <a:r>
                <a:rPr lang="en-US" sz="1100" dirty="0" smtClean="0">
                  <a:latin typeface="Lucida Console"/>
                  <a:cs typeface="Lucida Console"/>
                </a:rPr>
                <a:t>Layer</a:t>
              </a:r>
              <a:endParaRPr lang="en-US" sz="1100" dirty="0">
                <a:latin typeface="Lucida Console"/>
                <a:cs typeface="Lucida Console"/>
              </a:endParaRPr>
            </a:p>
          </p:txBody>
        </p:sp>
        <p:sp>
          <p:nvSpPr>
            <p:cNvPr id="45" name="Down Arrow 44"/>
            <p:cNvSpPr/>
            <p:nvPr/>
          </p:nvSpPr>
          <p:spPr>
            <a:xfrm>
              <a:off x="4447647" y="2511998"/>
              <a:ext cx="3424478" cy="434025"/>
            </a:xfrm>
            <a:prstGeom prst="downArrow">
              <a:avLst>
                <a:gd name="adj1" fmla="val 59390"/>
                <a:gd name="adj2" fmla="val 50000"/>
              </a:avLst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onsole"/>
                  <a:cs typeface="Lucida Console"/>
                </a:rPr>
                <a:t># of target labels</a:t>
              </a:r>
              <a:endParaRPr lang="en-US" sz="1200" dirty="0">
                <a:latin typeface="Lucida Console"/>
                <a:cs typeface="Lucida Conso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52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937636" y="3207060"/>
            <a:ext cx="423368" cy="423349"/>
          </a:xfrm>
          <a:prstGeom prst="ellipse">
            <a:avLst/>
          </a:prstGeom>
          <a:noFill/>
          <a:ln w="28575" cmpd="sng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T</a:t>
            </a:r>
            <a:endParaRPr lang="en-US" sz="1800" dirty="0"/>
          </a:p>
        </p:txBody>
      </p:sp>
      <p:sp>
        <p:nvSpPr>
          <p:cNvPr id="3" name="Oval 2"/>
          <p:cNvSpPr/>
          <p:nvPr/>
        </p:nvSpPr>
        <p:spPr>
          <a:xfrm>
            <a:off x="6244675" y="2127900"/>
            <a:ext cx="423368" cy="423349"/>
          </a:xfrm>
          <a:prstGeom prst="ellips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</a:t>
            </a:r>
            <a:endParaRPr lang="en-US" sz="1400" dirty="0"/>
          </a:p>
        </p:txBody>
      </p:sp>
      <p:sp>
        <p:nvSpPr>
          <p:cNvPr id="4" name="Oval 3"/>
          <p:cNvSpPr/>
          <p:nvPr/>
        </p:nvSpPr>
        <p:spPr>
          <a:xfrm>
            <a:off x="5973707" y="4653619"/>
            <a:ext cx="423368" cy="423349"/>
          </a:xfrm>
          <a:prstGeom prst="ellips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</a:t>
            </a:r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3048623" y="2339574"/>
            <a:ext cx="423368" cy="423349"/>
          </a:xfrm>
          <a:prstGeom prst="ellips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3260307" y="4230270"/>
            <a:ext cx="423368" cy="423349"/>
          </a:xfrm>
          <a:prstGeom prst="ellips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2" idx="3"/>
            <a:endCxn id="6" idx="7"/>
          </p:cNvCxnSpPr>
          <p:nvPr/>
        </p:nvCxnSpPr>
        <p:spPr>
          <a:xfrm flipH="1">
            <a:off x="3621674" y="3568411"/>
            <a:ext cx="1377963" cy="723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5"/>
            <a:endCxn id="4" idx="1"/>
          </p:cNvCxnSpPr>
          <p:nvPr/>
        </p:nvCxnSpPr>
        <p:spPr>
          <a:xfrm>
            <a:off x="5299003" y="3568411"/>
            <a:ext cx="736705" cy="1147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7"/>
            <a:endCxn id="3" idx="3"/>
          </p:cNvCxnSpPr>
          <p:nvPr/>
        </p:nvCxnSpPr>
        <p:spPr>
          <a:xfrm flipV="1">
            <a:off x="5299003" y="2489251"/>
            <a:ext cx="1007673" cy="779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1"/>
          </p:cNvCxnSpPr>
          <p:nvPr/>
        </p:nvCxnSpPr>
        <p:spPr>
          <a:xfrm flipH="1" flipV="1">
            <a:off x="3471991" y="2641652"/>
            <a:ext cx="1527646" cy="627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6" idx="0"/>
          </p:cNvCxnSpPr>
          <p:nvPr/>
        </p:nvCxnSpPr>
        <p:spPr>
          <a:xfrm>
            <a:off x="3260307" y="2762923"/>
            <a:ext cx="211684" cy="1467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26689" y="2551249"/>
            <a:ext cx="34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ＭＳ Ｐゴシック"/>
                <a:ea typeface="ＭＳ Ｐゴシック"/>
                <a:cs typeface="ＭＳ Ｐゴシック"/>
              </a:rPr>
              <a:t>r</a:t>
            </a:r>
            <a:r>
              <a:rPr lang="en-US" sz="1800" baseline="-25000" dirty="0" smtClean="0">
                <a:latin typeface="ＭＳ Ｐゴシック"/>
                <a:ea typeface="ＭＳ Ｐゴシック"/>
                <a:cs typeface="ＭＳ Ｐゴシック"/>
              </a:rPr>
              <a:t>1</a:t>
            </a:r>
            <a:endParaRPr lang="en-US" sz="1800" baseline="-25000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75632" y="3509495"/>
            <a:ext cx="34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ＭＳ Ｐゴシック"/>
                <a:ea typeface="ＭＳ Ｐゴシック"/>
                <a:cs typeface="ＭＳ Ｐゴシック"/>
              </a:rPr>
              <a:t>r</a:t>
            </a:r>
            <a:r>
              <a:rPr lang="en-US" sz="1800" baseline="-25000" dirty="0" smtClean="0">
                <a:latin typeface="ＭＳ Ｐゴシック"/>
                <a:ea typeface="ＭＳ Ｐゴシック"/>
                <a:cs typeface="ＭＳ Ｐゴシック"/>
              </a:rPr>
              <a:t>2</a:t>
            </a:r>
            <a:endParaRPr lang="en-US" sz="1800" baseline="-25000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41815" y="3240289"/>
            <a:ext cx="34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ＭＳ Ｐゴシック"/>
                <a:ea typeface="ＭＳ Ｐゴシック"/>
                <a:cs typeface="ＭＳ Ｐゴシック"/>
              </a:rPr>
              <a:t>r</a:t>
            </a:r>
            <a:r>
              <a:rPr lang="en-US" sz="1800" baseline="-25000" dirty="0">
                <a:latin typeface="ＭＳ Ｐゴシック"/>
                <a:ea typeface="ＭＳ Ｐゴシック"/>
                <a:cs typeface="ＭＳ Ｐゴシック"/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02777" y="2735915"/>
            <a:ext cx="34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ＭＳ Ｐゴシック"/>
                <a:ea typeface="ＭＳ Ｐゴシック"/>
                <a:cs typeface="ＭＳ Ｐゴシック"/>
              </a:rPr>
              <a:t>r</a:t>
            </a:r>
            <a:r>
              <a:rPr lang="en-US" sz="1800" baseline="-25000" dirty="0" smtClean="0">
                <a:latin typeface="ＭＳ Ｐゴシック"/>
                <a:ea typeface="ＭＳ Ｐゴシック"/>
                <a:cs typeface="ＭＳ Ｐゴシック"/>
              </a:rPr>
              <a:t>4</a:t>
            </a:r>
            <a:endParaRPr lang="en-US" sz="1800" baseline="-25000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31847" y="3840150"/>
            <a:ext cx="34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ＭＳ Ｐゴシック"/>
                <a:ea typeface="ＭＳ Ｐゴシック"/>
                <a:cs typeface="ＭＳ Ｐゴシック"/>
              </a:rPr>
              <a:t>r</a:t>
            </a:r>
            <a:r>
              <a:rPr lang="en-US" sz="1800" baseline="-25000" dirty="0" smtClean="0">
                <a:latin typeface="ＭＳ Ｐゴシック"/>
                <a:ea typeface="ＭＳ Ｐゴシック"/>
                <a:cs typeface="ＭＳ Ｐゴシック"/>
              </a:rPr>
              <a:t>5</a:t>
            </a:r>
            <a:endParaRPr lang="en-US" sz="1800" baseline="-25000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354288" y="1568304"/>
            <a:ext cx="286900" cy="286887"/>
          </a:xfrm>
          <a:prstGeom prst="ellips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90498" y="1720704"/>
            <a:ext cx="286900" cy="286887"/>
          </a:xfrm>
          <a:prstGeom prst="ellips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497738" y="2489251"/>
            <a:ext cx="286900" cy="286887"/>
          </a:xfrm>
          <a:prstGeom prst="ellips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06688" y="4204633"/>
            <a:ext cx="286900" cy="286887"/>
          </a:xfrm>
          <a:prstGeom prst="ellips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185091" y="5076968"/>
            <a:ext cx="286900" cy="286887"/>
          </a:xfrm>
          <a:prstGeom prst="ellips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855827" y="2706759"/>
            <a:ext cx="286900" cy="286887"/>
          </a:xfrm>
          <a:prstGeom prst="ellips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397075" y="1550626"/>
            <a:ext cx="286900" cy="286887"/>
          </a:xfrm>
          <a:prstGeom prst="ellips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42385" y="3486965"/>
            <a:ext cx="286900" cy="286887"/>
          </a:xfrm>
          <a:prstGeom prst="ellips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868657" y="4715617"/>
            <a:ext cx="286900" cy="286887"/>
          </a:xfrm>
          <a:prstGeom prst="ellips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488397" y="5363855"/>
            <a:ext cx="286900" cy="286887"/>
          </a:xfrm>
          <a:prstGeom prst="ellips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4" idx="3"/>
            <a:endCxn id="36" idx="7"/>
          </p:cNvCxnSpPr>
          <p:nvPr/>
        </p:nvCxnSpPr>
        <p:spPr>
          <a:xfrm flipH="1">
            <a:off x="5733281" y="5014970"/>
            <a:ext cx="302427" cy="39089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6"/>
            <a:endCxn id="35" idx="2"/>
          </p:cNvCxnSpPr>
          <p:nvPr/>
        </p:nvCxnSpPr>
        <p:spPr>
          <a:xfrm flipV="1">
            <a:off x="6397075" y="4859061"/>
            <a:ext cx="471582" cy="623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7"/>
            <a:endCxn id="34" idx="3"/>
          </p:cNvCxnSpPr>
          <p:nvPr/>
        </p:nvCxnSpPr>
        <p:spPr>
          <a:xfrm flipV="1">
            <a:off x="6335074" y="3731838"/>
            <a:ext cx="349327" cy="98377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" idx="4"/>
            <a:endCxn id="34" idx="0"/>
          </p:cNvCxnSpPr>
          <p:nvPr/>
        </p:nvCxnSpPr>
        <p:spPr>
          <a:xfrm>
            <a:off x="6456359" y="2551249"/>
            <a:ext cx="329476" cy="93571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" idx="5"/>
            <a:endCxn id="32" idx="1"/>
          </p:cNvCxnSpPr>
          <p:nvPr/>
        </p:nvCxnSpPr>
        <p:spPr>
          <a:xfrm>
            <a:off x="6606042" y="2489251"/>
            <a:ext cx="291801" cy="259522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" idx="0"/>
            <a:endCxn id="33" idx="4"/>
          </p:cNvCxnSpPr>
          <p:nvPr/>
        </p:nvCxnSpPr>
        <p:spPr>
          <a:xfrm flipV="1">
            <a:off x="6456359" y="1837513"/>
            <a:ext cx="84166" cy="29038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4"/>
            <a:endCxn id="31" idx="0"/>
          </p:cNvCxnSpPr>
          <p:nvPr/>
        </p:nvCxnSpPr>
        <p:spPr>
          <a:xfrm flipH="1">
            <a:off x="3328541" y="4653619"/>
            <a:ext cx="143450" cy="42334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" idx="2"/>
            <a:endCxn id="30" idx="6"/>
          </p:cNvCxnSpPr>
          <p:nvPr/>
        </p:nvCxnSpPr>
        <p:spPr>
          <a:xfrm flipH="1" flipV="1">
            <a:off x="2793588" y="4348077"/>
            <a:ext cx="466719" cy="93868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" idx="2"/>
            <a:endCxn id="29" idx="6"/>
          </p:cNvCxnSpPr>
          <p:nvPr/>
        </p:nvCxnSpPr>
        <p:spPr>
          <a:xfrm flipH="1">
            <a:off x="2784638" y="2551249"/>
            <a:ext cx="263985" cy="8144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1"/>
            <a:endCxn id="27" idx="5"/>
          </p:cNvCxnSpPr>
          <p:nvPr/>
        </p:nvCxnSpPr>
        <p:spPr>
          <a:xfrm flipH="1" flipV="1">
            <a:off x="2599172" y="1813177"/>
            <a:ext cx="511452" cy="588395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" idx="0"/>
            <a:endCxn id="28" idx="4"/>
          </p:cNvCxnSpPr>
          <p:nvPr/>
        </p:nvCxnSpPr>
        <p:spPr>
          <a:xfrm flipV="1">
            <a:off x="3260307" y="2007591"/>
            <a:ext cx="173641" cy="33198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217820" y="3840150"/>
            <a:ext cx="1911569" cy="181059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rot="20606213">
            <a:off x="2335262" y="1198594"/>
            <a:ext cx="1786272" cy="362897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1659694">
            <a:off x="5621585" y="3301055"/>
            <a:ext cx="1561156" cy="29148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21154923">
            <a:off x="5912872" y="1440697"/>
            <a:ext cx="1321807" cy="250923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919409" y="503653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ＭＳ Ｐゴシック"/>
                <a:ea typeface="ＭＳ Ｐゴシック"/>
                <a:cs typeface="ＭＳ Ｐゴシック"/>
              </a:rPr>
              <a:t>context</a:t>
            </a:r>
            <a:r>
              <a:rPr lang="en-US" sz="1800" baseline="-25000" dirty="0" err="1" smtClean="0">
                <a:latin typeface="ＭＳ Ｐゴシック"/>
                <a:ea typeface="ＭＳ Ｐゴシック"/>
                <a:cs typeface="ＭＳ Ｐゴシック"/>
              </a:rPr>
              <a:t>A</a:t>
            </a:r>
            <a:endParaRPr lang="en-US" sz="1800" baseline="-25000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21674" y="153678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ＭＳ Ｐゴシック"/>
                <a:ea typeface="ＭＳ Ｐゴシック"/>
                <a:cs typeface="ＭＳ Ｐゴシック"/>
              </a:rPr>
              <a:t>context</a:t>
            </a:r>
            <a:r>
              <a:rPr lang="en-US" sz="1800" baseline="-25000" dirty="0" err="1" smtClean="0">
                <a:latin typeface="ＭＳ Ｐゴシック"/>
                <a:ea typeface="ＭＳ Ｐゴシック"/>
                <a:cs typeface="ＭＳ Ｐゴシック"/>
              </a:rPr>
              <a:t>B</a:t>
            </a:r>
            <a:endParaRPr lang="en-US" sz="1800" baseline="-25000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913830" y="53638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ＭＳ Ｐゴシック"/>
                <a:ea typeface="ＭＳ Ｐゴシック"/>
                <a:cs typeface="ＭＳ Ｐゴシック"/>
              </a:rPr>
              <a:t>context</a:t>
            </a:r>
            <a:r>
              <a:rPr lang="en-US" sz="1800" baseline="-25000" dirty="0" err="1" smtClean="0">
                <a:latin typeface="ＭＳ Ｐゴシック"/>
                <a:ea typeface="ＭＳ Ｐゴシック"/>
                <a:cs typeface="ＭＳ Ｐゴシック"/>
              </a:rPr>
              <a:t>D</a:t>
            </a:r>
            <a:endParaRPr lang="en-US" sz="1800" baseline="-25000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851890" y="197024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ＭＳ Ｐゴシック"/>
                <a:ea typeface="ＭＳ Ｐゴシック"/>
                <a:cs typeface="ＭＳ Ｐゴシック"/>
              </a:rPr>
              <a:t>context</a:t>
            </a:r>
            <a:r>
              <a:rPr lang="en-US" sz="1800" baseline="-25000" dirty="0" err="1" smtClean="0">
                <a:latin typeface="ＭＳ Ｐゴシック"/>
                <a:ea typeface="ＭＳ Ｐゴシック"/>
                <a:cs typeface="ＭＳ Ｐゴシック"/>
              </a:rPr>
              <a:t>C</a:t>
            </a:r>
            <a:endParaRPr lang="en-US" sz="1800" baseline="-25000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79" name="Right Arrow 78"/>
          <p:cNvSpPr/>
          <p:nvPr/>
        </p:nvSpPr>
        <p:spPr>
          <a:xfrm rot="8516101">
            <a:off x="5097678" y="2662864"/>
            <a:ext cx="962199" cy="1990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 rot="14150759">
            <a:off x="5024963" y="4061541"/>
            <a:ext cx="962199" cy="1990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 rot="19889140">
            <a:off x="4063046" y="3861817"/>
            <a:ext cx="962199" cy="1990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1445503">
            <a:off x="3707632" y="2981552"/>
            <a:ext cx="962199" cy="1990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543064" y="744068"/>
            <a:ext cx="6388993" cy="517016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2793588" y="591422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ＭＳ Ｐゴシック"/>
                <a:ea typeface="ＭＳ Ｐゴシック"/>
                <a:cs typeface="ＭＳ Ｐゴシック"/>
              </a:rPr>
              <a:t>neighborhood-context</a:t>
            </a:r>
            <a:endParaRPr lang="en-US" sz="1800" baseline="-25000" dirty="0">
              <a:latin typeface="ＭＳ Ｐゴシック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3063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6730" y="196976"/>
            <a:ext cx="5334261" cy="8604058"/>
            <a:chOff x="1266730" y="196976"/>
            <a:chExt cx="5334261" cy="8604058"/>
          </a:xfrm>
        </p:grpSpPr>
        <p:sp>
          <p:nvSpPr>
            <p:cNvPr id="2" name="Down Arrow 1"/>
            <p:cNvSpPr/>
            <p:nvPr/>
          </p:nvSpPr>
          <p:spPr>
            <a:xfrm>
              <a:off x="2951427" y="196976"/>
              <a:ext cx="3424478" cy="434025"/>
            </a:xfrm>
            <a:prstGeom prst="downArrow">
              <a:avLst>
                <a:gd name="adj1" fmla="val 59390"/>
                <a:gd name="adj2" fmla="val 50000"/>
              </a:avLst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Lucida Console"/>
                  <a:cs typeface="Lucida Console"/>
                </a:rPr>
                <a:t># of features</a:t>
              </a:r>
              <a:endParaRPr lang="en-US" sz="1200" dirty="0">
                <a:latin typeface="Lucida Console"/>
                <a:cs typeface="Lucida Console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266730" y="6374892"/>
              <a:ext cx="5334258" cy="1422952"/>
              <a:chOff x="139386" y="579746"/>
              <a:chExt cx="5334258" cy="142295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99000" y="579746"/>
                <a:ext cx="3874644" cy="562625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Lucida Console"/>
                    <a:cs typeface="Lucida Console"/>
                  </a:rPr>
                  <a:t>Input Layer (n</a:t>
                </a:r>
                <a:r>
                  <a:rPr lang="en-US" sz="1400" dirty="0" smtClean="0">
                    <a:latin typeface="Lucida Console"/>
                    <a:cs typeface="Lucida Console"/>
                  </a:rPr>
                  <a:t>=256)</a:t>
                </a:r>
                <a:endParaRPr lang="en-US" sz="14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2242094" y="1142371"/>
                <a:ext cx="2588456" cy="860327"/>
              </a:xfrm>
              <a:prstGeom prst="downArrow">
                <a:avLst>
                  <a:gd name="adj1" fmla="val 77329"/>
                  <a:gd name="adj2" fmla="val 50000"/>
                </a:avLst>
              </a:prstGeom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sz="12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39386" y="636206"/>
                <a:ext cx="14596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Lucida Console"/>
                    <a:cs typeface="Lucida Console"/>
                  </a:rPr>
                  <a:t>Fully-connected</a:t>
                </a:r>
              </a:p>
              <a:p>
                <a:pPr algn="ctr"/>
                <a:r>
                  <a:rPr lang="en-US" sz="1100" dirty="0" smtClean="0">
                    <a:latin typeface="Lucida Console"/>
                    <a:cs typeface="Lucida Console"/>
                  </a:rPr>
                  <a:t>Layer 5</a:t>
                </a:r>
                <a:endParaRPr lang="en-US" sz="11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751383" y="1191959"/>
                <a:ext cx="1584253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Lucida Console"/>
                    <a:cs typeface="Lucida Console"/>
                  </a:rPr>
                  <a:t>Batch Normalization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160475" y="1451840"/>
                <a:ext cx="766070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>
                    <a:latin typeface="Lucida Console"/>
                    <a:cs typeface="Lucida Console"/>
                  </a:rPr>
                  <a:t>ReLU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919602" y="1705859"/>
                <a:ext cx="1247816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Lucida Console"/>
                    <a:cs typeface="Lucida Console"/>
                  </a:rPr>
                  <a:t>Dropout (r=0.2)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2726347" y="7799527"/>
              <a:ext cx="3874644" cy="562625"/>
            </a:xfrm>
            <a:prstGeom prst="rect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ucida Console"/>
                  <a:cs typeface="Lucida Console"/>
                </a:rPr>
                <a:t>Sigmoid (n = # of target labels)</a:t>
              </a:r>
              <a:endParaRPr lang="en-US" sz="1400" dirty="0">
                <a:latin typeface="Lucida Console"/>
                <a:cs typeface="Lucida Console"/>
              </a:endParaRPr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2951430" y="8367009"/>
              <a:ext cx="3424478" cy="434025"/>
            </a:xfrm>
            <a:prstGeom prst="downArrow">
              <a:avLst>
                <a:gd name="adj1" fmla="val 58451"/>
                <a:gd name="adj2" fmla="val 50000"/>
              </a:avLst>
            </a:prstGeom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latin typeface="Lucida Console"/>
                  <a:cs typeface="Lucida Console"/>
                </a:rPr>
                <a:t>Target Labels</a:t>
              </a:r>
              <a:endParaRPr lang="en-US" sz="1200" dirty="0">
                <a:latin typeface="Lucida Console"/>
                <a:cs typeface="Lucida Console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49215" y="7855987"/>
              <a:ext cx="6946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Lucida Console"/>
                  <a:cs typeface="Lucida Console"/>
                </a:rPr>
                <a:t>Output</a:t>
              </a:r>
            </a:p>
            <a:p>
              <a:pPr algn="ctr"/>
              <a:r>
                <a:rPr lang="en-US" sz="1100" dirty="0" smtClean="0">
                  <a:latin typeface="Lucida Console"/>
                  <a:cs typeface="Lucida Console"/>
                </a:rPr>
                <a:t>Layer</a:t>
              </a:r>
              <a:endParaRPr lang="en-US" sz="1100" dirty="0">
                <a:latin typeface="Lucida Console"/>
                <a:cs typeface="Lucida Console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266730" y="2075307"/>
              <a:ext cx="5334258" cy="1422952"/>
              <a:chOff x="139386" y="579746"/>
              <a:chExt cx="5334258" cy="1422952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599000" y="579746"/>
                <a:ext cx="3874644" cy="562625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Lucida Console"/>
                    <a:cs typeface="Lucida Console"/>
                  </a:rPr>
                  <a:t>Input Layer (n</a:t>
                </a:r>
                <a:r>
                  <a:rPr lang="en-US" sz="1400" dirty="0" smtClean="0">
                    <a:latin typeface="Lucida Console"/>
                    <a:cs typeface="Lucida Console"/>
                  </a:rPr>
                  <a:t>=1024)</a:t>
                </a:r>
                <a:endParaRPr lang="en-US" sz="14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50" name="Down Arrow 49"/>
              <p:cNvSpPr/>
              <p:nvPr/>
            </p:nvSpPr>
            <p:spPr>
              <a:xfrm>
                <a:off x="2242094" y="1142371"/>
                <a:ext cx="2588456" cy="860327"/>
              </a:xfrm>
              <a:prstGeom prst="downArrow">
                <a:avLst>
                  <a:gd name="adj1" fmla="val 77329"/>
                  <a:gd name="adj2" fmla="val 50000"/>
                </a:avLst>
              </a:prstGeom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sz="12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39386" y="636206"/>
                <a:ext cx="14596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Lucida Console"/>
                    <a:cs typeface="Lucida Console"/>
                  </a:rPr>
                  <a:t>Fully-connected</a:t>
                </a:r>
              </a:p>
              <a:p>
                <a:pPr algn="ctr"/>
                <a:r>
                  <a:rPr lang="en-US" sz="1100" dirty="0" smtClean="0">
                    <a:latin typeface="Lucida Console"/>
                    <a:cs typeface="Lucida Console"/>
                  </a:rPr>
                  <a:t>Layer 2</a:t>
                </a:r>
                <a:endParaRPr lang="en-US" sz="11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751383" y="1191959"/>
                <a:ext cx="1584253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Lucida Console"/>
                    <a:cs typeface="Lucida Console"/>
                  </a:rPr>
                  <a:t>Batch Normalization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160475" y="1451840"/>
                <a:ext cx="766070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>
                    <a:latin typeface="Lucida Console"/>
                    <a:cs typeface="Lucida Console"/>
                  </a:rPr>
                  <a:t>ReLU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919602" y="1705859"/>
                <a:ext cx="1247816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Lucida Console"/>
                    <a:cs typeface="Lucida Console"/>
                  </a:rPr>
                  <a:t>Dropout (r=0.2)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266730" y="3507743"/>
              <a:ext cx="5334258" cy="1422952"/>
              <a:chOff x="139386" y="579746"/>
              <a:chExt cx="5334258" cy="142295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599000" y="579746"/>
                <a:ext cx="3874644" cy="562625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Lucida Console"/>
                    <a:cs typeface="Lucida Console"/>
                  </a:rPr>
                  <a:t>Input Layer (n</a:t>
                </a:r>
                <a:r>
                  <a:rPr lang="en-US" sz="1400" dirty="0" smtClean="0">
                    <a:latin typeface="Lucida Console"/>
                    <a:cs typeface="Lucida Console"/>
                  </a:rPr>
                  <a:t>=768)</a:t>
                </a:r>
                <a:endParaRPr lang="en-US" sz="14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57" name="Down Arrow 56"/>
              <p:cNvSpPr/>
              <p:nvPr/>
            </p:nvSpPr>
            <p:spPr>
              <a:xfrm>
                <a:off x="2242094" y="1142371"/>
                <a:ext cx="2588456" cy="860327"/>
              </a:xfrm>
              <a:prstGeom prst="downArrow">
                <a:avLst>
                  <a:gd name="adj1" fmla="val 77329"/>
                  <a:gd name="adj2" fmla="val 50000"/>
                </a:avLst>
              </a:prstGeom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sz="12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9386" y="636206"/>
                <a:ext cx="14596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Lucida Console"/>
                    <a:cs typeface="Lucida Console"/>
                  </a:rPr>
                  <a:t>Fully-connected</a:t>
                </a:r>
              </a:p>
              <a:p>
                <a:pPr algn="ctr"/>
                <a:r>
                  <a:rPr lang="en-US" sz="1100" dirty="0" smtClean="0">
                    <a:latin typeface="Lucida Console"/>
                    <a:cs typeface="Lucida Console"/>
                  </a:rPr>
                  <a:t>Layer 3</a:t>
                </a:r>
                <a:endParaRPr lang="en-US" sz="11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751383" y="1191959"/>
                <a:ext cx="1584253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Lucida Console"/>
                    <a:cs typeface="Lucida Console"/>
                  </a:rPr>
                  <a:t>Batch Normalization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160475" y="1451840"/>
                <a:ext cx="766070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>
                    <a:latin typeface="Lucida Console"/>
                    <a:cs typeface="Lucida Console"/>
                  </a:rPr>
                  <a:t>ReLU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919602" y="1705859"/>
                <a:ext cx="1247816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Lucida Console"/>
                    <a:cs typeface="Lucida Console"/>
                  </a:rPr>
                  <a:t>Dropout (r=0.2)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266730" y="4939646"/>
              <a:ext cx="5334258" cy="1422952"/>
              <a:chOff x="139386" y="579746"/>
              <a:chExt cx="5334258" cy="1422952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599000" y="579746"/>
                <a:ext cx="3874644" cy="562625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Lucida Console"/>
                    <a:cs typeface="Lucida Console"/>
                  </a:rPr>
                  <a:t>Input Layer (n=512)</a:t>
                </a:r>
                <a:endParaRPr lang="en-US" sz="14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64" name="Down Arrow 63"/>
              <p:cNvSpPr/>
              <p:nvPr/>
            </p:nvSpPr>
            <p:spPr>
              <a:xfrm>
                <a:off x="2242094" y="1142371"/>
                <a:ext cx="2588456" cy="860327"/>
              </a:xfrm>
              <a:prstGeom prst="downArrow">
                <a:avLst>
                  <a:gd name="adj1" fmla="val 77329"/>
                  <a:gd name="adj2" fmla="val 50000"/>
                </a:avLst>
              </a:prstGeom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sz="12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39386" y="636206"/>
                <a:ext cx="14596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Lucida Console"/>
                    <a:cs typeface="Lucida Console"/>
                  </a:rPr>
                  <a:t>Fully-connected</a:t>
                </a:r>
              </a:p>
              <a:p>
                <a:pPr algn="ctr"/>
                <a:r>
                  <a:rPr lang="en-US" sz="1100" dirty="0" smtClean="0">
                    <a:latin typeface="Lucida Console"/>
                    <a:cs typeface="Lucida Console"/>
                  </a:rPr>
                  <a:t>Layer 4</a:t>
                </a:r>
                <a:endParaRPr lang="en-US" sz="11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751383" y="1191959"/>
                <a:ext cx="1584253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Lucida Console"/>
                    <a:cs typeface="Lucida Console"/>
                  </a:rPr>
                  <a:t>Batch Normalization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160475" y="1451840"/>
                <a:ext cx="766070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>
                    <a:latin typeface="Lucida Console"/>
                    <a:cs typeface="Lucida Console"/>
                  </a:rPr>
                  <a:t>ReLU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919602" y="1705859"/>
                <a:ext cx="1247816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Lucida Console"/>
                    <a:cs typeface="Lucida Console"/>
                  </a:rPr>
                  <a:t>Dropout (r=0.2)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266730" y="640025"/>
              <a:ext cx="5334258" cy="1422952"/>
              <a:chOff x="139386" y="579746"/>
              <a:chExt cx="5334258" cy="1422952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599000" y="579746"/>
                <a:ext cx="3874644" cy="562625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Lucida Console"/>
                    <a:cs typeface="Lucida Console"/>
                  </a:rPr>
                  <a:t>Input Layer (n</a:t>
                </a:r>
                <a:r>
                  <a:rPr lang="en-US" sz="1400" dirty="0" smtClean="0">
                    <a:latin typeface="Lucida Console"/>
                    <a:cs typeface="Lucida Console"/>
                  </a:rPr>
                  <a:t>=2048)</a:t>
                </a:r>
                <a:endParaRPr lang="en-US" sz="14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71" name="Down Arrow 70"/>
              <p:cNvSpPr/>
              <p:nvPr/>
            </p:nvSpPr>
            <p:spPr>
              <a:xfrm>
                <a:off x="2242094" y="1142371"/>
                <a:ext cx="2588456" cy="860327"/>
              </a:xfrm>
              <a:prstGeom prst="downArrow">
                <a:avLst>
                  <a:gd name="adj1" fmla="val 77329"/>
                  <a:gd name="adj2" fmla="val 50000"/>
                </a:avLst>
              </a:prstGeom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sz="12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39386" y="636206"/>
                <a:ext cx="14596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Lucida Console"/>
                    <a:cs typeface="Lucida Console"/>
                  </a:rPr>
                  <a:t>Fully-connected</a:t>
                </a:r>
              </a:p>
              <a:p>
                <a:pPr algn="ctr"/>
                <a:r>
                  <a:rPr lang="en-US" sz="1100" dirty="0" smtClean="0">
                    <a:latin typeface="Lucida Console"/>
                    <a:cs typeface="Lucida Console"/>
                  </a:rPr>
                  <a:t>Layer 1</a:t>
                </a:r>
                <a:endParaRPr lang="en-US" sz="11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751383" y="1191959"/>
                <a:ext cx="1584253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Lucida Console"/>
                    <a:cs typeface="Lucida Console"/>
                  </a:rPr>
                  <a:t>Batch Normalization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160475" y="1451840"/>
                <a:ext cx="766070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>
                    <a:latin typeface="Lucida Console"/>
                    <a:cs typeface="Lucida Console"/>
                  </a:rPr>
                  <a:t>ReLU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919602" y="1705859"/>
                <a:ext cx="1247816" cy="203239"/>
              </a:xfrm>
              <a:prstGeom prst="rect">
                <a:avLst/>
              </a:prstGeom>
              <a:ln w="3175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Lucida Console"/>
                    <a:cs typeface="Lucida Console"/>
                  </a:rPr>
                  <a:t>Dropout (r=0.2)</a:t>
                </a:r>
                <a:endParaRPr lang="en-US" sz="900" dirty="0">
                  <a:latin typeface="Lucida Console"/>
                  <a:cs typeface="Lucida Console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734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4033</TotalTime>
  <Words>577</Words>
  <Application>Microsoft Macintosh PowerPoint</Application>
  <PresentationFormat>Ledger Paper (11x17 in)</PresentationFormat>
  <Paragraphs>177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Toyota Infotechnology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Parundekar</dc:creator>
  <cp:lastModifiedBy>Rahul Parundekar</cp:lastModifiedBy>
  <cp:revision>30</cp:revision>
  <dcterms:created xsi:type="dcterms:W3CDTF">2017-05-12T18:04:42Z</dcterms:created>
  <dcterms:modified xsi:type="dcterms:W3CDTF">2017-05-15T22:59:29Z</dcterms:modified>
</cp:coreProperties>
</file>