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Lustri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eZkejeNCmXD1rY6KgMmhMNeV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Lustria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D:\Rpassosfranco\Projetos\4%20FIAP\Materias\Empreendedorismo%20e%20Inova&#231;&#227;o%20(Jo&#227;o%20Dutra)\StartUP-%20Desenv\Resumo_Financeir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61748771598116"/>
          <c:y val="7.01403794241197E-2"/>
          <c:w val="0.64690615705010568"/>
          <c:h val="0.8189696818867205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E-44F7-9722-28F03EFB02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E-44F7-9722-28F03EFB02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1E-44F7-9722-28F03EFB02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1E-44F7-9722-28F03EFB02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31E-44F7-9722-28F03EFB027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31E-44F7-9722-28F03EFB027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31E-44F7-9722-28F03EFB027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31E-44F7-9722-28F03EFB027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31E-44F7-9722-28F03EFB027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31E-44F7-9722-28F03EFB027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31E-44F7-9722-28F03EFB0278}"/>
                </c:ext>
              </c:extLst>
            </c:dLbl>
            <c:dLbl>
              <c:idx val="5"/>
              <c:layout>
                <c:manualLayout>
                  <c:x val="0.17850062657644045"/>
                  <c:y val="1.0026958480570863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71451114919552527"/>
                      <c:h val="0.158031884524733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F31E-44F7-9722-28F03EFB027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Planilha1!$A$2:$A$7</c:f>
              <c:strCache>
                <c:ptCount val="6"/>
                <c:pt idx="0">
                  <c:v>Profissional de Analise e desenvolvimento</c:v>
                </c:pt>
                <c:pt idx="1">
                  <c:v>Profissional de Marketing</c:v>
                </c:pt>
                <c:pt idx="2">
                  <c:v>Ambiente de hospedagem + dominio</c:v>
                </c:pt>
                <c:pt idx="3">
                  <c:v>Capital de Giro</c:v>
                </c:pt>
                <c:pt idx="4">
                  <c:v>Aplicação em Marketing</c:v>
                </c:pt>
                <c:pt idx="5">
                  <c:v>Ambiente - Escritorio inicial (Espaço para 4 colaboradores)</c:v>
                </c:pt>
              </c:strCache>
            </c:strRef>
          </c:cat>
          <c:val>
            <c:numRef>
              <c:f>Planilha1!$C$2:$C$7</c:f>
              <c:numCache>
                <c:formatCode>_("R$"* #,##0.00_);_("R$"* \(#,##0.00\);_("R$"* "-"??_);_(@_)</c:formatCode>
                <c:ptCount val="6"/>
                <c:pt idx="0">
                  <c:v>157950</c:v>
                </c:pt>
                <c:pt idx="1">
                  <c:v>50050</c:v>
                </c:pt>
                <c:pt idx="2">
                  <c:v>550</c:v>
                </c:pt>
                <c:pt idx="3">
                  <c:v>30000</c:v>
                </c:pt>
                <c:pt idx="4">
                  <c:v>72000</c:v>
                </c:pt>
                <c:pt idx="5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1E-44F7-9722-28F03EFB027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BR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BR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2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2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2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s://goo.gl/nEa2al" TargetMode="External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0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hyperlink" Target="https://goo.gl/forms/nVh740N6eqsvG3Hh1" TargetMode="External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hyperlink" Target="https://br.linkedin.com/in/rafael-franco-regio-dos-passos-3105a729" TargetMode="External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0700" y="1769547"/>
            <a:ext cx="9440100" cy="1286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pt-BR"/>
              <a:t>Bem Vindo ao,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069" y="2651702"/>
            <a:ext cx="4556371" cy="25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75" y="4643961"/>
            <a:ext cx="9753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75" y="5444827"/>
            <a:ext cx="7769001" cy="5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75" y="6058550"/>
            <a:ext cx="8760678" cy="62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pt-BR"/>
              <a:t>Obrigado por visitar,</a:t>
            </a:r>
            <a:endParaRPr/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694" y="3196002"/>
            <a:ext cx="4556372" cy="25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DOR/PROBLEMA</a:t>
            </a:r>
            <a:br>
              <a:rPr lang="pt-BR"/>
            </a:b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913795" y="1732449"/>
            <a:ext cx="10964613" cy="47914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 Em tempos atuais, </a:t>
            </a:r>
            <a:r>
              <a:rPr lang="pt-BR"/>
              <a:t>está</a:t>
            </a:r>
            <a:r>
              <a:rPr lang="pt-BR"/>
              <a:t> cada vez mais difícil ter tempo, afinal tempo é dinheiro e não podemos perder a toa, logo tarefas básicas que levam um tempo considerável estão sendo difíceis de serem executadas;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 Uma destas tarefas foi a que originou esta solução, a tarefa de fazer compras, que para manter sua dispensa abastecida você deve: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pt-BR"/>
              <a:t>Fazer uma lista com o que está faltando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pt-BR"/>
              <a:t> Ir aos mercados efetuar uma pesquisa de preço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pt-BR"/>
              <a:t> Selecionar os melhores produtos/marcas de sua preferência e por fim retornar a sua residência;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 Todo este processo embora curto consome um tempo considerável e precioso;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4095">
            <a:off x="7425287" y="2001461"/>
            <a:ext cx="2297793" cy="40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SOLUÇÃO</a:t>
            </a:r>
            <a:br>
              <a:rPr lang="pt-BR"/>
            </a:b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913795" y="1732449"/>
            <a:ext cx="6360462" cy="428621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Sua lista de compras do mês será cadastrada em nosso sistema, esta lista poderá conter todas informações básicas para uma análise tais como: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pt-BR"/>
              <a:t>Produto, quantidade desejada, marca.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 Uma vez dado ordem pelo cliente, esta lista será processada em nosso sistema e será realizado um "leilão" desta lista, o mercado que pegar esta lista pelo menor preço será o mercado onde será comprado esse item, mas todo este processo será eletrônico e em questões de segundos, a lista deve ser processada e efetuado o leilão, tudo muito rápido e direto, após este leilão realizado e aprovado os itens serão separados e entregues ao cliente em horário agendado pelo mesmo o mais rápido possível;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00039" y="1580050"/>
            <a:ext cx="2671530" cy="469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1245721" y="6076611"/>
            <a:ext cx="4844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sng" cap="none" strike="noStrike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ACESSE E CONFIRA</a:t>
            </a:r>
            <a:endParaRPr b="1" i="0" sz="1800" u="none" cap="none" strike="noStrike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6" name="Google Shape;16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913795" y="6858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SOLUÇÃO</a:t>
            </a:r>
            <a:br>
              <a:rPr lang="pt-BR"/>
            </a:b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45658">
            <a:off x="158690" y="1735973"/>
            <a:ext cx="4955835" cy="386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461" y="2240756"/>
            <a:ext cx="6936162" cy="390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SOLUÇÃO/PESQUISA</a:t>
            </a:r>
            <a:br>
              <a:rPr lang="pt-BR"/>
            </a:b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5392" y="3995276"/>
            <a:ext cx="4589700" cy="27603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2" y="1381859"/>
            <a:ext cx="6172310" cy="2732942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82" name="Google Shape;1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8">
            <a:off x="1137702" y="4529733"/>
            <a:ext cx="3350700" cy="17625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83" name="Google Shape;18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0347" y="1381859"/>
            <a:ext cx="4902403" cy="231988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184" name="Google Shape;184;p5"/>
          <p:cNvSpPr txBox="1"/>
          <p:nvPr/>
        </p:nvSpPr>
        <p:spPr>
          <a:xfrm>
            <a:off x="1555957" y="6365737"/>
            <a:ext cx="4844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sng" cap="none" strike="noStrike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ACESSE NOSA PESQUISA</a:t>
            </a:r>
            <a:endParaRPr b="1" i="0" sz="1800" u="none" cap="none" strike="noStrike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5" name="Google Shape;185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MERCADO</a:t>
            </a:r>
            <a:br>
              <a:rPr lang="pt-BR"/>
            </a:br>
            <a:endParaRPr/>
          </a:p>
        </p:txBody>
      </p:sp>
      <p:sp>
        <p:nvSpPr>
          <p:cNvPr id="191" name="Google Shape;191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pt-BR"/>
              <a:t>A Tempo Certo está no mercado de </a:t>
            </a:r>
            <a:r>
              <a:rPr b="1" lang="pt-BR"/>
              <a:t>Comércio atacadista /</a:t>
            </a:r>
            <a:r>
              <a:rPr lang="pt-BR"/>
              <a:t>Supermercado virtual, que representa R$ 300 bilhões no Brasil*</a:t>
            </a:r>
            <a:endParaRPr/>
          </a:p>
          <a:p>
            <a:pPr indent="-306000" lvl="0" marL="342900" rtl="0" algn="l">
              <a:spcBef>
                <a:spcPts val="880"/>
              </a:spcBef>
              <a:spcAft>
                <a:spcPts val="0"/>
              </a:spcAft>
              <a:buSzPct val="70000"/>
              <a:buChar char="◈"/>
            </a:pPr>
            <a:r>
              <a:rPr lang="pt-BR"/>
              <a:t>Crescimento de 20% a.a.</a:t>
            </a:r>
            <a:endParaRPr/>
          </a:p>
          <a:p>
            <a:pPr indent="-243770" lvl="0" marL="342900" rtl="0" algn="l">
              <a:spcBef>
                <a:spcPts val="88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880"/>
              </a:spcBef>
              <a:spcAft>
                <a:spcPts val="0"/>
              </a:spcAft>
              <a:buSzPct val="70000"/>
              <a:buChar char="◈"/>
            </a:pPr>
            <a:r>
              <a:rPr lang="pt-BR"/>
              <a:t>"Segundo a Associação Brasileira de Supermercados (ABRAS), a indústria supermercadista no Brasil vale aproximadamente R$ 300 bilhões e a cidade de São Paulo é responsável por cerca de R$ 18 bi. Porém, desse valor, estima-se que menos de 1% das compras são feitas online, com uma tendência de crescimento de 20% a 30% ao ano.</a:t>
            </a:r>
            <a:endParaRPr/>
          </a:p>
          <a:p>
            <a:pPr indent="-243770" lvl="0" marL="342900" rtl="0" algn="l">
              <a:spcBef>
                <a:spcPts val="88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880"/>
              </a:spcBef>
              <a:spcAft>
                <a:spcPts val="0"/>
              </a:spcAft>
              <a:buSzPct val="70000"/>
              <a:buChar char="◈"/>
            </a:pPr>
            <a:r>
              <a:rPr lang="pt-BR"/>
              <a:t>Os clientes são </a:t>
            </a:r>
            <a:r>
              <a:rPr b="1" lang="pt-BR">
                <a:solidFill>
                  <a:srgbClr val="FF0000"/>
                </a:solidFill>
              </a:rPr>
              <a:t>pessoas que não possuem tempo </a:t>
            </a:r>
            <a:r>
              <a:rPr lang="pt-BR"/>
              <a:t>para realizar as tarefas da dispensa;</a:t>
            </a:r>
            <a:endParaRPr/>
          </a:p>
          <a:p>
            <a:pPr indent="-306000" lvl="0" marL="342900" rtl="0" algn="l">
              <a:spcBef>
                <a:spcPts val="880"/>
              </a:spcBef>
              <a:spcAft>
                <a:spcPts val="0"/>
              </a:spcAft>
              <a:buSzPct val="70000"/>
              <a:buChar char="◈"/>
            </a:pPr>
            <a:r>
              <a:rPr lang="pt-BR"/>
              <a:t>Em uma segmentação de nossos clientes temos os fornecedores que poderão ter acesso </a:t>
            </a:r>
            <a:r>
              <a:rPr b="1" lang="pt-BR">
                <a:solidFill>
                  <a:srgbClr val="FF0000"/>
                </a:solidFill>
              </a:rPr>
              <a:t>Premium</a:t>
            </a:r>
            <a:r>
              <a:rPr lang="pt-BR"/>
              <a:t> o que lhes permitira relatórios estatísticos da movimentação do mercado e de seus produtos em nossa rede;</a:t>
            </a:r>
            <a:endParaRPr/>
          </a:p>
          <a:p>
            <a:pPr indent="0" lvl="0" marL="36900" rtl="0" algn="l">
              <a:spcBef>
                <a:spcPts val="88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880"/>
              </a:spcBef>
              <a:spcAft>
                <a:spcPts val="0"/>
              </a:spcAft>
              <a:buSzPct val="70000"/>
              <a:buNone/>
            </a:pPr>
            <a:r>
              <a:rPr lang="pt-BR"/>
              <a:t>Fonte: ABRAS* Associação brasileira de supermercado</a:t>
            </a:r>
            <a:endParaRPr/>
          </a:p>
          <a:p>
            <a:pPr indent="0" lvl="0" marL="36900" rtl="0" algn="l">
              <a:spcBef>
                <a:spcPts val="880"/>
              </a:spcBef>
              <a:spcAft>
                <a:spcPts val="0"/>
              </a:spcAft>
              <a:buSzPct val="70000"/>
              <a:buNone/>
            </a:pPr>
            <a:r>
              <a:rPr lang="pt-BR"/>
              <a:t> 	</a:t>
            </a:r>
            <a:endParaRPr/>
          </a:p>
          <a:p>
            <a:pPr indent="-243770" lvl="0" marL="342900" rtl="0" algn="l">
              <a:spcBef>
                <a:spcPts val="88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43770" lvl="0" marL="342900" rtl="0" algn="l">
              <a:spcBef>
                <a:spcPts val="88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pic>
        <p:nvPicPr>
          <p:cNvPr id="192" name="Google Shape;1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EQUIPE</a:t>
            </a:r>
            <a:br>
              <a:rPr lang="pt-BR"/>
            </a:br>
            <a:endParaRPr/>
          </a:p>
        </p:txBody>
      </p:sp>
      <p:pic>
        <p:nvPicPr>
          <p:cNvPr id="198" name="Google Shape;19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140" y="2119001"/>
            <a:ext cx="2198022" cy="219802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2936631" y="1749669"/>
            <a:ext cx="800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84637" y="1561155"/>
            <a:ext cx="9645163" cy="4278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748B"/>
              </a:buClr>
              <a:buSzPts val="1600"/>
              <a:buFont typeface="Helvetica Neue"/>
              <a:buNone/>
            </a:pPr>
            <a:r>
              <a:rPr b="1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Nome: Rafael Franco Regio dos Passos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748B"/>
              </a:buClr>
              <a:buSzPts val="1600"/>
              <a:buFont typeface="Helvetica Neue"/>
              <a:buNone/>
            </a:pPr>
            <a:r>
              <a:rPr b="1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E-mail: </a:t>
            </a: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rpassosfranco@gmail.com 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Telefone: </a:t>
            </a: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+55 (11) 9-5422-2281 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Linkedin: </a:t>
            </a:r>
            <a:r>
              <a:rPr b="0" i="0" lang="pt-BR" sz="1600" u="sng" cap="none" strike="noStrike">
                <a:solidFill>
                  <a:srgbClr val="337A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Conhecimentos:</a:t>
            </a: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 pentaho [Kettle, Bi-plataforma, Report Designer,metadata-Editor,workbench, xAction]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 [SQL server, Asp.Net C#, BI-Microsoft]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[java web, java SE, Rest-Full]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 [javascript, jquery,jquery-ui]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Outros [Bootstrap, css, saas, MySQL, Oracle, Postgrees, hightcharts, fusion charts, Cristal Reports]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Edição [Photoshop, Guimp]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Teste/Automação [Selenium] 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Formação:</a:t>
            </a: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MBA Engenharia de Software Orientada a Serviços - SOA - FIAP </a:t>
            </a:r>
            <a:b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1E7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Bacharel em Sistemas de informação - FRSP</a:t>
            </a: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O QUE BUSCAMOS?</a:t>
            </a:r>
            <a:br>
              <a:rPr lang="pt-BR"/>
            </a:b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474179" y="1732449"/>
            <a:ext cx="5487006" cy="44573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A empresa busca um investimento de R$ 314.050,00  no período de 1 ano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Em troca oferecemos 15% da participação acionária;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Os recursos serão utilizados para manter a equipe do projeto engajada e altamente concentrada na idealização desta empresa.</a:t>
            </a:r>
            <a:endParaRPr/>
          </a:p>
        </p:txBody>
      </p:sp>
      <p:graphicFrame>
        <p:nvGraphicFramePr>
          <p:cNvPr id="208" name="Google Shape;208;p8"/>
          <p:cNvGraphicFramePr/>
          <p:nvPr/>
        </p:nvGraphicFramePr>
        <p:xfrm>
          <a:off x="5574323" y="1450732"/>
          <a:ext cx="6312877" cy="5115876"/>
        </p:xfrm>
        <a:graphic>
          <a:graphicData uri="http://schemas.openxmlformats.org/drawingml/2006/chart">
            <c:chart r:id="rId3"/>
          </a:graphicData>
        </a:graphic>
      </p:graphicFrame>
      <p:pic>
        <p:nvPicPr>
          <p:cNvPr id="209" name="Google Shape;2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pt-BR"/>
              <a:t>ONDE VAMOS CHEGAR</a:t>
            </a:r>
            <a:br>
              <a:rPr lang="pt-BR"/>
            </a:br>
            <a:endParaRPr/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369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pt-BR" sz="85500"/>
              <a:t>     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474179" y="1732449"/>
            <a:ext cx="10894406" cy="44573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pt-B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empresa busca que no primeiro ano já comece a operar lançando uma versão a cada 15 dias de sua plataforma;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pt-B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Em 2 anos, pretende já estar consolidada no Brasil;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pt-B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Em 3 anos, pretende que a aplicação através da inteligência de mercado e perfil de nossos clientes, possa fazer parte integral das compras dos brasileiros passando ser uma aplicação tão natural quanto ir ao mercado pessoalmente hoje em dia;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pt-B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Em 5 anos, pretende ter toda sua mecânica e logística 100% automatizada com a menor ou nenhuma interação humana;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pt-B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Em 6 anos, pretendemos nos tornar a referência para supermercados virtuais do Brasil e planejar expansão para o exterior;</a:t>
            </a:r>
            <a:endParaRPr/>
          </a:p>
          <a:p>
            <a:pPr indent="-2171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1" y="99375"/>
            <a:ext cx="2695834" cy="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dósia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2017-03-08T01:43:15Z</dcterms:created>
  <dc:creator>rpassos</dc:creator>
</cp:coreProperties>
</file>