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F6475D-8BF3-484D-8249-8C1F43F72E13}">
  <a:tblStyle styleId="{7BF6475D-8BF3-484D-8249-8C1F43F72E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bb4a1d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bb4a1d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complexity parameter to .001 the tree gets complex very quickly. First major change, is the number of branches/levels. </a:t>
            </a:r>
            <a:endParaRPr/>
          </a:p>
          <a:p>
            <a:pPr indent="0" lvl="0" marL="0" rtl="0" algn="l">
              <a:spcBef>
                <a:spcPts val="0"/>
              </a:spcBef>
              <a:spcAft>
                <a:spcPts val="0"/>
              </a:spcAft>
              <a:buNone/>
            </a:pPr>
            <a:r>
              <a:rPr lang="en"/>
              <a:t>Question order:</a:t>
            </a:r>
            <a:endParaRPr/>
          </a:p>
          <a:p>
            <a:pPr indent="0" lvl="0" marL="0" rtl="0" algn="l">
              <a:spcBef>
                <a:spcPts val="0"/>
              </a:spcBef>
              <a:spcAft>
                <a:spcPts val="0"/>
              </a:spcAft>
              <a:buNone/>
            </a:pPr>
            <a:r>
              <a:rPr lang="en"/>
              <a:t>-IsNeutered</a:t>
            </a:r>
            <a:endParaRPr/>
          </a:p>
          <a:p>
            <a:pPr indent="0" lvl="0" marL="0" rtl="0" algn="l">
              <a:spcBef>
                <a:spcPts val="0"/>
              </a:spcBef>
              <a:spcAft>
                <a:spcPts val="0"/>
              </a:spcAft>
              <a:buNone/>
            </a:pPr>
            <a:r>
              <a:rPr lang="en"/>
              <a:t>-Left: AgeinDays (Less than a year) , AnimalType(Dog),</a:t>
            </a:r>
            <a:endParaRPr/>
          </a:p>
          <a:p>
            <a:pPr indent="0" lvl="0" marL="0" rtl="0" algn="l">
              <a:spcBef>
                <a:spcPts val="0"/>
              </a:spcBef>
              <a:spcAft>
                <a:spcPts val="0"/>
              </a:spcAft>
              <a:buNone/>
            </a:pPr>
            <a:r>
              <a:rPr lang="en"/>
              <a:t>-Right: HasName, AnimalType(Cat)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We can see that we could not predict animal has Died as an outcome.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bb4a1d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bb4a1d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like CART, we could not predict Died as an outcome. Looking at the attributes used, Gender does not play a role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bb4a1d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bb4a1d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bb4a1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bb4a1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a support vector machine. Like previous methods it did not predict Died however it also did not predict euthanasia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bb4a1d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bb4a1d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bb4a1d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bb4a1d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bb4a1d1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bb4a1d1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bb4a1d1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bb4a1d1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bb4a1d1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9bb4a1d1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8acacd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8acacd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98acacd1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98acacd1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8acacd1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8acacd1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bb4a1d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bb4a1d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bb4a1d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bb4a1d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bb4a1d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bb4a1d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bb4a1d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bb4a1d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bb4a1d1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bb4a1d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tree produced by cart does not look to fancy. In addition does not go into much depth. However, it does state one major trait that is important in adopting an animal and that is if the animal is neutered or not.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280400" y="73575"/>
            <a:ext cx="1793825" cy="145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3.jpg"/><Relationship Id="rId5" Type="http://schemas.openxmlformats.org/officeDocument/2006/relationships/image" Target="../media/image2.jpg"/><Relationship Id="rId6"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c/shelter-animal-outcomes/data" TargetMode="External"/><Relationship Id="rId4" Type="http://schemas.openxmlformats.org/officeDocument/2006/relationships/hyperlink" Target="https://www.kaggle.com/mrisdal/quick-dirty-randomfor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austintexas.gov/department/animal-services" TargetMode="External"/><Relationship Id="rId4" Type="http://schemas.openxmlformats.org/officeDocument/2006/relationships/hyperlink" Target="http://www.austintexas.gov/department/animal-servi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336225"/>
            <a:ext cx="8520600" cy="18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400"/>
              <a:t>Shelter Animal Outcomes</a:t>
            </a:r>
            <a:endParaRPr/>
          </a:p>
        </p:txBody>
      </p:sp>
      <p:sp>
        <p:nvSpPr>
          <p:cNvPr id="68" name="Google Shape;68;p13"/>
          <p:cNvSpPr txBox="1"/>
          <p:nvPr>
            <p:ph idx="1" type="subTitle"/>
          </p:nvPr>
        </p:nvSpPr>
        <p:spPr>
          <a:xfrm>
            <a:off x="515325" y="4200125"/>
            <a:ext cx="7749300" cy="7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l">
              <a:spcBef>
                <a:spcPts val="0"/>
              </a:spcBef>
              <a:spcAft>
                <a:spcPts val="0"/>
              </a:spcAft>
              <a:buNone/>
            </a:pPr>
            <a:r>
              <a:rPr lang="en" sz="1800"/>
              <a:t>Ninad Kulkarni    	Aneesh Kulkarni</a:t>
            </a:r>
            <a:r>
              <a:rPr lang="en" sz="1800"/>
              <a:t>		</a:t>
            </a:r>
            <a:r>
              <a:rPr lang="en" sz="1800"/>
              <a:t>Ravi Patel</a:t>
            </a:r>
            <a:r>
              <a:rPr lang="en" sz="1800"/>
              <a:t>	  	  </a:t>
            </a:r>
            <a:r>
              <a:rPr lang="en" sz="1800"/>
              <a:t>Derek Pulaski</a:t>
            </a:r>
            <a:endParaRPr sz="1800"/>
          </a:p>
        </p:txBody>
      </p:sp>
      <p:pic>
        <p:nvPicPr>
          <p:cNvPr id="69" name="Google Shape;69;p13"/>
          <p:cNvPicPr preferRelativeResize="0"/>
          <p:nvPr/>
        </p:nvPicPr>
        <p:blipFill>
          <a:blip r:embed="rId3">
            <a:alphaModFix/>
          </a:blip>
          <a:stretch>
            <a:fillRect/>
          </a:stretch>
        </p:blipFill>
        <p:spPr>
          <a:xfrm>
            <a:off x="2762975" y="3219675"/>
            <a:ext cx="1011128" cy="1347500"/>
          </a:xfrm>
          <a:prstGeom prst="rect">
            <a:avLst/>
          </a:prstGeom>
          <a:noFill/>
          <a:ln>
            <a:noFill/>
          </a:ln>
        </p:spPr>
      </p:pic>
      <p:pic>
        <p:nvPicPr>
          <p:cNvPr id="70" name="Google Shape;70;p13"/>
          <p:cNvPicPr preferRelativeResize="0"/>
          <p:nvPr/>
        </p:nvPicPr>
        <p:blipFill>
          <a:blip r:embed="rId4">
            <a:alphaModFix/>
          </a:blip>
          <a:stretch>
            <a:fillRect/>
          </a:stretch>
        </p:blipFill>
        <p:spPr>
          <a:xfrm>
            <a:off x="4656600" y="3268975"/>
            <a:ext cx="1248924" cy="1248924"/>
          </a:xfrm>
          <a:prstGeom prst="rect">
            <a:avLst/>
          </a:prstGeom>
          <a:noFill/>
          <a:ln>
            <a:noFill/>
          </a:ln>
        </p:spPr>
      </p:pic>
      <p:pic>
        <p:nvPicPr>
          <p:cNvPr id="71" name="Google Shape;71;p13"/>
          <p:cNvPicPr preferRelativeResize="0"/>
          <p:nvPr/>
        </p:nvPicPr>
        <p:blipFill>
          <a:blip r:embed="rId5">
            <a:alphaModFix/>
          </a:blip>
          <a:stretch>
            <a:fillRect/>
          </a:stretch>
        </p:blipFill>
        <p:spPr>
          <a:xfrm>
            <a:off x="6800523" y="3239913"/>
            <a:ext cx="867827" cy="1307025"/>
          </a:xfrm>
          <a:prstGeom prst="rect">
            <a:avLst/>
          </a:prstGeom>
          <a:noFill/>
          <a:ln>
            <a:noFill/>
          </a:ln>
        </p:spPr>
      </p:pic>
      <p:pic>
        <p:nvPicPr>
          <p:cNvPr id="72" name="Google Shape;72;p13"/>
          <p:cNvPicPr preferRelativeResize="0"/>
          <p:nvPr/>
        </p:nvPicPr>
        <p:blipFill>
          <a:blip r:embed="rId6">
            <a:alphaModFix/>
          </a:blip>
          <a:stretch>
            <a:fillRect/>
          </a:stretch>
        </p:blipFill>
        <p:spPr>
          <a:xfrm>
            <a:off x="665275" y="3268975"/>
            <a:ext cx="1248924" cy="1248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355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Cart Tree</a:t>
            </a:r>
            <a:endParaRPr sz="2400"/>
          </a:p>
        </p:txBody>
      </p:sp>
      <p:pic>
        <p:nvPicPr>
          <p:cNvPr id="132" name="Google Shape;132;p22"/>
          <p:cNvPicPr preferRelativeResize="0"/>
          <p:nvPr/>
        </p:nvPicPr>
        <p:blipFill rotWithShape="1">
          <a:blip r:embed="rId3">
            <a:alphaModFix/>
          </a:blip>
          <a:srcRect b="10615" l="3896" r="3106" t="2939"/>
          <a:stretch/>
        </p:blipFill>
        <p:spPr>
          <a:xfrm>
            <a:off x="360075" y="684100"/>
            <a:ext cx="6912851" cy="4263949"/>
          </a:xfrm>
          <a:prstGeom prst="rect">
            <a:avLst/>
          </a:prstGeom>
          <a:noFill/>
          <a:ln>
            <a:noFill/>
          </a:ln>
        </p:spPr>
      </p:pic>
      <p:sp>
        <p:nvSpPr>
          <p:cNvPr id="133" name="Google Shape;133;p22"/>
          <p:cNvSpPr txBox="1"/>
          <p:nvPr/>
        </p:nvSpPr>
        <p:spPr>
          <a:xfrm>
            <a:off x="7221475" y="1829025"/>
            <a:ext cx="1625400" cy="13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7118600" y="1829025"/>
            <a:ext cx="19440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Lower Complexity Parameter to: 0.001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Error Rate: 0.3667447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C5.0 Results</a:t>
            </a:r>
            <a:endParaRPr/>
          </a:p>
        </p:txBody>
      </p:sp>
      <p:pic>
        <p:nvPicPr>
          <p:cNvPr id="140" name="Google Shape;140;p23"/>
          <p:cNvPicPr preferRelativeResize="0"/>
          <p:nvPr/>
        </p:nvPicPr>
        <p:blipFill>
          <a:blip r:embed="rId3">
            <a:alphaModFix/>
          </a:blip>
          <a:stretch>
            <a:fillRect/>
          </a:stretch>
        </p:blipFill>
        <p:spPr>
          <a:xfrm>
            <a:off x="3473313" y="3113425"/>
            <a:ext cx="2197400" cy="1568098"/>
          </a:xfrm>
          <a:prstGeom prst="rect">
            <a:avLst/>
          </a:prstGeom>
          <a:noFill/>
          <a:ln>
            <a:noFill/>
          </a:ln>
        </p:spPr>
      </p:pic>
      <p:pic>
        <p:nvPicPr>
          <p:cNvPr id="141" name="Google Shape;141;p23"/>
          <p:cNvPicPr preferRelativeResize="0"/>
          <p:nvPr/>
        </p:nvPicPr>
        <p:blipFill>
          <a:blip r:embed="rId4">
            <a:alphaModFix/>
          </a:blip>
          <a:stretch>
            <a:fillRect/>
          </a:stretch>
        </p:blipFill>
        <p:spPr>
          <a:xfrm>
            <a:off x="1283425" y="1152425"/>
            <a:ext cx="6577174" cy="1961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C5.0 Tree</a:t>
            </a:r>
            <a:endParaRPr sz="3000"/>
          </a:p>
        </p:txBody>
      </p:sp>
      <p:pic>
        <p:nvPicPr>
          <p:cNvPr id="147" name="Google Shape;147;p24"/>
          <p:cNvPicPr preferRelativeResize="0"/>
          <p:nvPr/>
        </p:nvPicPr>
        <p:blipFill rotWithShape="1">
          <a:blip r:embed="rId3">
            <a:alphaModFix/>
          </a:blip>
          <a:srcRect b="5245" l="0" r="0" t="2724"/>
          <a:stretch/>
        </p:blipFill>
        <p:spPr>
          <a:xfrm>
            <a:off x="239700" y="798475"/>
            <a:ext cx="8113349" cy="4199699"/>
          </a:xfrm>
          <a:prstGeom prst="rect">
            <a:avLst/>
          </a:prstGeom>
          <a:noFill/>
          <a:ln>
            <a:noFill/>
          </a:ln>
        </p:spPr>
      </p:pic>
      <p:sp>
        <p:nvSpPr>
          <p:cNvPr id="148" name="Google Shape;148;p24"/>
          <p:cNvSpPr txBox="1"/>
          <p:nvPr/>
        </p:nvSpPr>
        <p:spPr>
          <a:xfrm>
            <a:off x="7540375" y="1355825"/>
            <a:ext cx="14196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Adoption</a:t>
            </a:r>
            <a:endParaRPr sz="1000"/>
          </a:p>
          <a:p>
            <a:pPr indent="0" lvl="0" marL="0" rtl="0" algn="l">
              <a:spcBef>
                <a:spcPts val="0"/>
              </a:spcBef>
              <a:spcAft>
                <a:spcPts val="0"/>
              </a:spcAft>
              <a:buNone/>
            </a:pPr>
            <a:r>
              <a:rPr lang="en" sz="1000"/>
              <a:t>Died</a:t>
            </a:r>
            <a:endParaRPr sz="1000"/>
          </a:p>
          <a:p>
            <a:pPr indent="0" lvl="0" marL="0" rtl="0" algn="l">
              <a:spcBef>
                <a:spcPts val="0"/>
              </a:spcBef>
              <a:spcAft>
                <a:spcPts val="0"/>
              </a:spcAft>
              <a:buNone/>
            </a:pPr>
            <a:r>
              <a:rPr lang="en" sz="1000"/>
              <a:t>Euthanasia</a:t>
            </a:r>
            <a:endParaRPr sz="1000"/>
          </a:p>
          <a:p>
            <a:pPr indent="0" lvl="0" marL="0" rtl="0" algn="l">
              <a:spcBef>
                <a:spcPts val="0"/>
              </a:spcBef>
              <a:spcAft>
                <a:spcPts val="0"/>
              </a:spcAft>
              <a:buNone/>
            </a:pPr>
            <a:r>
              <a:rPr lang="en" sz="1000"/>
              <a:t>Return_to_Owner</a:t>
            </a:r>
            <a:endParaRPr sz="1000"/>
          </a:p>
          <a:p>
            <a:pPr indent="0" lvl="0" marL="0" rtl="0" algn="l">
              <a:spcBef>
                <a:spcPts val="0"/>
              </a:spcBef>
              <a:spcAft>
                <a:spcPts val="0"/>
              </a:spcAft>
              <a:buNone/>
            </a:pPr>
            <a:r>
              <a:rPr lang="en" sz="1000"/>
              <a:t>Transfer</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pic>
        <p:nvPicPr>
          <p:cNvPr id="154" name="Google Shape;154;p25"/>
          <p:cNvPicPr preferRelativeResize="0"/>
          <p:nvPr/>
        </p:nvPicPr>
        <p:blipFill>
          <a:blip r:embed="rId3">
            <a:alphaModFix/>
          </a:blip>
          <a:stretch>
            <a:fillRect/>
          </a:stretch>
        </p:blipFill>
        <p:spPr>
          <a:xfrm>
            <a:off x="658613" y="1377692"/>
            <a:ext cx="7826775" cy="269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RandomForest Results</a:t>
            </a:r>
            <a:endParaRPr/>
          </a:p>
        </p:txBody>
      </p:sp>
      <p:pic>
        <p:nvPicPr>
          <p:cNvPr id="160" name="Google Shape;160;p26"/>
          <p:cNvPicPr preferRelativeResize="0"/>
          <p:nvPr/>
        </p:nvPicPr>
        <p:blipFill>
          <a:blip r:embed="rId3">
            <a:alphaModFix/>
          </a:blip>
          <a:stretch>
            <a:fillRect/>
          </a:stretch>
        </p:blipFill>
        <p:spPr>
          <a:xfrm>
            <a:off x="232050" y="1664875"/>
            <a:ext cx="8679900" cy="23536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RandomForest Importance</a:t>
            </a:r>
            <a:endParaRPr/>
          </a:p>
        </p:txBody>
      </p:sp>
      <p:pic>
        <p:nvPicPr>
          <p:cNvPr id="166" name="Google Shape;166;p27"/>
          <p:cNvPicPr preferRelativeResize="0"/>
          <p:nvPr/>
        </p:nvPicPr>
        <p:blipFill>
          <a:blip r:embed="rId3">
            <a:alphaModFix/>
          </a:blip>
          <a:stretch>
            <a:fillRect/>
          </a:stretch>
        </p:blipFill>
        <p:spPr>
          <a:xfrm>
            <a:off x="1666950" y="1152425"/>
            <a:ext cx="5810111" cy="36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Rates</a:t>
            </a:r>
            <a:endParaRPr/>
          </a:p>
        </p:txBody>
      </p:sp>
      <p:graphicFrame>
        <p:nvGraphicFramePr>
          <p:cNvPr id="172" name="Google Shape;172;p28"/>
          <p:cNvGraphicFramePr/>
          <p:nvPr/>
        </p:nvGraphicFramePr>
        <p:xfrm>
          <a:off x="870200" y="1320550"/>
          <a:ext cx="3000000" cy="3000000"/>
        </p:xfrm>
        <a:graphic>
          <a:graphicData uri="http://schemas.openxmlformats.org/drawingml/2006/table">
            <a:tbl>
              <a:tblPr>
                <a:noFill/>
                <a:tableStyleId>{7BF6475D-8BF3-484D-8249-8C1F43F72E13}</a:tableStyleId>
              </a:tblPr>
              <a:tblGrid>
                <a:gridCol w="3619500"/>
                <a:gridCol w="3619500"/>
              </a:tblGrid>
              <a:tr h="381000">
                <a:tc>
                  <a:txBody>
                    <a:bodyPr>
                      <a:noAutofit/>
                    </a:bodyPr>
                    <a:lstStyle/>
                    <a:p>
                      <a:pPr indent="0" lvl="0" marL="0" rtl="0" algn="ctr">
                        <a:spcBef>
                          <a:spcPts val="0"/>
                        </a:spcBef>
                        <a:spcAft>
                          <a:spcPts val="0"/>
                        </a:spcAft>
                        <a:buNone/>
                      </a:pPr>
                      <a:r>
                        <a:rPr b="1" lang="en" sz="1800"/>
                        <a:t>Methodology</a:t>
                      </a:r>
                      <a:endParaRPr b="1" sz="1800"/>
                    </a:p>
                  </a:txBody>
                  <a:tcPr marT="91425" marB="91425" marR="91425" marL="91425"/>
                </a:tc>
                <a:tc>
                  <a:txBody>
                    <a:bodyPr>
                      <a:noAutofit/>
                    </a:bodyPr>
                    <a:lstStyle/>
                    <a:p>
                      <a:pPr indent="0" lvl="0" marL="0" rtl="0" algn="l">
                        <a:spcBef>
                          <a:spcPts val="0"/>
                        </a:spcBef>
                        <a:spcAft>
                          <a:spcPts val="0"/>
                        </a:spcAft>
                        <a:buNone/>
                      </a:pPr>
                      <a:r>
                        <a:rPr b="1" lang="en" sz="1800"/>
                        <a:t>Error Rate</a:t>
                      </a:r>
                      <a:endParaRPr b="1" sz="1800"/>
                    </a:p>
                  </a:txBody>
                  <a:tcPr marT="91425" marB="91425" marR="91425" marL="91425"/>
                </a:tc>
              </a:tr>
              <a:tr h="381000">
                <a:tc>
                  <a:txBody>
                    <a:bodyPr>
                      <a:noAutofit/>
                    </a:bodyPr>
                    <a:lstStyle/>
                    <a:p>
                      <a:pPr indent="0" lvl="0" marL="0" rtl="0" algn="ctr">
                        <a:lnSpc>
                          <a:spcPct val="115000"/>
                        </a:lnSpc>
                        <a:spcBef>
                          <a:spcPts val="0"/>
                        </a:spcBef>
                        <a:spcAft>
                          <a:spcPts val="0"/>
                        </a:spcAft>
                        <a:buNone/>
                      </a:pPr>
                      <a:r>
                        <a:rPr b="1" lang="en" sz="1600">
                          <a:latin typeface="Open Sans"/>
                          <a:ea typeface="Open Sans"/>
                          <a:cs typeface="Open Sans"/>
                          <a:sym typeface="Open Sans"/>
                        </a:rPr>
                        <a:t>KNN (k=70)</a:t>
                      </a:r>
                      <a:endParaRPr b="1" sz="1600">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600">
                          <a:latin typeface="Open Sans"/>
                          <a:ea typeface="Open Sans"/>
                          <a:cs typeface="Open Sans"/>
                          <a:sym typeface="Open Sans"/>
                        </a:rPr>
                        <a:t>0.369867</a:t>
                      </a:r>
                      <a:endParaRPr sz="1600"/>
                    </a:p>
                  </a:txBody>
                  <a:tcPr marT="91425" marB="91425" marR="91425" marL="91425"/>
                </a:tc>
              </a:tr>
              <a:tr h="381000">
                <a:tc>
                  <a:txBody>
                    <a:bodyPr>
                      <a:noAutofit/>
                    </a:bodyPr>
                    <a:lstStyle/>
                    <a:p>
                      <a:pPr indent="0" lvl="0" marL="0" rtl="0" algn="ctr">
                        <a:lnSpc>
                          <a:spcPct val="115000"/>
                        </a:lnSpc>
                        <a:spcBef>
                          <a:spcPts val="0"/>
                        </a:spcBef>
                        <a:spcAft>
                          <a:spcPts val="0"/>
                        </a:spcAft>
                        <a:buNone/>
                      </a:pPr>
                      <a:r>
                        <a:rPr b="1" lang="en" sz="1600">
                          <a:latin typeface="Open Sans"/>
                          <a:ea typeface="Open Sans"/>
                          <a:cs typeface="Open Sans"/>
                          <a:sym typeface="Open Sans"/>
                        </a:rPr>
                        <a:t>CART</a:t>
                      </a:r>
                      <a:endParaRPr b="1" sz="16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600">
                          <a:latin typeface="Open Sans"/>
                          <a:ea typeface="Open Sans"/>
                          <a:cs typeface="Open Sans"/>
                          <a:sym typeface="Open Sans"/>
                        </a:rPr>
                        <a:t>0.3667447</a:t>
                      </a:r>
                      <a:endParaRPr sz="1600"/>
                    </a:p>
                  </a:txBody>
                  <a:tcPr marT="91425" marB="91425" marR="91425" marL="91425"/>
                </a:tc>
              </a:tr>
              <a:tr h="381000">
                <a:tc>
                  <a:txBody>
                    <a:bodyPr>
                      <a:noAutofit/>
                    </a:bodyPr>
                    <a:lstStyle/>
                    <a:p>
                      <a:pPr indent="0" lvl="0" marL="0" rtl="0" algn="ctr">
                        <a:lnSpc>
                          <a:spcPct val="115000"/>
                        </a:lnSpc>
                        <a:spcBef>
                          <a:spcPts val="0"/>
                        </a:spcBef>
                        <a:spcAft>
                          <a:spcPts val="0"/>
                        </a:spcAft>
                        <a:buNone/>
                      </a:pPr>
                      <a:r>
                        <a:rPr b="1" lang="en" sz="1600">
                          <a:latin typeface="Open Sans"/>
                          <a:ea typeface="Open Sans"/>
                          <a:cs typeface="Open Sans"/>
                          <a:sym typeface="Open Sans"/>
                        </a:rPr>
                        <a:t>C5.0</a:t>
                      </a:r>
                      <a:endParaRPr b="1" sz="16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600">
                          <a:latin typeface="Open Sans"/>
                          <a:ea typeface="Open Sans"/>
                          <a:cs typeface="Open Sans"/>
                          <a:sym typeface="Open Sans"/>
                        </a:rPr>
                        <a:t>0.3687744</a:t>
                      </a:r>
                      <a:endParaRPr sz="1600"/>
                    </a:p>
                  </a:txBody>
                  <a:tcPr marT="91425" marB="91425" marR="91425" marL="91425"/>
                </a:tc>
              </a:tr>
              <a:tr h="381000">
                <a:tc>
                  <a:txBody>
                    <a:bodyPr>
                      <a:noAutofit/>
                    </a:bodyPr>
                    <a:lstStyle/>
                    <a:p>
                      <a:pPr indent="0" lvl="0" marL="0" rtl="0" algn="ctr">
                        <a:lnSpc>
                          <a:spcPct val="115000"/>
                        </a:lnSpc>
                        <a:spcBef>
                          <a:spcPts val="0"/>
                        </a:spcBef>
                        <a:spcAft>
                          <a:spcPts val="0"/>
                        </a:spcAft>
                        <a:buNone/>
                      </a:pPr>
                      <a:r>
                        <a:rPr b="1" lang="en" sz="1600">
                          <a:latin typeface="Open Sans"/>
                          <a:ea typeface="Open Sans"/>
                          <a:cs typeface="Open Sans"/>
                          <a:sym typeface="Open Sans"/>
                        </a:rPr>
                        <a:t>SVM</a:t>
                      </a:r>
                      <a:endParaRPr b="1" sz="1600"/>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600">
                          <a:latin typeface="Open Sans"/>
                          <a:ea typeface="Open Sans"/>
                          <a:cs typeface="Open Sans"/>
                          <a:sym typeface="Open Sans"/>
                        </a:rPr>
                        <a:t>0.3737705</a:t>
                      </a:r>
                      <a:endParaRPr sz="1600"/>
                    </a:p>
                  </a:txBody>
                  <a:tcPr marT="91425" marB="91425" marR="91425" marL="91425"/>
                </a:tc>
              </a:tr>
              <a:tr h="381000">
                <a:tc>
                  <a:txBody>
                    <a:bodyPr>
                      <a:noAutofit/>
                    </a:bodyPr>
                    <a:lstStyle/>
                    <a:p>
                      <a:pPr indent="0" lvl="0" marL="0" rtl="0" algn="ctr">
                        <a:lnSpc>
                          <a:spcPct val="115000"/>
                        </a:lnSpc>
                        <a:spcBef>
                          <a:spcPts val="0"/>
                        </a:spcBef>
                        <a:spcAft>
                          <a:spcPts val="0"/>
                        </a:spcAft>
                        <a:buNone/>
                      </a:pPr>
                      <a:r>
                        <a:rPr b="1" lang="en" sz="1600">
                          <a:latin typeface="Open Sans"/>
                          <a:ea typeface="Open Sans"/>
                          <a:cs typeface="Open Sans"/>
                          <a:sym typeface="Open Sans"/>
                        </a:rPr>
                        <a:t>RandomForest</a:t>
                      </a:r>
                      <a:endParaRPr b="1" sz="1600"/>
                    </a:p>
                  </a:txBody>
                  <a:tcPr marT="91425" marB="91425" marR="91425" marL="91425">
                    <a:solidFill>
                      <a:srgbClr val="C5FF28">
                        <a:alpha val="68080"/>
                      </a:srgbClr>
                    </a:solidFill>
                  </a:tcPr>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600">
                          <a:latin typeface="Open Sans"/>
                          <a:ea typeface="Open Sans"/>
                          <a:cs typeface="Open Sans"/>
                          <a:sym typeface="Open Sans"/>
                        </a:rPr>
                        <a:t>0.363466</a:t>
                      </a:r>
                      <a:endParaRPr sz="1600"/>
                    </a:p>
                  </a:txBody>
                  <a:tcPr marT="91425" marB="91425" marR="91425" marL="91425">
                    <a:solidFill>
                      <a:srgbClr val="C5FF28">
                        <a:alpha val="68080"/>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78" name="Google Shape;178;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Age and whether or not the animal is neutered are the biggest factors involved in their outcome.</a:t>
            </a:r>
            <a:endParaRPr/>
          </a:p>
          <a:p>
            <a:pPr indent="-342900" lvl="0" marL="457200" rtl="0" algn="l">
              <a:spcBef>
                <a:spcPts val="0"/>
              </a:spcBef>
              <a:spcAft>
                <a:spcPts val="0"/>
              </a:spcAft>
              <a:buSzPts val="1800"/>
              <a:buChar char="●"/>
            </a:pPr>
            <a:r>
              <a:rPr lang="en"/>
              <a:t>Gender and being mixed breed have little effect on the outcome.</a:t>
            </a:r>
            <a:endParaRPr/>
          </a:p>
          <a:p>
            <a:pPr indent="-342900" lvl="0" marL="457200" rtl="0" algn="l">
              <a:spcBef>
                <a:spcPts val="0"/>
              </a:spcBef>
              <a:spcAft>
                <a:spcPts val="0"/>
              </a:spcAft>
              <a:buSzPts val="1800"/>
              <a:buChar char="●"/>
            </a:pPr>
            <a:r>
              <a:rPr lang="en"/>
              <a:t>There is not enough data on Died and Euthanasia to predict them </a:t>
            </a:r>
            <a:r>
              <a:rPr lang="en"/>
              <a:t>consistently</a:t>
            </a:r>
            <a:r>
              <a:rPr lang="en"/>
              <a:t>. </a:t>
            </a:r>
            <a:endParaRPr/>
          </a:p>
          <a:p>
            <a:pPr indent="-317500" lvl="1" marL="914400" rtl="0" algn="l">
              <a:spcBef>
                <a:spcPts val="0"/>
              </a:spcBef>
              <a:spcAft>
                <a:spcPts val="0"/>
              </a:spcAft>
              <a:buSzPts val="1400"/>
              <a:buChar char="○"/>
            </a:pPr>
            <a:r>
              <a:rPr lang="en"/>
              <a:t>This lack of data is due to Austin Animal Shelter being a “No Kill Shelter”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u="sng">
                <a:solidFill>
                  <a:schemeClr val="hlink"/>
                </a:solidFill>
                <a:hlinkClick r:id="rId3"/>
              </a:rPr>
              <a:t>https://www.kaggle.com/c/shelter-animal-outcomes/data</a:t>
            </a:r>
            <a:r>
              <a:rPr lang="en"/>
              <a:t> </a:t>
            </a:r>
            <a:endParaRPr/>
          </a:p>
          <a:p>
            <a:pPr indent="0" lvl="0" marL="0" rtl="0" algn="l">
              <a:spcBef>
                <a:spcPts val="1600"/>
              </a:spcBef>
              <a:spcAft>
                <a:spcPts val="1600"/>
              </a:spcAft>
              <a:buNone/>
            </a:pPr>
            <a:r>
              <a:rPr lang="en"/>
              <a:t>Preprocessing: </a:t>
            </a:r>
            <a:r>
              <a:rPr lang="en" u="sng">
                <a:solidFill>
                  <a:schemeClr val="hlink"/>
                </a:solidFill>
                <a:hlinkClick r:id="rId4"/>
              </a:rPr>
              <a:t>https://www.kaggle.com/mrisdal/quick-dirty-randomforest</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nvSpPr>
        <p:spPr>
          <a:xfrm>
            <a:off x="567675" y="53625"/>
            <a:ext cx="8179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78" name="Google Shape;78;p14"/>
          <p:cNvSpPr txBox="1"/>
          <p:nvPr/>
        </p:nvSpPr>
        <p:spPr>
          <a:xfrm>
            <a:off x="348375" y="1077150"/>
            <a:ext cx="8618400" cy="43092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Every year, approximately </a:t>
            </a:r>
            <a:r>
              <a:rPr b="1" lang="en" sz="1800">
                <a:latin typeface="Times New Roman"/>
                <a:ea typeface="Times New Roman"/>
                <a:cs typeface="Times New Roman"/>
                <a:sym typeface="Times New Roman"/>
              </a:rPr>
              <a:t>7.6 million</a:t>
            </a:r>
            <a:r>
              <a:rPr lang="en" sz="1800">
                <a:latin typeface="Times New Roman"/>
                <a:ea typeface="Times New Roman"/>
                <a:cs typeface="Times New Roman"/>
                <a:sym typeface="Times New Roman"/>
              </a:rPr>
              <a:t> companion animals end up in US shelters.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Many animals are given up as unwanted by their owners, while others are picked up after getting lost or taken out of cruelty situations.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Many of these animals find forever families to take them home, but just as many are not so lucky. </a:t>
            </a:r>
            <a:r>
              <a:rPr b="1" lang="en" sz="1800">
                <a:latin typeface="Times New Roman"/>
                <a:ea typeface="Times New Roman"/>
                <a:cs typeface="Times New Roman"/>
                <a:sym typeface="Times New Roman"/>
              </a:rPr>
              <a:t>2.7 million dogs and cats are euthanized</a:t>
            </a:r>
            <a:r>
              <a:rPr lang="en" sz="1800">
                <a:latin typeface="Times New Roman"/>
                <a:ea typeface="Times New Roman"/>
                <a:cs typeface="Times New Roman"/>
                <a:sym typeface="Times New Roman"/>
              </a:rPr>
              <a:t> in the US every year.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Using a dataset of intake information including breed, color, sex, and age from the</a:t>
            </a:r>
            <a:r>
              <a:rPr lang="en" sz="1800">
                <a:uFill>
                  <a:noFill/>
                </a:uFill>
                <a:latin typeface="Times New Roman"/>
                <a:ea typeface="Times New Roman"/>
                <a:cs typeface="Times New Roman"/>
                <a:sym typeface="Times New Roman"/>
                <a:hlinkClick r:id="rId3"/>
              </a:rPr>
              <a:t> </a:t>
            </a:r>
            <a:r>
              <a:rPr lang="en" sz="1800" u="sng">
                <a:solidFill>
                  <a:schemeClr val="hlink"/>
                </a:solidFill>
                <a:latin typeface="Times New Roman"/>
                <a:ea typeface="Times New Roman"/>
                <a:cs typeface="Times New Roman"/>
                <a:sym typeface="Times New Roman"/>
                <a:hlinkClick r:id="rId4"/>
              </a:rPr>
              <a:t>Austin Animal Center</a:t>
            </a:r>
            <a:r>
              <a:rPr lang="en" sz="1800">
                <a:latin typeface="Times New Roman"/>
                <a:ea typeface="Times New Roman"/>
                <a:cs typeface="Times New Roman"/>
                <a:sym typeface="Times New Roman"/>
              </a:rPr>
              <a:t>, we're to predict the outcome for each animal.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 also believe this can help us understand trends in animal outcomes.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These outcomes include: Adoption, Died, Euthanasia, Return to owner, and Transfer.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These insights could help shelters focus their energy on specific animals who need a </a:t>
            </a:r>
            <a:r>
              <a:rPr b="1" lang="en" sz="1800">
                <a:latin typeface="Times New Roman"/>
                <a:ea typeface="Times New Roman"/>
                <a:cs typeface="Times New Roman"/>
                <a:sym typeface="Times New Roman"/>
              </a:rPr>
              <a:t>little extra help</a:t>
            </a:r>
            <a:r>
              <a:rPr lang="en" sz="1800">
                <a:latin typeface="Times New Roman"/>
                <a:ea typeface="Times New Roman"/>
                <a:cs typeface="Times New Roman"/>
                <a:sym typeface="Times New Roman"/>
              </a:rPr>
              <a:t> finding a new home.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4" name="Google Shape;84;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Size: 26,729 rows</a:t>
            </a:r>
            <a:endParaRPr/>
          </a:p>
          <a:p>
            <a:pPr indent="-342900" lvl="0" marL="457200" rtl="0" algn="l">
              <a:spcBef>
                <a:spcPts val="0"/>
              </a:spcBef>
              <a:spcAft>
                <a:spcPts val="0"/>
              </a:spcAft>
              <a:buSzPts val="1800"/>
              <a:buChar char="●"/>
            </a:pPr>
            <a:r>
              <a:rPr lang="en"/>
              <a:t>Variables:</a:t>
            </a:r>
            <a:endParaRPr/>
          </a:p>
          <a:p>
            <a:pPr indent="-317500" lvl="1" marL="914400" rtl="0" algn="l">
              <a:lnSpc>
                <a:spcPct val="100000"/>
              </a:lnSpc>
              <a:spcBef>
                <a:spcPts val="0"/>
              </a:spcBef>
              <a:spcAft>
                <a:spcPts val="0"/>
              </a:spcAft>
              <a:buSzPts val="1400"/>
              <a:buChar char="○"/>
            </a:pPr>
            <a:r>
              <a:rPr b="1" lang="en"/>
              <a:t>AnimalID</a:t>
            </a:r>
            <a:r>
              <a:rPr lang="en"/>
              <a:t>:</a:t>
            </a:r>
            <a:r>
              <a:rPr lang="en"/>
              <a:t> Unique ID</a:t>
            </a:r>
            <a:endParaRPr/>
          </a:p>
          <a:p>
            <a:pPr indent="-317500" lvl="1" marL="914400" rtl="0" algn="l">
              <a:lnSpc>
                <a:spcPct val="100000"/>
              </a:lnSpc>
              <a:spcBef>
                <a:spcPts val="0"/>
              </a:spcBef>
              <a:spcAft>
                <a:spcPts val="0"/>
              </a:spcAft>
              <a:buSzPts val="1400"/>
              <a:buChar char="○"/>
            </a:pPr>
            <a:r>
              <a:rPr b="1" lang="en"/>
              <a:t>Name:</a:t>
            </a:r>
            <a:r>
              <a:rPr lang="en"/>
              <a:t> Animal’s Name (i.e. Buddy, Lucy)</a:t>
            </a:r>
            <a:endParaRPr/>
          </a:p>
          <a:p>
            <a:pPr indent="-317500" lvl="1" marL="914400" rtl="0" algn="l">
              <a:lnSpc>
                <a:spcPct val="100000"/>
              </a:lnSpc>
              <a:spcBef>
                <a:spcPts val="0"/>
              </a:spcBef>
              <a:spcAft>
                <a:spcPts val="0"/>
              </a:spcAft>
              <a:buSzPts val="1400"/>
              <a:buChar char="○"/>
            </a:pPr>
            <a:r>
              <a:rPr b="1" lang="en"/>
              <a:t>DateTime</a:t>
            </a:r>
            <a:r>
              <a:rPr lang="en"/>
              <a:t>: Date and Time of Outcome</a:t>
            </a:r>
            <a:endParaRPr/>
          </a:p>
          <a:p>
            <a:pPr indent="-317500" lvl="1" marL="914400" rtl="0" algn="l">
              <a:lnSpc>
                <a:spcPct val="100000"/>
              </a:lnSpc>
              <a:spcBef>
                <a:spcPts val="0"/>
              </a:spcBef>
              <a:spcAft>
                <a:spcPts val="0"/>
              </a:spcAft>
              <a:buSzPts val="1400"/>
              <a:buChar char="○"/>
            </a:pPr>
            <a:r>
              <a:rPr b="1" lang="en">
                <a:highlight>
                  <a:srgbClr val="FFFF00"/>
                </a:highlight>
              </a:rPr>
              <a:t>OutcomeType</a:t>
            </a:r>
            <a:r>
              <a:rPr lang="en">
                <a:highlight>
                  <a:srgbClr val="FFFF00"/>
                </a:highlight>
              </a:rPr>
              <a:t>: Adoption, Transfer, Return to Owner, Euthanasia, Died</a:t>
            </a:r>
            <a:endParaRPr>
              <a:highlight>
                <a:srgbClr val="FFFF00"/>
              </a:highlight>
            </a:endParaRPr>
          </a:p>
          <a:p>
            <a:pPr indent="-317500" lvl="1" marL="914400" rtl="0" algn="l">
              <a:lnSpc>
                <a:spcPct val="100000"/>
              </a:lnSpc>
              <a:spcBef>
                <a:spcPts val="0"/>
              </a:spcBef>
              <a:spcAft>
                <a:spcPts val="0"/>
              </a:spcAft>
              <a:buSzPts val="1400"/>
              <a:buChar char="○"/>
            </a:pPr>
            <a:r>
              <a:rPr b="1" lang="en"/>
              <a:t>OutcomeSubtype</a:t>
            </a:r>
            <a:r>
              <a:rPr lang="en"/>
              <a:t>: Reason for outcome</a:t>
            </a:r>
            <a:endParaRPr/>
          </a:p>
          <a:p>
            <a:pPr indent="-317500" lvl="1" marL="914400" rtl="0" algn="l">
              <a:lnSpc>
                <a:spcPct val="100000"/>
              </a:lnSpc>
              <a:spcBef>
                <a:spcPts val="0"/>
              </a:spcBef>
              <a:spcAft>
                <a:spcPts val="0"/>
              </a:spcAft>
              <a:buSzPts val="1400"/>
              <a:buChar char="○"/>
            </a:pPr>
            <a:r>
              <a:rPr b="1" lang="en"/>
              <a:t>AnimalType:</a:t>
            </a:r>
            <a:r>
              <a:rPr lang="en"/>
              <a:t> Cat or Dog</a:t>
            </a:r>
            <a:endParaRPr/>
          </a:p>
          <a:p>
            <a:pPr indent="-317500" lvl="1" marL="914400" rtl="0" algn="l">
              <a:lnSpc>
                <a:spcPct val="100000"/>
              </a:lnSpc>
              <a:spcBef>
                <a:spcPts val="0"/>
              </a:spcBef>
              <a:spcAft>
                <a:spcPts val="0"/>
              </a:spcAft>
              <a:buSzPts val="1400"/>
              <a:buChar char="○"/>
            </a:pPr>
            <a:r>
              <a:rPr b="1" lang="en"/>
              <a:t>SexuponOutcome:</a:t>
            </a:r>
            <a:r>
              <a:rPr lang="en"/>
              <a:t> Gender and if Intact </a:t>
            </a:r>
            <a:endParaRPr/>
          </a:p>
          <a:p>
            <a:pPr indent="-317500" lvl="1" marL="914400" rtl="0" algn="l">
              <a:lnSpc>
                <a:spcPct val="100000"/>
              </a:lnSpc>
              <a:spcBef>
                <a:spcPts val="0"/>
              </a:spcBef>
              <a:spcAft>
                <a:spcPts val="0"/>
              </a:spcAft>
              <a:buSzPts val="1400"/>
              <a:buChar char="○"/>
            </a:pPr>
            <a:r>
              <a:rPr b="1" lang="en"/>
              <a:t>AgeuponOutcome:</a:t>
            </a:r>
            <a:r>
              <a:rPr lang="en"/>
              <a:t> Age upon Outcome</a:t>
            </a:r>
            <a:endParaRPr/>
          </a:p>
          <a:p>
            <a:pPr indent="-317500" lvl="1" marL="914400" rtl="0" algn="l">
              <a:lnSpc>
                <a:spcPct val="100000"/>
              </a:lnSpc>
              <a:spcBef>
                <a:spcPts val="0"/>
              </a:spcBef>
              <a:spcAft>
                <a:spcPts val="0"/>
              </a:spcAft>
              <a:buSzPts val="1400"/>
              <a:buChar char="○"/>
            </a:pPr>
            <a:r>
              <a:rPr b="1" lang="en"/>
              <a:t>Breed:</a:t>
            </a:r>
            <a:r>
              <a:rPr lang="en"/>
              <a:t> Breed of the animal</a:t>
            </a:r>
            <a:endParaRPr/>
          </a:p>
          <a:p>
            <a:pPr indent="-317500" lvl="1" marL="914400" rtl="0" algn="l">
              <a:lnSpc>
                <a:spcPct val="100000"/>
              </a:lnSpc>
              <a:spcBef>
                <a:spcPts val="0"/>
              </a:spcBef>
              <a:spcAft>
                <a:spcPts val="0"/>
              </a:spcAft>
              <a:buSzPts val="1400"/>
              <a:buChar char="○"/>
            </a:pPr>
            <a:r>
              <a:rPr b="1" lang="en"/>
              <a:t>Color:</a:t>
            </a:r>
            <a:r>
              <a:rPr lang="en"/>
              <a:t> Color/Pattern of animal’s fur</a:t>
            </a:r>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0" name="Google Shape;90;p16"/>
          <p:cNvSpPr txBox="1"/>
          <p:nvPr>
            <p:ph idx="1" type="body"/>
          </p:nvPr>
        </p:nvSpPr>
        <p:spPr>
          <a:xfrm>
            <a:off x="311700" y="1113925"/>
            <a:ext cx="8520600" cy="371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Removed blanks from SexuponOutcome and AgeuponOutcome</a:t>
            </a:r>
            <a:endParaRPr/>
          </a:p>
          <a:p>
            <a:pPr indent="-342900" lvl="0" marL="457200" rtl="0" algn="l">
              <a:spcBef>
                <a:spcPts val="0"/>
              </a:spcBef>
              <a:spcAft>
                <a:spcPts val="0"/>
              </a:spcAft>
              <a:buSzPts val="1800"/>
              <a:buChar char="●"/>
            </a:pPr>
            <a:r>
              <a:rPr lang="en"/>
              <a:t>Removed ‘Unknown’ values</a:t>
            </a:r>
            <a:endParaRPr/>
          </a:p>
          <a:p>
            <a:pPr indent="-342900" lvl="0" marL="457200" rtl="0" algn="l">
              <a:spcBef>
                <a:spcPts val="0"/>
              </a:spcBef>
              <a:spcAft>
                <a:spcPts val="0"/>
              </a:spcAft>
              <a:buSzPts val="1800"/>
              <a:buChar char="●"/>
            </a:pPr>
            <a:r>
              <a:rPr lang="en"/>
              <a:t>Variables:</a:t>
            </a:r>
            <a:endParaRPr/>
          </a:p>
          <a:p>
            <a:pPr indent="-317500" lvl="1" marL="914400" rtl="0" algn="l">
              <a:lnSpc>
                <a:spcPct val="100000"/>
              </a:lnSpc>
              <a:spcBef>
                <a:spcPts val="0"/>
              </a:spcBef>
              <a:spcAft>
                <a:spcPts val="0"/>
              </a:spcAft>
              <a:buSzPts val="1400"/>
              <a:buChar char="○"/>
            </a:pPr>
            <a:r>
              <a:rPr b="1" lang="en"/>
              <a:t>AnimalID</a:t>
            </a:r>
            <a:endParaRPr/>
          </a:p>
          <a:p>
            <a:pPr indent="-317500" lvl="1" marL="914400" rtl="0" algn="l">
              <a:lnSpc>
                <a:spcPct val="100000"/>
              </a:lnSpc>
              <a:spcBef>
                <a:spcPts val="0"/>
              </a:spcBef>
              <a:spcAft>
                <a:spcPts val="0"/>
              </a:spcAft>
              <a:buSzPts val="1400"/>
              <a:buChar char="○"/>
            </a:pPr>
            <a:r>
              <a:rPr b="1" lang="en"/>
              <a:t>Name </a:t>
            </a:r>
            <a:r>
              <a:rPr lang="en"/>
              <a:t>-&gt; hasName (0 or 1)</a:t>
            </a:r>
            <a:endParaRPr/>
          </a:p>
          <a:p>
            <a:pPr indent="-317500" lvl="1" marL="914400" rtl="0" algn="l">
              <a:lnSpc>
                <a:spcPct val="100000"/>
              </a:lnSpc>
              <a:spcBef>
                <a:spcPts val="0"/>
              </a:spcBef>
              <a:spcAft>
                <a:spcPts val="0"/>
              </a:spcAft>
              <a:buSzPts val="1400"/>
              <a:buChar char="○"/>
            </a:pPr>
            <a:r>
              <a:rPr b="1" lang="en" strike="sngStrike"/>
              <a:t>DateTime</a:t>
            </a:r>
            <a:endParaRPr strike="sngStrike"/>
          </a:p>
          <a:p>
            <a:pPr indent="-317500" lvl="1" marL="914400" rtl="0" algn="l">
              <a:lnSpc>
                <a:spcPct val="100000"/>
              </a:lnSpc>
              <a:spcBef>
                <a:spcPts val="0"/>
              </a:spcBef>
              <a:spcAft>
                <a:spcPts val="0"/>
              </a:spcAft>
              <a:buSzPts val="1400"/>
              <a:buChar char="○"/>
            </a:pPr>
            <a:r>
              <a:rPr b="1" lang="en"/>
              <a:t>OutcomeType </a:t>
            </a:r>
            <a:endParaRPr/>
          </a:p>
          <a:p>
            <a:pPr indent="-317500" lvl="1" marL="914400" rtl="0" algn="l">
              <a:lnSpc>
                <a:spcPct val="100000"/>
              </a:lnSpc>
              <a:spcBef>
                <a:spcPts val="0"/>
              </a:spcBef>
              <a:spcAft>
                <a:spcPts val="0"/>
              </a:spcAft>
              <a:buSzPts val="1400"/>
              <a:buChar char="○"/>
            </a:pPr>
            <a:r>
              <a:rPr b="1" lang="en" strike="sngStrike"/>
              <a:t>OutcomeSubtype</a:t>
            </a:r>
            <a:endParaRPr b="1" strike="sngStrike"/>
          </a:p>
          <a:p>
            <a:pPr indent="-317500" lvl="1" marL="914400" rtl="0" algn="l">
              <a:lnSpc>
                <a:spcPct val="100000"/>
              </a:lnSpc>
              <a:spcBef>
                <a:spcPts val="0"/>
              </a:spcBef>
              <a:spcAft>
                <a:spcPts val="0"/>
              </a:spcAft>
              <a:buSzPts val="1400"/>
              <a:buChar char="○"/>
            </a:pPr>
            <a:r>
              <a:rPr b="1" lang="en"/>
              <a:t>AnimalType</a:t>
            </a:r>
            <a:endParaRPr b="1"/>
          </a:p>
          <a:p>
            <a:pPr indent="-317500" lvl="1" marL="914400" rtl="0" algn="l">
              <a:lnSpc>
                <a:spcPct val="100000"/>
              </a:lnSpc>
              <a:spcBef>
                <a:spcPts val="0"/>
              </a:spcBef>
              <a:spcAft>
                <a:spcPts val="0"/>
              </a:spcAft>
              <a:buSzPts val="1400"/>
              <a:buChar char="○"/>
            </a:pPr>
            <a:r>
              <a:rPr b="1" lang="en"/>
              <a:t>SexuponOutcome</a:t>
            </a:r>
            <a:endParaRPr b="1"/>
          </a:p>
          <a:p>
            <a:pPr indent="-317500" lvl="2" marL="1371600" rtl="0" algn="l">
              <a:lnSpc>
                <a:spcPct val="100000"/>
              </a:lnSpc>
              <a:spcBef>
                <a:spcPts val="0"/>
              </a:spcBef>
              <a:spcAft>
                <a:spcPts val="0"/>
              </a:spcAft>
              <a:buSzPts val="1400"/>
              <a:buChar char="■"/>
            </a:pPr>
            <a:r>
              <a:rPr b="1" lang="en"/>
              <a:t>Gender </a:t>
            </a:r>
            <a:r>
              <a:rPr lang="en"/>
              <a:t>-&gt; Male or Female</a:t>
            </a:r>
            <a:endParaRPr/>
          </a:p>
          <a:p>
            <a:pPr indent="-317500" lvl="2" marL="1371600" rtl="0" algn="l">
              <a:lnSpc>
                <a:spcPct val="100000"/>
              </a:lnSpc>
              <a:spcBef>
                <a:spcPts val="0"/>
              </a:spcBef>
              <a:spcAft>
                <a:spcPts val="0"/>
              </a:spcAft>
              <a:buSzPts val="1400"/>
              <a:buChar char="■"/>
            </a:pPr>
            <a:r>
              <a:rPr b="1" lang="en"/>
              <a:t>IsNeutered </a:t>
            </a:r>
            <a:r>
              <a:rPr lang="en"/>
              <a:t>-&gt; (0 or 1)</a:t>
            </a:r>
            <a:endParaRPr/>
          </a:p>
          <a:p>
            <a:pPr indent="-317500" lvl="1" marL="914400" rtl="0" algn="l">
              <a:lnSpc>
                <a:spcPct val="100000"/>
              </a:lnSpc>
              <a:spcBef>
                <a:spcPts val="0"/>
              </a:spcBef>
              <a:spcAft>
                <a:spcPts val="0"/>
              </a:spcAft>
              <a:buSzPts val="1400"/>
              <a:buChar char="○"/>
            </a:pPr>
            <a:r>
              <a:rPr b="1" lang="en"/>
              <a:t>AgeuponOutcome </a:t>
            </a:r>
            <a:r>
              <a:rPr lang="en"/>
              <a:t>-&gt;  AgeinDays</a:t>
            </a:r>
            <a:endParaRPr/>
          </a:p>
          <a:p>
            <a:pPr indent="-317500" lvl="1" marL="914400" rtl="0" algn="l">
              <a:lnSpc>
                <a:spcPct val="100000"/>
              </a:lnSpc>
              <a:spcBef>
                <a:spcPts val="0"/>
              </a:spcBef>
              <a:spcAft>
                <a:spcPts val="0"/>
              </a:spcAft>
              <a:buSzPts val="1400"/>
              <a:buChar char="○"/>
            </a:pPr>
            <a:r>
              <a:rPr b="1" lang="en"/>
              <a:t>Breed </a:t>
            </a:r>
            <a:r>
              <a:rPr lang="en"/>
              <a:t>-&gt; IsMix (0 or 1)</a:t>
            </a:r>
            <a:endParaRPr/>
          </a:p>
          <a:p>
            <a:pPr indent="-317500" lvl="1" marL="914400" rtl="0" algn="l">
              <a:lnSpc>
                <a:spcPct val="100000"/>
              </a:lnSpc>
              <a:spcBef>
                <a:spcPts val="0"/>
              </a:spcBef>
              <a:spcAft>
                <a:spcPts val="0"/>
              </a:spcAft>
              <a:buSzPts val="1400"/>
              <a:buChar char="○"/>
            </a:pPr>
            <a:r>
              <a:rPr b="1" lang="en"/>
              <a:t>Color </a:t>
            </a:r>
            <a:r>
              <a:rPr lang="en"/>
              <a:t>-&gt; SimpleColor (28 levels)</a:t>
            </a:r>
            <a:endParaRPr/>
          </a:p>
          <a:p>
            <a:pPr indent="0" lvl="0" marL="457200" marR="0" rtl="0" algn="l">
              <a:lnSpc>
                <a:spcPct val="115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pic>
        <p:nvPicPr>
          <p:cNvPr id="96" name="Google Shape;96;p17"/>
          <p:cNvPicPr preferRelativeResize="0"/>
          <p:nvPr/>
        </p:nvPicPr>
        <p:blipFill rotWithShape="1">
          <a:blip r:embed="rId3">
            <a:alphaModFix/>
          </a:blip>
          <a:srcRect b="4041" l="0" r="0" t="3690"/>
          <a:stretch/>
        </p:blipFill>
        <p:spPr>
          <a:xfrm>
            <a:off x="152400" y="1242675"/>
            <a:ext cx="8839200" cy="1069850"/>
          </a:xfrm>
          <a:prstGeom prst="rect">
            <a:avLst/>
          </a:prstGeom>
          <a:noFill/>
          <a:ln>
            <a:noFill/>
          </a:ln>
        </p:spPr>
      </p:pic>
      <p:pic>
        <p:nvPicPr>
          <p:cNvPr id="97" name="Google Shape;97;p17"/>
          <p:cNvPicPr preferRelativeResize="0"/>
          <p:nvPr/>
        </p:nvPicPr>
        <p:blipFill>
          <a:blip r:embed="rId4">
            <a:alphaModFix/>
          </a:blip>
          <a:stretch>
            <a:fillRect/>
          </a:stretch>
        </p:blipFill>
        <p:spPr>
          <a:xfrm>
            <a:off x="4850672" y="2312525"/>
            <a:ext cx="3981622" cy="2526174"/>
          </a:xfrm>
          <a:prstGeom prst="rect">
            <a:avLst/>
          </a:prstGeom>
          <a:noFill/>
          <a:ln>
            <a:noFill/>
          </a:ln>
        </p:spPr>
      </p:pic>
      <p:pic>
        <p:nvPicPr>
          <p:cNvPr id="98" name="Google Shape;98;p17"/>
          <p:cNvPicPr preferRelativeResize="0"/>
          <p:nvPr/>
        </p:nvPicPr>
        <p:blipFill>
          <a:blip r:embed="rId5">
            <a:alphaModFix/>
          </a:blip>
          <a:stretch>
            <a:fillRect/>
          </a:stretch>
        </p:blipFill>
        <p:spPr>
          <a:xfrm>
            <a:off x="311700" y="2312525"/>
            <a:ext cx="3981622" cy="2526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(continued)</a:t>
            </a:r>
            <a:endParaRPr/>
          </a:p>
        </p:txBody>
      </p:sp>
      <p:pic>
        <p:nvPicPr>
          <p:cNvPr id="104" name="Google Shape;104;p18"/>
          <p:cNvPicPr preferRelativeResize="0"/>
          <p:nvPr/>
        </p:nvPicPr>
        <p:blipFill>
          <a:blip r:embed="rId3">
            <a:alphaModFix/>
          </a:blip>
          <a:stretch>
            <a:fillRect/>
          </a:stretch>
        </p:blipFill>
        <p:spPr>
          <a:xfrm>
            <a:off x="0" y="1476908"/>
            <a:ext cx="4645274" cy="2947229"/>
          </a:xfrm>
          <a:prstGeom prst="rect">
            <a:avLst/>
          </a:prstGeom>
          <a:noFill/>
          <a:ln>
            <a:noFill/>
          </a:ln>
        </p:spPr>
      </p:pic>
      <p:pic>
        <p:nvPicPr>
          <p:cNvPr id="105" name="Google Shape;105;p18"/>
          <p:cNvPicPr preferRelativeResize="0"/>
          <p:nvPr/>
        </p:nvPicPr>
        <p:blipFill>
          <a:blip r:embed="rId4">
            <a:alphaModFix/>
          </a:blip>
          <a:stretch>
            <a:fillRect/>
          </a:stretch>
        </p:blipFill>
        <p:spPr>
          <a:xfrm>
            <a:off x="4572000" y="1564775"/>
            <a:ext cx="4506750" cy="2859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Methodologies</a:t>
            </a:r>
            <a:endParaRPr/>
          </a:p>
        </p:txBody>
      </p:sp>
      <p:sp>
        <p:nvSpPr>
          <p:cNvPr id="111" name="Google Shape;111;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KNN</a:t>
            </a:r>
            <a:endParaRPr/>
          </a:p>
          <a:p>
            <a:pPr indent="-342900" lvl="0" marL="457200" rtl="0" algn="l">
              <a:spcBef>
                <a:spcPts val="0"/>
              </a:spcBef>
              <a:spcAft>
                <a:spcPts val="0"/>
              </a:spcAft>
              <a:buSzPts val="1800"/>
              <a:buChar char="●"/>
            </a:pPr>
            <a:r>
              <a:rPr lang="en"/>
              <a:t>CART</a:t>
            </a:r>
            <a:endParaRPr/>
          </a:p>
          <a:p>
            <a:pPr indent="-342900" lvl="0" marL="457200" rtl="0" algn="l">
              <a:spcBef>
                <a:spcPts val="0"/>
              </a:spcBef>
              <a:spcAft>
                <a:spcPts val="0"/>
              </a:spcAft>
              <a:buSzPts val="1800"/>
              <a:buChar char="●"/>
            </a:pPr>
            <a:r>
              <a:rPr lang="en"/>
              <a:t>C5.0</a:t>
            </a:r>
            <a:endParaRPr/>
          </a:p>
          <a:p>
            <a:pPr indent="-342900" lvl="0" marL="457200" rtl="0" algn="l">
              <a:spcBef>
                <a:spcPts val="0"/>
              </a:spcBef>
              <a:spcAft>
                <a:spcPts val="0"/>
              </a:spcAft>
              <a:buSzPts val="1800"/>
              <a:buChar char="●"/>
            </a:pPr>
            <a:r>
              <a:rPr lang="en"/>
              <a:t>SVM</a:t>
            </a:r>
            <a:endParaRPr/>
          </a:p>
          <a:p>
            <a:pPr indent="-342900" lvl="0" marL="457200" rtl="0" algn="l">
              <a:spcBef>
                <a:spcPts val="0"/>
              </a:spcBef>
              <a:spcAft>
                <a:spcPts val="0"/>
              </a:spcAft>
              <a:buSzPts val="1800"/>
              <a:buChar char="●"/>
            </a:pPr>
            <a:r>
              <a:rPr lang="en"/>
              <a:t>RandomForest</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pic>
        <p:nvPicPr>
          <p:cNvPr id="117" name="Google Shape;117;p20"/>
          <p:cNvPicPr preferRelativeResize="0"/>
          <p:nvPr/>
        </p:nvPicPr>
        <p:blipFill>
          <a:blip r:embed="rId3">
            <a:alphaModFix/>
          </a:blip>
          <a:stretch>
            <a:fillRect/>
          </a:stretch>
        </p:blipFill>
        <p:spPr>
          <a:xfrm>
            <a:off x="92600" y="1695300"/>
            <a:ext cx="3738050" cy="2287850"/>
          </a:xfrm>
          <a:prstGeom prst="rect">
            <a:avLst/>
          </a:prstGeom>
          <a:noFill/>
          <a:ln>
            <a:noFill/>
          </a:ln>
        </p:spPr>
      </p:pic>
      <p:pic>
        <p:nvPicPr>
          <p:cNvPr id="118" name="Google Shape;118;p20"/>
          <p:cNvPicPr preferRelativeResize="0"/>
          <p:nvPr/>
        </p:nvPicPr>
        <p:blipFill>
          <a:blip r:embed="rId4">
            <a:alphaModFix/>
          </a:blip>
          <a:stretch>
            <a:fillRect/>
          </a:stretch>
        </p:blipFill>
        <p:spPr>
          <a:xfrm>
            <a:off x="3754450" y="1912013"/>
            <a:ext cx="5353050" cy="1476375"/>
          </a:xfrm>
          <a:prstGeom prst="rect">
            <a:avLst/>
          </a:prstGeom>
          <a:noFill/>
          <a:ln>
            <a:noFill/>
          </a:ln>
        </p:spPr>
      </p:pic>
      <p:sp>
        <p:nvSpPr>
          <p:cNvPr id="119" name="Google Shape;119;p20"/>
          <p:cNvSpPr/>
          <p:nvPr/>
        </p:nvSpPr>
        <p:spPr>
          <a:xfrm>
            <a:off x="51425" y="3197200"/>
            <a:ext cx="36312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a:t>
            </a:r>
            <a:endParaRPr/>
          </a:p>
        </p:txBody>
      </p:sp>
      <p:pic>
        <p:nvPicPr>
          <p:cNvPr id="125" name="Google Shape;125;p21"/>
          <p:cNvPicPr preferRelativeResize="0"/>
          <p:nvPr/>
        </p:nvPicPr>
        <p:blipFill rotWithShape="1">
          <a:blip r:embed="rId3">
            <a:alphaModFix/>
          </a:blip>
          <a:srcRect b="22155" l="12426" r="0" t="19799"/>
          <a:stretch/>
        </p:blipFill>
        <p:spPr>
          <a:xfrm>
            <a:off x="1905121" y="1908933"/>
            <a:ext cx="5333750" cy="2235105"/>
          </a:xfrm>
          <a:prstGeom prst="rect">
            <a:avLst/>
          </a:prstGeom>
          <a:noFill/>
          <a:ln>
            <a:noFill/>
          </a:ln>
        </p:spPr>
      </p:pic>
      <p:sp>
        <p:nvSpPr>
          <p:cNvPr id="126" name="Google Shape;126;p21"/>
          <p:cNvSpPr txBox="1"/>
          <p:nvPr/>
        </p:nvSpPr>
        <p:spPr>
          <a:xfrm>
            <a:off x="2168546" y="999463"/>
            <a:ext cx="4427100" cy="9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Tree with Default Complexity Parameter</a:t>
            </a:r>
            <a:endParaRPr/>
          </a:p>
          <a:p>
            <a:pPr indent="0" lvl="0" marL="0" rtl="0" algn="l">
              <a:spcBef>
                <a:spcPts val="0"/>
              </a:spcBef>
              <a:spcAft>
                <a:spcPts val="0"/>
              </a:spcAft>
              <a:buNone/>
            </a:pPr>
            <a:r>
              <a:rPr lang="en"/>
              <a:t>Error rate: 0.4065574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