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0" y="1543050"/>
            <a:ext cx="9144000" cy="0"/>
          </a:xfrm>
          <a:prstGeom prst="rect">
            <a:avLst/>
          </a:prstGeom>
          <a:noFill/>
          <a:ln/>
        </p:spPr>
        <p:txBody>
          <a:bodyPr wrap="square" rtlCol="0" anchor="ctr"/>
          <a:lstStyle/>
          <a:p>
            <a:pPr algn="ctr" indent="0" marL="0">
              <a:buNone/>
            </a:pPr>
            <a:r>
              <a:rPr lang="en-US" sz="4400" b="1" dirty="0">
                <a:solidFill>
                  <a:srgbClr val="363636"/>
                </a:solidFill>
                <a:latin typeface="Arial" pitchFamily="34" charset="0"/>
                <a:ea typeface="Arial" pitchFamily="34" charset="-122"/>
                <a:cs typeface="Arial" pitchFamily="34" charset="-120"/>
              </a:rPr>
              <a:t>Pahalgam Attack</a:t>
            </a:r>
            <a:endParaRPr lang="en-US" sz="4400" dirty="0"/>
          </a:p>
        </p:txBody>
      </p:sp>
      <p:sp>
        <p:nvSpPr>
          <p:cNvPr id="3" name="Text 1"/>
          <p:cNvSpPr/>
          <p:nvPr/>
        </p:nvSpPr>
        <p:spPr>
          <a:xfrm>
            <a:off x="0" y="2571750"/>
            <a:ext cx="9144000" cy="0"/>
          </a:xfrm>
          <a:prstGeom prst="rect">
            <a:avLst/>
          </a:prstGeom>
          <a:noFill/>
          <a:ln/>
        </p:spPr>
        <p:txBody>
          <a:bodyPr wrap="square" rtlCol="0" anchor="ctr"/>
          <a:lstStyle/>
          <a:p>
            <a:pPr algn="ctr" indent="0" marL="0">
              <a:lnSpc>
                <a:spcPts val="150"/>
              </a:lnSpc>
              <a:buNone/>
            </a:pPr>
            <a:r>
              <a:rPr lang="en-US" sz="2000" dirty="0">
                <a:solidFill>
                  <a:srgbClr val="363636"/>
                </a:solidFill>
                <a:latin typeface="Arial" pitchFamily="34" charset="0"/>
                <a:ea typeface="Arial" pitchFamily="34" charset="-122"/>
                <a:cs typeface="Arial" pitchFamily="34" charset="-120"/>
              </a:rPr>
              <a:t>Generated by AI Presentation Generator</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ctr" indent="0" marL="0">
              <a:buNone/>
            </a:pPr>
            <a:r>
              <a:rPr lang="en-US" sz="3200" b="1" dirty="0">
                <a:solidFill>
                  <a:srgbClr val="363636"/>
                </a:solidFill>
                <a:latin typeface="Arial" pitchFamily="34" charset="0"/>
                <a:ea typeface="Arial" pitchFamily="34" charset="-122"/>
                <a:cs typeface="Arial" pitchFamily="34" charset="-120"/>
              </a:rPr>
              <a:t>The Pahalgam Attack: An Overview</a:t>
            </a:r>
            <a:endParaRPr lang="en-US" sz="3200" dirty="0"/>
          </a:p>
        </p:txBody>
      </p:sp>
      <p:sp>
        <p:nvSpPr>
          <p:cNvPr id="3" name="Text 1"/>
          <p:cNvSpPr/>
          <p:nvPr/>
        </p:nvSpPr>
        <p:spPr>
          <a:xfrm>
            <a:off x="457200" y="1285875"/>
            <a:ext cx="8229600" cy="3600450"/>
          </a:xfrm>
          <a:prstGeom prst="rect">
            <a:avLst/>
          </a:prstGeom>
          <a:noFill/>
          <a:ln/>
        </p:spPr>
        <p:txBody>
          <a:bodyPr wrap="square" rtlCol="0" anchor="ctr"/>
          <a:lstStyle/>
          <a:p>
            <a:pPr indent="0" marL="0">
              <a:lnSpc>
                <a:spcPts val="150"/>
              </a:lnSpc>
              <a:buNone/>
            </a:pPr>
            <a:r>
              <a:rPr lang="en-US" sz="2400" dirty="0">
                <a:solidFill>
                  <a:srgbClr val="363636"/>
                </a:solidFill>
                <a:latin typeface="Arial" pitchFamily="34" charset="0"/>
                <a:ea typeface="Arial" pitchFamily="34" charset="-122"/>
                <a:cs typeface="Arial" pitchFamily="34" charset="-120"/>
              </a:rPr>
              <a:t>This presentation provides a brief overview of a significant attack that occurred in Pahalgam, Jammu and Kashmir. We will focus on the widely reported attack targeting Amarnath Yatra pilgrims on August 1, 2000, often referred to as the Pahalgam Massacre.</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ctr" indent="0" marL="0">
              <a:buNone/>
            </a:pPr>
            <a:r>
              <a:rPr lang="en-US" sz="3200" b="1" dirty="0">
                <a:solidFill>
                  <a:srgbClr val="363636"/>
                </a:solidFill>
                <a:latin typeface="Arial" pitchFamily="34" charset="0"/>
                <a:ea typeface="Arial" pitchFamily="34" charset="-122"/>
                <a:cs typeface="Arial" pitchFamily="34" charset="-120"/>
              </a:rPr>
              <a:t>The Incident: August 1, 2000</a:t>
            </a:r>
            <a:endParaRPr lang="en-US" sz="3200" dirty="0"/>
          </a:p>
        </p:txBody>
      </p:sp>
      <p:sp>
        <p:nvSpPr>
          <p:cNvPr id="3" name="Text 1"/>
          <p:cNvSpPr/>
          <p:nvPr/>
        </p:nvSpPr>
        <p:spPr>
          <a:xfrm>
            <a:off x="457200" y="1285875"/>
            <a:ext cx="8229600" cy="3600450"/>
          </a:xfrm>
          <a:prstGeom prst="rect">
            <a:avLst/>
          </a:prstGeom>
          <a:noFill/>
          <a:ln/>
        </p:spPr>
        <p:txBody>
          <a:bodyPr wrap="square" rtlCol="0" anchor="ctr"/>
          <a:lstStyle/>
          <a:p>
            <a:pPr indent="0" marL="0">
              <a:lnSpc>
                <a:spcPts val="150"/>
              </a:lnSpc>
              <a:buNone/>
            </a:pPr>
            <a:r>
              <a:rPr lang="en-US" sz="2400" dirty="0">
                <a:solidFill>
                  <a:srgbClr val="363636"/>
                </a:solidFill>
                <a:latin typeface="Arial" pitchFamily="34" charset="0"/>
                <a:ea typeface="Arial" pitchFamily="34" charset="-122"/>
                <a:cs typeface="Arial" pitchFamily="34" charset="-120"/>
              </a:rPr>
              <a:t>On the evening of August 1, 2000, militants launched a deadly attack in Pahalgam, a base camp for the annual Hindu pilgrimage, Amarnath Yatra. The attack involved gunfire and grenades targeting pilgrims, local porters, shopkeepers, and security personnel in the vicinity.</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ctr" indent="0" marL="0">
              <a:buNone/>
            </a:pPr>
            <a:r>
              <a:rPr lang="en-US" sz="3200" b="1" dirty="0">
                <a:solidFill>
                  <a:srgbClr val="363636"/>
                </a:solidFill>
                <a:latin typeface="Arial" pitchFamily="34" charset="0"/>
                <a:ea typeface="Arial" pitchFamily="34" charset="-122"/>
                <a:cs typeface="Arial" pitchFamily="34" charset="-120"/>
              </a:rPr>
              <a:t>Targets and Casualties</a:t>
            </a:r>
            <a:endParaRPr lang="en-US" sz="3200" dirty="0"/>
          </a:p>
        </p:txBody>
      </p:sp>
      <p:sp>
        <p:nvSpPr>
          <p:cNvPr id="3" name="Text 1"/>
          <p:cNvSpPr/>
          <p:nvPr/>
        </p:nvSpPr>
        <p:spPr>
          <a:xfrm>
            <a:off x="457200" y="1285875"/>
            <a:ext cx="8229600" cy="3600450"/>
          </a:xfrm>
          <a:prstGeom prst="rect">
            <a:avLst/>
          </a:prstGeom>
          <a:noFill/>
          <a:ln/>
        </p:spPr>
        <p:txBody>
          <a:bodyPr wrap="square" rtlCol="0" anchor="ctr"/>
          <a:lstStyle/>
          <a:p>
            <a:pPr indent="0" marL="0">
              <a:lnSpc>
                <a:spcPts val="150"/>
              </a:lnSpc>
              <a:buNone/>
            </a:pPr>
            <a:r>
              <a:rPr lang="en-US" sz="2400" dirty="0">
                <a:solidFill>
                  <a:srgbClr val="363636"/>
                </a:solidFill>
                <a:latin typeface="Arial" pitchFamily="34" charset="0"/>
                <a:ea typeface="Arial" pitchFamily="34" charset="-122"/>
                <a:cs typeface="Arial" pitchFamily="34" charset="-120"/>
              </a:rPr>
              <a:t>The primary targets were civilians associated with the Amarnath Yatra. Reports indicate around 30 people were killed, including pilgrims, local vendors, and mule owners assisting the pilgrimage. Many others were injured. The attack aimed to disrupt the pilgrimage and incite fear.</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ctr" indent="0" marL="0">
              <a:buNone/>
            </a:pPr>
            <a:r>
              <a:rPr lang="en-US" sz="3200" b="1" dirty="0">
                <a:solidFill>
                  <a:srgbClr val="363636"/>
                </a:solidFill>
                <a:latin typeface="Arial" pitchFamily="34" charset="0"/>
                <a:ea typeface="Arial" pitchFamily="34" charset="-122"/>
                <a:cs typeface="Arial" pitchFamily="34" charset="-120"/>
              </a:rPr>
              <a:t>Attribution and Immediate Aftermath</a:t>
            </a:r>
            <a:endParaRPr lang="en-US" sz="3200" dirty="0"/>
          </a:p>
        </p:txBody>
      </p:sp>
      <p:sp>
        <p:nvSpPr>
          <p:cNvPr id="3" name="Text 1"/>
          <p:cNvSpPr/>
          <p:nvPr/>
        </p:nvSpPr>
        <p:spPr>
          <a:xfrm>
            <a:off x="457200" y="1285875"/>
            <a:ext cx="8229600" cy="3600450"/>
          </a:xfrm>
          <a:prstGeom prst="rect">
            <a:avLst/>
          </a:prstGeom>
          <a:noFill/>
          <a:ln/>
        </p:spPr>
        <p:txBody>
          <a:bodyPr wrap="square" rtlCol="0" anchor="ctr"/>
          <a:lstStyle/>
          <a:p>
            <a:pPr indent="0" marL="0">
              <a:lnSpc>
                <a:spcPts val="150"/>
              </a:lnSpc>
              <a:buNone/>
            </a:pPr>
            <a:r>
              <a:rPr lang="en-US" sz="2400" dirty="0">
                <a:solidFill>
                  <a:srgbClr val="363636"/>
                </a:solidFill>
                <a:latin typeface="Arial" pitchFamily="34" charset="0"/>
                <a:ea typeface="Arial" pitchFamily="34" charset="-122"/>
                <a:cs typeface="Arial" pitchFamily="34" charset="-120"/>
              </a:rPr>
              <a:t>Responsibility for the attack was widely attributed to Pakistan-based militant groups, notably Lashkar-e-Taiba (LeT), although denials were issued. The incident caused widespread shock and condemnation. Security forces launched operations, and security measures for the Amarnath Yatra were significantly heightened in subsequent years.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ctr" indent="0" marL="0">
              <a:buNone/>
            </a:pPr>
            <a:r>
              <a:rPr lang="en-US" sz="3200" b="1" dirty="0">
                <a:solidFill>
                  <a:srgbClr val="363636"/>
                </a:solidFill>
                <a:latin typeface="Arial" pitchFamily="34" charset="0"/>
                <a:ea typeface="Arial" pitchFamily="34" charset="-122"/>
                <a:cs typeface="Arial" pitchFamily="34" charset="-120"/>
              </a:rPr>
              <a:t>Significance and Impact</a:t>
            </a:r>
            <a:endParaRPr lang="en-US" sz="3200" dirty="0"/>
          </a:p>
        </p:txBody>
      </p:sp>
      <p:sp>
        <p:nvSpPr>
          <p:cNvPr id="3" name="Text 1"/>
          <p:cNvSpPr/>
          <p:nvPr/>
        </p:nvSpPr>
        <p:spPr>
          <a:xfrm>
            <a:off x="457200" y="1285875"/>
            <a:ext cx="8229600" cy="3600450"/>
          </a:xfrm>
          <a:prstGeom prst="rect">
            <a:avLst/>
          </a:prstGeom>
          <a:noFill/>
          <a:ln/>
        </p:spPr>
        <p:txBody>
          <a:bodyPr wrap="square" rtlCol="0" anchor="ctr"/>
          <a:lstStyle/>
          <a:p>
            <a:pPr indent="0" marL="0">
              <a:lnSpc>
                <a:spcPts val="150"/>
              </a:lnSpc>
              <a:buNone/>
            </a:pPr>
            <a:r>
              <a:rPr lang="en-US" sz="2400" dirty="0">
                <a:solidFill>
                  <a:srgbClr val="363636"/>
                </a:solidFill>
                <a:latin typeface="Arial" pitchFamily="34" charset="0"/>
                <a:ea typeface="Arial" pitchFamily="34" charset="-122"/>
                <a:cs typeface="Arial" pitchFamily="34" charset="-120"/>
              </a:rPr>
              <a:t>The 2000 Pahalgam attack remains a stark reminder of the violence faced in the region. It highlighted the vulnerability of the Amarnath Yatra and led to long-term changes in security protocols. The event underscored the tragic human cost of the conflict, impacting both pilgrims and the local Kashmiri population involved in supporting the Yatra.</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57175"/>
            <a:ext cx="8229600" cy="0"/>
          </a:xfrm>
          <a:prstGeom prst="rect">
            <a:avLst/>
          </a:prstGeom>
          <a:noFill/>
          <a:ln/>
        </p:spPr>
        <p:txBody>
          <a:bodyPr wrap="square" rtlCol="0" anchor="ctr"/>
          <a:lstStyle/>
          <a:p>
            <a:pPr algn="ctr" indent="0" marL="0">
              <a:buNone/>
            </a:pPr>
            <a:r>
              <a:rPr lang="en-US" sz="3200" b="1" dirty="0">
                <a:solidFill>
                  <a:srgbClr val="363636"/>
                </a:solidFill>
                <a:latin typeface="Arial" pitchFamily="34" charset="0"/>
                <a:ea typeface="Arial" pitchFamily="34" charset="-122"/>
                <a:cs typeface="Arial" pitchFamily="34" charset="-120"/>
              </a:rPr>
              <a:t>Conclusion</a:t>
            </a:r>
            <a:endParaRPr lang="en-US" sz="3200" dirty="0"/>
          </a:p>
        </p:txBody>
      </p:sp>
      <p:sp>
        <p:nvSpPr>
          <p:cNvPr id="3" name="Text 1"/>
          <p:cNvSpPr/>
          <p:nvPr/>
        </p:nvSpPr>
        <p:spPr>
          <a:xfrm>
            <a:off x="457200" y="1285875"/>
            <a:ext cx="8229600" cy="3600450"/>
          </a:xfrm>
          <a:prstGeom prst="rect">
            <a:avLst/>
          </a:prstGeom>
          <a:noFill/>
          <a:ln/>
        </p:spPr>
        <p:txBody>
          <a:bodyPr wrap="square" rtlCol="0" anchor="ctr"/>
          <a:lstStyle/>
          <a:p>
            <a:pPr indent="0" marL="0">
              <a:lnSpc>
                <a:spcPts val="150"/>
              </a:lnSpc>
              <a:buNone/>
            </a:pPr>
            <a:r>
              <a:rPr lang="en-US" sz="2400" dirty="0">
                <a:solidFill>
                  <a:srgbClr val="363636"/>
                </a:solidFill>
                <a:latin typeface="Arial" pitchFamily="34" charset="0"/>
                <a:ea typeface="Arial" pitchFamily="34" charset="-122"/>
                <a:cs typeface="Arial" pitchFamily="34" charset="-120"/>
              </a:rPr>
              <a:t>The Pahalgam attack of August 2000 was a significant act of violence targeting civilians and a major pilgrimage. It resulted in tragic loss of life and had lasting repercussions on security arrangements and regional dynamics. Remembering such events is crucial for understanding the complexities of the Kashmir conflict and the ongoing need for peace and security.</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AI Presentation Generator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Pahalgam Attack</dc:title>
  <dc:subject>AI Generated Presentation</dc:subject>
  <dc:creator>AI Presentation Generator</dc:creator>
  <cp:lastModifiedBy>AI Presentation Generator</cp:lastModifiedBy>
  <cp:revision>1</cp:revision>
  <dcterms:created xsi:type="dcterms:W3CDTF">2025-04-24T20:05:14Z</dcterms:created>
  <dcterms:modified xsi:type="dcterms:W3CDTF">2025-04-24T20:05:14Z</dcterms:modified>
</cp:coreProperties>
</file>