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notesMasterIdLst>
    <p:notesMasterId r:id="rId17"/>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 Id="rId21"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0F5"/>
        </a:solidFill>
      </p:bgPr>
    </p:bg>
    <p:spTree>
      <p:nvGrpSpPr>
        <p:cNvPr id="1" name=""/>
        <p:cNvGrpSpPr/>
        <p:nvPr/>
      </p:nvGrpSpPr>
      <p:grpSpPr>
        <a:xfrm>
          <a:off x="0" y="0"/>
          <a:ext cx="0" cy="0"/>
          <a:chOff x="0" y="0"/>
          <a:chExt cx="0" cy="0"/>
        </a:xfrm>
      </p:grpSpPr>
      <p:sp>
        <p:nvSpPr>
          <p:cNvPr id="2" name="Text 0"/>
          <p:cNvSpPr/>
          <p:nvPr/>
        </p:nvSpPr>
        <p:spPr>
          <a:xfrm>
            <a:off x="0" y="1543050"/>
            <a:ext cx="9144000" cy="0"/>
          </a:xfrm>
          <a:prstGeom prst="rect">
            <a:avLst/>
          </a:prstGeom>
          <a:noFill/>
          <a:ln/>
          <a:effectLst>
            <a:outerShdw sx="100000" sy="100000" kx="0" ky="0" algn="bl" rotWithShape="0" blurRad="38100" dist="25400" dir="16200000">
              <a:srgbClr val="000000">
                <a:alpha val="20000"/>
              </a:srgbClr>
            </a:outerShdw>
          </a:effectLst>
        </p:spPr>
        <p:txBody>
          <a:bodyPr wrap="square" rtlCol="0" anchor="ctr"/>
          <a:lstStyle/>
          <a:p>
            <a:pPr algn="ctr" indent="0" marL="0">
              <a:buNone/>
            </a:pPr>
            <a:r>
              <a:rPr lang="en-US" sz="4400" b="1" dirty="0">
                <a:solidFill>
                  <a:srgbClr val="800080"/>
                </a:solidFill>
                <a:latin typeface="Times New Roman" pitchFamily="34" charset="0"/>
                <a:ea typeface="Times New Roman" pitchFamily="34" charset="-122"/>
                <a:cs typeface="Times New Roman" pitchFamily="34" charset="-120"/>
              </a:rPr>
              <a:t>b thangaraju</a:t>
            </a:r>
            <a:endParaRPr lang="en-US" sz="4400" dirty="0"/>
          </a:p>
        </p:txBody>
      </p:sp>
      <p:sp>
        <p:nvSpPr>
          <p:cNvPr id="3" name="Text 1"/>
          <p:cNvSpPr/>
          <p:nvPr/>
        </p:nvSpPr>
        <p:spPr>
          <a:xfrm>
            <a:off x="0" y="2571750"/>
            <a:ext cx="9144000" cy="0"/>
          </a:xfrm>
          <a:prstGeom prst="rect">
            <a:avLst/>
          </a:prstGeom>
          <a:noFill/>
          <a:ln/>
        </p:spPr>
        <p:txBody>
          <a:bodyPr wrap="square" rtlCol="0" anchor="ctr"/>
          <a:lstStyle/>
          <a:p>
            <a:pPr algn="ctr" indent="0" marL="0">
              <a:lnSpc>
                <a:spcPts val="150"/>
              </a:lnSpc>
              <a:buNone/>
            </a:pPr>
            <a:r>
              <a:rPr lang="en-US" sz="2000" dirty="0">
                <a:solidFill>
                  <a:srgbClr val="4B0082"/>
                </a:solidFill>
                <a:latin typeface="Times New Roman" pitchFamily="34" charset="0"/>
                <a:ea typeface="Times New Roman" pitchFamily="34" charset="-122"/>
                <a:cs typeface="Times New Roman" pitchFamily="34" charset="-120"/>
              </a:rPr>
              <a:t>Generated by AI Presentation Generator</a:t>
            </a: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FFF0F5"/>
        </a:solidFill>
      </p:bgPr>
    </p:bg>
    <p:spTree>
      <p:nvGrpSpPr>
        <p:cNvPr id="1" name=""/>
        <p:cNvGrpSpPr/>
        <p:nvPr/>
      </p:nvGrpSpPr>
      <p:grpSpPr>
        <a:xfrm>
          <a:off x="0" y="0"/>
          <a:ext cx="0" cy="0"/>
          <a:chOff x="0" y="0"/>
          <a:chExt cx="0" cy="0"/>
        </a:xfrm>
      </p:grpSpPr>
      <p:sp>
        <p:nvSpPr>
          <p:cNvPr id="2" name="Shape 0"/>
          <p:cNvSpPr/>
          <p:nvPr/>
        </p:nvSpPr>
        <p:spPr>
          <a:xfrm>
            <a:off x="0" y="0"/>
            <a:ext cx="914400" cy="6858000"/>
          </a:xfrm>
          <a:prstGeom prst="rect">
            <a:avLst/>
          </a:prstGeom>
          <a:solidFill>
            <a:srgbClr val="800080"/>
          </a:solidFill>
          <a:ln/>
        </p:spPr>
      </p:sp>
      <p:sp>
        <p:nvSpPr>
          <p:cNvPr id="3" name="Text 1"/>
          <p:cNvSpPr/>
          <p:nvPr/>
        </p:nvSpPr>
        <p:spPr>
          <a:xfrm>
            <a:off x="457200" y="257175"/>
            <a:ext cx="8229600" cy="0"/>
          </a:xfrm>
          <a:prstGeom prst="rect">
            <a:avLst/>
          </a:prstGeom>
          <a:noFill/>
          <a:ln/>
        </p:spPr>
        <p:txBody>
          <a:bodyPr wrap="square" rtlCol="0" anchor="ctr"/>
          <a:lstStyle/>
          <a:p>
            <a:pPr algn="l" indent="0" marL="0">
              <a:buNone/>
            </a:pPr>
            <a:r>
              <a:rPr lang="en-US" sz="3200" b="1" dirty="0">
                <a:solidFill>
                  <a:srgbClr val="800080"/>
                </a:solidFill>
                <a:latin typeface="Times New Roman" pitchFamily="34" charset="0"/>
                <a:ea typeface="Times New Roman" pitchFamily="34" charset="-122"/>
                <a:cs typeface="Times New Roman" pitchFamily="34" charset="-120"/>
              </a:rPr>
              <a:t>Handling Diverse Caseload</a:t>
            </a:r>
            <a:endParaRPr lang="en-US" sz="3200" dirty="0"/>
          </a:p>
        </p:txBody>
      </p:sp>
      <p:sp>
        <p:nvSpPr>
          <p:cNvPr id="4" name="Text 2"/>
          <p:cNvSpPr/>
          <p:nvPr/>
        </p:nvSpPr>
        <p:spPr>
          <a:xfrm>
            <a:off x="457200" y="1645920"/>
            <a:ext cx="7315200" cy="0"/>
          </a:xfrm>
          <a:prstGeom prst="rect">
            <a:avLst/>
          </a:prstGeom>
          <a:noFill/>
          <a:ln/>
        </p:spPr>
        <p:txBody>
          <a:bodyPr wrap="square" rtlCol="0" anchor="ctr">
            <a:spAutoFit/>
          </a:bodyPr>
          <a:lstStyle/>
          <a:p>
            <a:pPr indent="0" marL="0">
              <a:lnSpc>
                <a:spcPts val="150"/>
              </a:lnSpc>
              <a:buNone/>
            </a:pPr>
            <a:r>
              <a:rPr lang="en-US" sz="2400" dirty="0">
                <a:solidFill>
                  <a:srgbClr val="4B0082"/>
                </a:solidFill>
                <a:latin typeface="Times New Roman" pitchFamily="34" charset="0"/>
                <a:ea typeface="Times New Roman" pitchFamily="34" charset="-122"/>
                <a:cs typeface="Times New Roman" pitchFamily="34" charset="-120"/>
              </a:rPr>
              <a:t>Dealt with complex legal issues across various branches of law. His experience at different judicial levels equipped him to handle the diverse and demanding caseload of the High Court effectively.</a:t>
            </a: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FFF0F5"/>
        </a:solidFill>
      </p:bgPr>
    </p:bg>
    <p:spTree>
      <p:nvGrpSpPr>
        <p:cNvPr id="1" name=""/>
        <p:cNvGrpSpPr/>
        <p:nvPr/>
      </p:nvGrpSpPr>
      <p:grpSpPr>
        <a:xfrm>
          <a:off x="0" y="0"/>
          <a:ext cx="0" cy="0"/>
          <a:chOff x="0" y="0"/>
          <a:chExt cx="0" cy="0"/>
        </a:xfrm>
      </p:grpSpPr>
      <p:sp>
        <p:nvSpPr>
          <p:cNvPr id="2" name="Shape 0"/>
          <p:cNvSpPr/>
          <p:nvPr/>
        </p:nvSpPr>
        <p:spPr>
          <a:xfrm>
            <a:off x="0" y="0"/>
            <a:ext cx="914400" cy="6858000"/>
          </a:xfrm>
          <a:prstGeom prst="rect">
            <a:avLst/>
          </a:prstGeom>
          <a:solidFill>
            <a:srgbClr val="800080"/>
          </a:solidFill>
          <a:ln/>
        </p:spPr>
      </p:sp>
      <p:sp>
        <p:nvSpPr>
          <p:cNvPr id="3" name="Text 1"/>
          <p:cNvSpPr/>
          <p:nvPr/>
        </p:nvSpPr>
        <p:spPr>
          <a:xfrm>
            <a:off x="457200" y="257175"/>
            <a:ext cx="8229600" cy="0"/>
          </a:xfrm>
          <a:prstGeom prst="rect">
            <a:avLst/>
          </a:prstGeom>
          <a:noFill/>
          <a:ln/>
        </p:spPr>
        <p:txBody>
          <a:bodyPr wrap="square" rtlCol="0" anchor="ctr"/>
          <a:lstStyle/>
          <a:p>
            <a:pPr algn="l" indent="0" marL="0">
              <a:buNone/>
            </a:pPr>
            <a:r>
              <a:rPr lang="en-US" sz="3200" b="1" dirty="0">
                <a:solidFill>
                  <a:srgbClr val="800080"/>
                </a:solidFill>
                <a:latin typeface="Times New Roman" pitchFamily="34" charset="0"/>
                <a:ea typeface="Times New Roman" pitchFamily="34" charset="-122"/>
                <a:cs typeface="Times New Roman" pitchFamily="34" charset="-120"/>
              </a:rPr>
              <a:t>Contributions to the Bench</a:t>
            </a:r>
            <a:endParaRPr lang="en-US" sz="3200" dirty="0"/>
          </a:p>
        </p:txBody>
      </p:sp>
      <p:sp>
        <p:nvSpPr>
          <p:cNvPr id="4" name="Text 2"/>
          <p:cNvSpPr/>
          <p:nvPr/>
        </p:nvSpPr>
        <p:spPr>
          <a:xfrm>
            <a:off x="457200" y="1645920"/>
            <a:ext cx="7315200" cy="0"/>
          </a:xfrm>
          <a:prstGeom prst="rect">
            <a:avLst/>
          </a:prstGeom>
          <a:noFill/>
          <a:ln/>
        </p:spPr>
        <p:txBody>
          <a:bodyPr wrap="square" rtlCol="0" anchor="ctr">
            <a:spAutoFit/>
          </a:bodyPr>
          <a:lstStyle/>
          <a:p>
            <a:pPr indent="0" marL="0">
              <a:lnSpc>
                <a:spcPts val="150"/>
              </a:lnSpc>
              <a:buNone/>
            </a:pPr>
            <a:r>
              <a:rPr lang="en-US" sz="2400" dirty="0">
                <a:solidFill>
                  <a:srgbClr val="4B0082"/>
                </a:solidFill>
                <a:latin typeface="Times New Roman" pitchFamily="34" charset="0"/>
                <a:ea typeface="Times New Roman" pitchFamily="34" charset="-122"/>
                <a:cs typeface="Times New Roman" pitchFamily="34" charset="-120"/>
              </a:rPr>
              <a:t>Contributed to the efficient functioning of the Madras High Court. Participated in administrative duties alongside judicial responsibilities. His judgments added to the body of case law within the court's jurisdiction.</a:t>
            </a: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FFF0F5"/>
        </a:solidFill>
      </p:bgPr>
    </p:bg>
    <p:spTree>
      <p:nvGrpSpPr>
        <p:cNvPr id="1" name=""/>
        <p:cNvGrpSpPr/>
        <p:nvPr/>
      </p:nvGrpSpPr>
      <p:grpSpPr>
        <a:xfrm>
          <a:off x="0" y="0"/>
          <a:ext cx="0" cy="0"/>
          <a:chOff x="0" y="0"/>
          <a:chExt cx="0" cy="0"/>
        </a:xfrm>
      </p:grpSpPr>
      <p:sp>
        <p:nvSpPr>
          <p:cNvPr id="2" name="Shape 0"/>
          <p:cNvSpPr/>
          <p:nvPr/>
        </p:nvSpPr>
        <p:spPr>
          <a:xfrm>
            <a:off x="0" y="0"/>
            <a:ext cx="914400" cy="6858000"/>
          </a:xfrm>
          <a:prstGeom prst="rect">
            <a:avLst/>
          </a:prstGeom>
          <a:solidFill>
            <a:srgbClr val="800080"/>
          </a:solidFill>
          <a:ln/>
        </p:spPr>
      </p:sp>
      <p:sp>
        <p:nvSpPr>
          <p:cNvPr id="3" name="Text 1"/>
          <p:cNvSpPr/>
          <p:nvPr/>
        </p:nvSpPr>
        <p:spPr>
          <a:xfrm>
            <a:off x="457200" y="257175"/>
            <a:ext cx="8229600" cy="0"/>
          </a:xfrm>
          <a:prstGeom prst="rect">
            <a:avLst/>
          </a:prstGeom>
          <a:noFill/>
          <a:ln/>
        </p:spPr>
        <p:txBody>
          <a:bodyPr wrap="square" rtlCol="0" anchor="ctr"/>
          <a:lstStyle/>
          <a:p>
            <a:pPr algn="l" indent="0" marL="0">
              <a:buNone/>
            </a:pPr>
            <a:r>
              <a:rPr lang="en-US" sz="3200" b="1" dirty="0">
                <a:solidFill>
                  <a:srgbClr val="800080"/>
                </a:solidFill>
                <a:latin typeface="Times New Roman" pitchFamily="34" charset="0"/>
                <a:ea typeface="Times New Roman" pitchFamily="34" charset="-122"/>
                <a:cs typeface="Times New Roman" pitchFamily="34" charset="-120"/>
              </a:rPr>
              <a:t>Notable Aspects (General)</a:t>
            </a:r>
            <a:endParaRPr lang="en-US" sz="3200" dirty="0"/>
          </a:p>
        </p:txBody>
      </p:sp>
      <p:sp>
        <p:nvSpPr>
          <p:cNvPr id="4" name="Text 2"/>
          <p:cNvSpPr/>
          <p:nvPr/>
        </p:nvSpPr>
        <p:spPr>
          <a:xfrm>
            <a:off x="457200" y="1645920"/>
            <a:ext cx="7315200" cy="0"/>
          </a:xfrm>
          <a:prstGeom prst="rect">
            <a:avLst/>
          </a:prstGeom>
          <a:noFill/>
          <a:ln/>
        </p:spPr>
        <p:txBody>
          <a:bodyPr wrap="square" rtlCol="0" anchor="ctr">
            <a:spAutoFit/>
          </a:bodyPr>
          <a:lstStyle/>
          <a:p>
            <a:pPr indent="0" marL="0">
              <a:lnSpc>
                <a:spcPts val="150"/>
              </a:lnSpc>
              <a:buNone/>
            </a:pPr>
            <a:r>
              <a:rPr lang="en-US" sz="2400" dirty="0">
                <a:solidFill>
                  <a:srgbClr val="4B0082"/>
                </a:solidFill>
                <a:latin typeface="Times New Roman" pitchFamily="34" charset="0"/>
                <a:ea typeface="Times New Roman" pitchFamily="34" charset="-122"/>
                <a:cs typeface="Times New Roman" pitchFamily="34" charset="-120"/>
              </a:rPr>
              <a:t>While specific landmark judgments might require deeper legal research, his career exemplifies the path of elevation from the subordinate judiciary to the High Court, bringing valuable district-level experience to the appellate forum.</a:t>
            </a:r>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FFF0F5"/>
        </a:solidFill>
      </p:bgPr>
    </p:bg>
    <p:spTree>
      <p:nvGrpSpPr>
        <p:cNvPr id="1" name=""/>
        <p:cNvGrpSpPr/>
        <p:nvPr/>
      </p:nvGrpSpPr>
      <p:grpSpPr>
        <a:xfrm>
          <a:off x="0" y="0"/>
          <a:ext cx="0" cy="0"/>
          <a:chOff x="0" y="0"/>
          <a:chExt cx="0" cy="0"/>
        </a:xfrm>
      </p:grpSpPr>
      <p:sp>
        <p:nvSpPr>
          <p:cNvPr id="2" name="Shape 0"/>
          <p:cNvSpPr/>
          <p:nvPr/>
        </p:nvSpPr>
        <p:spPr>
          <a:xfrm>
            <a:off x="0" y="0"/>
            <a:ext cx="914400" cy="6858000"/>
          </a:xfrm>
          <a:prstGeom prst="rect">
            <a:avLst/>
          </a:prstGeom>
          <a:solidFill>
            <a:srgbClr val="800080"/>
          </a:solidFill>
          <a:ln/>
        </p:spPr>
      </p:sp>
      <p:sp>
        <p:nvSpPr>
          <p:cNvPr id="3" name="Text 1"/>
          <p:cNvSpPr/>
          <p:nvPr/>
        </p:nvSpPr>
        <p:spPr>
          <a:xfrm>
            <a:off x="457200" y="257175"/>
            <a:ext cx="8229600" cy="0"/>
          </a:xfrm>
          <a:prstGeom prst="rect">
            <a:avLst/>
          </a:prstGeom>
          <a:noFill/>
          <a:ln/>
        </p:spPr>
        <p:txBody>
          <a:bodyPr wrap="square" rtlCol="0" anchor="ctr"/>
          <a:lstStyle/>
          <a:p>
            <a:pPr algn="l" indent="0" marL="0">
              <a:buNone/>
            </a:pPr>
            <a:r>
              <a:rPr lang="en-US" sz="3200" b="1" dirty="0">
                <a:solidFill>
                  <a:srgbClr val="800080"/>
                </a:solidFill>
                <a:latin typeface="Times New Roman" pitchFamily="34" charset="0"/>
                <a:ea typeface="Times New Roman" pitchFamily="34" charset="-122"/>
                <a:cs typeface="Times New Roman" pitchFamily="34" charset="-120"/>
              </a:rPr>
              <a:t>Retirement from Service</a:t>
            </a:r>
            <a:endParaRPr lang="en-US" sz="3200" dirty="0"/>
          </a:p>
        </p:txBody>
      </p:sp>
      <p:sp>
        <p:nvSpPr>
          <p:cNvPr id="4" name="Text 2"/>
          <p:cNvSpPr/>
          <p:nvPr/>
        </p:nvSpPr>
        <p:spPr>
          <a:xfrm>
            <a:off x="457200" y="1645920"/>
            <a:ext cx="7315200" cy="0"/>
          </a:xfrm>
          <a:prstGeom prst="rect">
            <a:avLst/>
          </a:prstGeom>
          <a:noFill/>
          <a:ln/>
        </p:spPr>
        <p:txBody>
          <a:bodyPr wrap="square" rtlCol="0" anchor="ctr">
            <a:spAutoFit/>
          </a:bodyPr>
          <a:lstStyle/>
          <a:p>
            <a:pPr indent="0" marL="0">
              <a:lnSpc>
                <a:spcPts val="150"/>
              </a:lnSpc>
              <a:buNone/>
            </a:pPr>
            <a:r>
              <a:rPr lang="en-US" sz="2400" dirty="0">
                <a:solidFill>
                  <a:srgbClr val="4B0082"/>
                </a:solidFill>
                <a:latin typeface="Times New Roman" pitchFamily="34" charset="0"/>
                <a:ea typeface="Times New Roman" pitchFamily="34" charset="-122"/>
                <a:cs typeface="Times New Roman" pitchFamily="34" charset="-120"/>
              </a:rPr>
              <a:t>Justice B. Thangaraju retired from the Madras High Court upon reaching the mandatory retirement age for High Court judges (typically 62 years). His retirement date would fall a few years after his 2000 appointment.</a:t>
            </a:r>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FFF0F5"/>
        </a:solidFill>
      </p:bgPr>
    </p:bg>
    <p:spTree>
      <p:nvGrpSpPr>
        <p:cNvPr id="1" name=""/>
        <p:cNvGrpSpPr/>
        <p:nvPr/>
      </p:nvGrpSpPr>
      <p:grpSpPr>
        <a:xfrm>
          <a:off x="0" y="0"/>
          <a:ext cx="0" cy="0"/>
          <a:chOff x="0" y="0"/>
          <a:chExt cx="0" cy="0"/>
        </a:xfrm>
      </p:grpSpPr>
      <p:sp>
        <p:nvSpPr>
          <p:cNvPr id="2" name="Shape 0"/>
          <p:cNvSpPr/>
          <p:nvPr/>
        </p:nvSpPr>
        <p:spPr>
          <a:xfrm>
            <a:off x="0" y="0"/>
            <a:ext cx="914400" cy="6858000"/>
          </a:xfrm>
          <a:prstGeom prst="rect">
            <a:avLst/>
          </a:prstGeom>
          <a:solidFill>
            <a:srgbClr val="800080"/>
          </a:solidFill>
          <a:ln/>
        </p:spPr>
      </p:sp>
      <p:sp>
        <p:nvSpPr>
          <p:cNvPr id="3" name="Text 1"/>
          <p:cNvSpPr/>
          <p:nvPr/>
        </p:nvSpPr>
        <p:spPr>
          <a:xfrm>
            <a:off x="457200" y="257175"/>
            <a:ext cx="8229600" cy="0"/>
          </a:xfrm>
          <a:prstGeom prst="rect">
            <a:avLst/>
          </a:prstGeom>
          <a:noFill/>
          <a:ln/>
        </p:spPr>
        <p:txBody>
          <a:bodyPr wrap="square" rtlCol="0" anchor="ctr"/>
          <a:lstStyle/>
          <a:p>
            <a:pPr algn="l" indent="0" marL="0">
              <a:buNone/>
            </a:pPr>
            <a:r>
              <a:rPr lang="en-US" sz="3200" b="1" dirty="0">
                <a:solidFill>
                  <a:srgbClr val="800080"/>
                </a:solidFill>
                <a:latin typeface="Times New Roman" pitchFamily="34" charset="0"/>
                <a:ea typeface="Times New Roman" pitchFamily="34" charset="-122"/>
                <a:cs typeface="Times New Roman" pitchFamily="34" charset="-120"/>
              </a:rPr>
              <a:t>Legacy and Reputation</a:t>
            </a:r>
            <a:endParaRPr lang="en-US" sz="3200" dirty="0"/>
          </a:p>
        </p:txBody>
      </p:sp>
      <p:sp>
        <p:nvSpPr>
          <p:cNvPr id="4" name="Text 2"/>
          <p:cNvSpPr/>
          <p:nvPr/>
        </p:nvSpPr>
        <p:spPr>
          <a:xfrm>
            <a:off x="457200" y="1645920"/>
            <a:ext cx="7315200" cy="0"/>
          </a:xfrm>
          <a:prstGeom prst="rect">
            <a:avLst/>
          </a:prstGeom>
          <a:noFill/>
          <a:ln/>
        </p:spPr>
        <p:txBody>
          <a:bodyPr wrap="square" rtlCol="0" anchor="ctr">
            <a:spAutoFit/>
          </a:bodyPr>
          <a:lstStyle/>
          <a:p>
            <a:pPr indent="0" marL="0">
              <a:lnSpc>
                <a:spcPts val="150"/>
              </a:lnSpc>
              <a:buNone/>
            </a:pPr>
            <a:r>
              <a:rPr lang="en-US" sz="2400" dirty="0">
                <a:solidFill>
                  <a:srgbClr val="4B0082"/>
                </a:solidFill>
                <a:latin typeface="Times New Roman" pitchFamily="34" charset="0"/>
                <a:ea typeface="Times New Roman" pitchFamily="34" charset="-122"/>
                <a:cs typeface="Times New Roman" pitchFamily="34" charset="-120"/>
              </a:rPr>
              <a:t>Remembered as a judge with extensive experience, having served at multiple levels of the judiciary in Tamil Nadu. Contributed to the administration of justice through a long career dedicated to public service.</a:t>
            </a:r>
            <a:endParaRPr 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solidFill>
          <a:srgbClr val="FFF0F5"/>
        </a:solidFill>
      </p:bgPr>
    </p:bg>
    <p:spTree>
      <p:nvGrpSpPr>
        <p:cNvPr id="1" name=""/>
        <p:cNvGrpSpPr/>
        <p:nvPr/>
      </p:nvGrpSpPr>
      <p:grpSpPr>
        <a:xfrm>
          <a:off x="0" y="0"/>
          <a:ext cx="0" cy="0"/>
          <a:chOff x="0" y="0"/>
          <a:chExt cx="0" cy="0"/>
        </a:xfrm>
      </p:grpSpPr>
      <p:sp>
        <p:nvSpPr>
          <p:cNvPr id="2" name="Shape 0"/>
          <p:cNvSpPr/>
          <p:nvPr/>
        </p:nvSpPr>
        <p:spPr>
          <a:xfrm>
            <a:off x="0" y="0"/>
            <a:ext cx="914400" cy="6858000"/>
          </a:xfrm>
          <a:prstGeom prst="rect">
            <a:avLst/>
          </a:prstGeom>
          <a:solidFill>
            <a:srgbClr val="800080"/>
          </a:solidFill>
          <a:ln/>
        </p:spPr>
      </p:sp>
      <p:sp>
        <p:nvSpPr>
          <p:cNvPr id="3" name="Text 1"/>
          <p:cNvSpPr/>
          <p:nvPr/>
        </p:nvSpPr>
        <p:spPr>
          <a:xfrm>
            <a:off x="457200" y="257175"/>
            <a:ext cx="8229600" cy="0"/>
          </a:xfrm>
          <a:prstGeom prst="rect">
            <a:avLst/>
          </a:prstGeom>
          <a:noFill/>
          <a:ln/>
        </p:spPr>
        <p:txBody>
          <a:bodyPr wrap="square" rtlCol="0" anchor="ctr"/>
          <a:lstStyle/>
          <a:p>
            <a:pPr algn="l" indent="0" marL="0">
              <a:buNone/>
            </a:pPr>
            <a:r>
              <a:rPr lang="en-US" sz="3200" b="1" dirty="0">
                <a:solidFill>
                  <a:srgbClr val="800080"/>
                </a:solidFill>
                <a:latin typeface="Times New Roman" pitchFamily="34" charset="0"/>
                <a:ea typeface="Times New Roman" pitchFamily="34" charset="-122"/>
                <a:cs typeface="Times New Roman" pitchFamily="34" charset="-120"/>
              </a:rPr>
              <a:t>Conclusion</a:t>
            </a:r>
            <a:endParaRPr lang="en-US" sz="3200" dirty="0"/>
          </a:p>
        </p:txBody>
      </p:sp>
      <p:sp>
        <p:nvSpPr>
          <p:cNvPr id="4" name="Text 2"/>
          <p:cNvSpPr/>
          <p:nvPr/>
        </p:nvSpPr>
        <p:spPr>
          <a:xfrm>
            <a:off x="457200" y="1645920"/>
            <a:ext cx="7315200" cy="0"/>
          </a:xfrm>
          <a:prstGeom prst="rect">
            <a:avLst/>
          </a:prstGeom>
          <a:noFill/>
          <a:ln/>
        </p:spPr>
        <p:txBody>
          <a:bodyPr wrap="square" rtlCol="0" anchor="ctr">
            <a:spAutoFit/>
          </a:bodyPr>
          <a:lstStyle/>
          <a:p>
            <a:pPr indent="0" marL="0">
              <a:lnSpc>
                <a:spcPts val="150"/>
              </a:lnSpc>
              <a:buNone/>
            </a:pPr>
            <a:r>
              <a:rPr lang="en-US" sz="2400" dirty="0">
                <a:solidFill>
                  <a:srgbClr val="4B0082"/>
                </a:solidFill>
                <a:latin typeface="Times New Roman" pitchFamily="34" charset="0"/>
                <a:ea typeface="Times New Roman" pitchFamily="34" charset="-122"/>
                <a:cs typeface="Times New Roman" pitchFamily="34" charset="-120"/>
              </a:rPr>
              <a:t>Justice B. Thangaraju's career reflects a significant journey through the Indian judicial system, from the subordinate courts to the esteemed Madras High Court. His service represents dedication to the rule of law and the principles of justice.</a:t>
            </a: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0F5"/>
        </a:solidFill>
      </p:bgPr>
    </p:bg>
    <p:spTree>
      <p:nvGrpSpPr>
        <p:cNvPr id="1" name=""/>
        <p:cNvGrpSpPr/>
        <p:nvPr/>
      </p:nvGrpSpPr>
      <p:grpSpPr>
        <a:xfrm>
          <a:off x="0" y="0"/>
          <a:ext cx="0" cy="0"/>
          <a:chOff x="0" y="0"/>
          <a:chExt cx="0" cy="0"/>
        </a:xfrm>
      </p:grpSpPr>
      <p:sp>
        <p:nvSpPr>
          <p:cNvPr id="2" name="Shape 0"/>
          <p:cNvSpPr/>
          <p:nvPr/>
        </p:nvSpPr>
        <p:spPr>
          <a:xfrm>
            <a:off x="0" y="0"/>
            <a:ext cx="914400" cy="6858000"/>
          </a:xfrm>
          <a:prstGeom prst="rect">
            <a:avLst/>
          </a:prstGeom>
          <a:solidFill>
            <a:srgbClr val="800080"/>
          </a:solidFill>
          <a:ln/>
        </p:spPr>
      </p:sp>
      <p:sp>
        <p:nvSpPr>
          <p:cNvPr id="3" name="Text 1"/>
          <p:cNvSpPr/>
          <p:nvPr/>
        </p:nvSpPr>
        <p:spPr>
          <a:xfrm>
            <a:off x="457200" y="257175"/>
            <a:ext cx="8229600" cy="0"/>
          </a:xfrm>
          <a:prstGeom prst="rect">
            <a:avLst/>
          </a:prstGeom>
          <a:noFill/>
          <a:ln/>
        </p:spPr>
        <p:txBody>
          <a:bodyPr wrap="square" rtlCol="0" anchor="ctr"/>
          <a:lstStyle/>
          <a:p>
            <a:pPr algn="l" indent="0" marL="0">
              <a:buNone/>
            </a:pPr>
            <a:r>
              <a:rPr lang="en-US" sz="3200" b="1" dirty="0">
                <a:solidFill>
                  <a:srgbClr val="800080"/>
                </a:solidFill>
                <a:latin typeface="Times New Roman" pitchFamily="34" charset="0"/>
                <a:ea typeface="Times New Roman" pitchFamily="34" charset="-122"/>
                <a:cs typeface="Times New Roman" pitchFamily="34" charset="-120"/>
              </a:rPr>
              <a:t>Introduction: Hon'ble Justice B. Thangaraju</a:t>
            </a:r>
            <a:endParaRPr lang="en-US" sz="3200" dirty="0"/>
          </a:p>
        </p:txBody>
      </p:sp>
      <p:sp>
        <p:nvSpPr>
          <p:cNvPr id="4" name="Text 2"/>
          <p:cNvSpPr/>
          <p:nvPr/>
        </p:nvSpPr>
        <p:spPr>
          <a:xfrm>
            <a:off x="457200" y="1645920"/>
            <a:ext cx="7315200" cy="0"/>
          </a:xfrm>
          <a:prstGeom prst="rect">
            <a:avLst/>
          </a:prstGeom>
          <a:noFill/>
          <a:ln/>
        </p:spPr>
        <p:txBody>
          <a:bodyPr wrap="square" rtlCol="0" anchor="ctr">
            <a:spAutoFit/>
          </a:bodyPr>
          <a:lstStyle/>
          <a:p>
            <a:pPr indent="0" marL="0">
              <a:lnSpc>
                <a:spcPts val="150"/>
              </a:lnSpc>
              <a:buNone/>
            </a:pPr>
            <a:r>
              <a:rPr lang="en-US" sz="2400" dirty="0">
                <a:solidFill>
                  <a:srgbClr val="4B0082"/>
                </a:solidFill>
                <a:latin typeface="Times New Roman" pitchFamily="34" charset="0"/>
                <a:ea typeface="Times New Roman" pitchFamily="34" charset="-122"/>
                <a:cs typeface="Times New Roman" pitchFamily="34" charset="-120"/>
              </a:rPr>
              <a:t>An overview of the life and judicial career of Justice B. Thangaraju, a former Judge of the High Court of Judicature at Madras.</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0F5"/>
        </a:solidFill>
      </p:bgPr>
    </p:bg>
    <p:spTree>
      <p:nvGrpSpPr>
        <p:cNvPr id="1" name=""/>
        <p:cNvGrpSpPr/>
        <p:nvPr/>
      </p:nvGrpSpPr>
      <p:grpSpPr>
        <a:xfrm>
          <a:off x="0" y="0"/>
          <a:ext cx="0" cy="0"/>
          <a:chOff x="0" y="0"/>
          <a:chExt cx="0" cy="0"/>
        </a:xfrm>
      </p:grpSpPr>
      <p:sp>
        <p:nvSpPr>
          <p:cNvPr id="2" name="Shape 0"/>
          <p:cNvSpPr/>
          <p:nvPr/>
        </p:nvSpPr>
        <p:spPr>
          <a:xfrm>
            <a:off x="0" y="0"/>
            <a:ext cx="914400" cy="6858000"/>
          </a:xfrm>
          <a:prstGeom prst="rect">
            <a:avLst/>
          </a:prstGeom>
          <a:solidFill>
            <a:srgbClr val="800080"/>
          </a:solidFill>
          <a:ln/>
        </p:spPr>
      </p:sp>
      <p:sp>
        <p:nvSpPr>
          <p:cNvPr id="3" name="Text 1"/>
          <p:cNvSpPr/>
          <p:nvPr/>
        </p:nvSpPr>
        <p:spPr>
          <a:xfrm>
            <a:off x="457200" y="257175"/>
            <a:ext cx="8229600" cy="0"/>
          </a:xfrm>
          <a:prstGeom prst="rect">
            <a:avLst/>
          </a:prstGeom>
          <a:noFill/>
          <a:ln/>
        </p:spPr>
        <p:txBody>
          <a:bodyPr wrap="square" rtlCol="0" anchor="ctr"/>
          <a:lstStyle/>
          <a:p>
            <a:pPr algn="l" indent="0" marL="0">
              <a:buNone/>
            </a:pPr>
            <a:r>
              <a:rPr lang="en-US" sz="3200" b="1" dirty="0">
                <a:solidFill>
                  <a:srgbClr val="800080"/>
                </a:solidFill>
                <a:latin typeface="Times New Roman" pitchFamily="34" charset="0"/>
                <a:ea typeface="Times New Roman" pitchFamily="34" charset="-122"/>
                <a:cs typeface="Times New Roman" pitchFamily="34" charset="-120"/>
              </a:rPr>
              <a:t>Early Life and Education</a:t>
            </a:r>
            <a:endParaRPr lang="en-US" sz="3200" dirty="0"/>
          </a:p>
        </p:txBody>
      </p:sp>
      <p:sp>
        <p:nvSpPr>
          <p:cNvPr id="4" name="Text 2"/>
          <p:cNvSpPr/>
          <p:nvPr/>
        </p:nvSpPr>
        <p:spPr>
          <a:xfrm>
            <a:off x="457200" y="1645920"/>
            <a:ext cx="7315200" cy="0"/>
          </a:xfrm>
          <a:prstGeom prst="rect">
            <a:avLst/>
          </a:prstGeom>
          <a:noFill/>
          <a:ln/>
        </p:spPr>
        <p:txBody>
          <a:bodyPr wrap="square" rtlCol="0" anchor="ctr">
            <a:spAutoFit/>
          </a:bodyPr>
          <a:lstStyle/>
          <a:p>
            <a:pPr indent="0" marL="0">
              <a:lnSpc>
                <a:spcPts val="150"/>
              </a:lnSpc>
              <a:buNone/>
            </a:pPr>
            <a:r>
              <a:rPr lang="en-US" sz="2400" dirty="0">
                <a:solidFill>
                  <a:srgbClr val="4B0082"/>
                </a:solidFill>
                <a:latin typeface="Times New Roman" pitchFamily="34" charset="0"/>
                <a:ea typeface="Times New Roman" pitchFamily="34" charset="-122"/>
                <a:cs typeface="Times New Roman" pitchFamily="34" charset="-120"/>
              </a:rPr>
              <a:t>Born and raised in Tamil Nadu, India. Pursued legal education, laying the foundation for a long and distinguished career in the judiciary. (Specific details on dates/institutions may vary based on source availability).</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0F5"/>
        </a:solidFill>
      </p:bgPr>
    </p:bg>
    <p:spTree>
      <p:nvGrpSpPr>
        <p:cNvPr id="1" name=""/>
        <p:cNvGrpSpPr/>
        <p:nvPr/>
      </p:nvGrpSpPr>
      <p:grpSpPr>
        <a:xfrm>
          <a:off x="0" y="0"/>
          <a:ext cx="0" cy="0"/>
          <a:chOff x="0" y="0"/>
          <a:chExt cx="0" cy="0"/>
        </a:xfrm>
      </p:grpSpPr>
      <p:sp>
        <p:nvSpPr>
          <p:cNvPr id="2" name="Shape 0"/>
          <p:cNvSpPr/>
          <p:nvPr/>
        </p:nvSpPr>
        <p:spPr>
          <a:xfrm>
            <a:off x="0" y="0"/>
            <a:ext cx="914400" cy="6858000"/>
          </a:xfrm>
          <a:prstGeom prst="rect">
            <a:avLst/>
          </a:prstGeom>
          <a:solidFill>
            <a:srgbClr val="800080"/>
          </a:solidFill>
          <a:ln/>
        </p:spPr>
      </p:sp>
      <p:sp>
        <p:nvSpPr>
          <p:cNvPr id="3" name="Text 1"/>
          <p:cNvSpPr/>
          <p:nvPr/>
        </p:nvSpPr>
        <p:spPr>
          <a:xfrm>
            <a:off x="457200" y="257175"/>
            <a:ext cx="8229600" cy="0"/>
          </a:xfrm>
          <a:prstGeom prst="rect">
            <a:avLst/>
          </a:prstGeom>
          <a:noFill/>
          <a:ln/>
        </p:spPr>
        <p:txBody>
          <a:bodyPr wrap="square" rtlCol="0" anchor="ctr"/>
          <a:lstStyle/>
          <a:p>
            <a:pPr algn="l" indent="0" marL="0">
              <a:buNone/>
            </a:pPr>
            <a:r>
              <a:rPr lang="en-US" sz="3200" b="1" dirty="0">
                <a:solidFill>
                  <a:srgbClr val="800080"/>
                </a:solidFill>
                <a:latin typeface="Times New Roman" pitchFamily="34" charset="0"/>
                <a:ea typeface="Times New Roman" pitchFamily="34" charset="-122"/>
                <a:cs typeface="Times New Roman" pitchFamily="34" charset="-120"/>
              </a:rPr>
              <a:t>Entry into Judicial Service</a:t>
            </a:r>
            <a:endParaRPr lang="en-US" sz="3200" dirty="0"/>
          </a:p>
        </p:txBody>
      </p:sp>
      <p:sp>
        <p:nvSpPr>
          <p:cNvPr id="4" name="Text 2"/>
          <p:cNvSpPr/>
          <p:nvPr/>
        </p:nvSpPr>
        <p:spPr>
          <a:xfrm>
            <a:off x="457200" y="1645920"/>
            <a:ext cx="7315200" cy="0"/>
          </a:xfrm>
          <a:prstGeom prst="rect">
            <a:avLst/>
          </a:prstGeom>
          <a:noFill/>
          <a:ln/>
        </p:spPr>
        <p:txBody>
          <a:bodyPr wrap="square" rtlCol="0" anchor="ctr">
            <a:spAutoFit/>
          </a:bodyPr>
          <a:lstStyle/>
          <a:p>
            <a:pPr indent="0" marL="0">
              <a:lnSpc>
                <a:spcPts val="150"/>
              </a:lnSpc>
              <a:buNone/>
            </a:pPr>
            <a:r>
              <a:rPr lang="en-US" sz="2400" dirty="0">
                <a:solidFill>
                  <a:srgbClr val="4B0082"/>
                </a:solidFill>
                <a:latin typeface="Times New Roman" pitchFamily="34" charset="0"/>
                <a:ea typeface="Times New Roman" pitchFamily="34" charset="-122"/>
                <a:cs typeface="Times New Roman" pitchFamily="34" charset="-120"/>
              </a:rPr>
              <a:t>Justice Thangaraju began his judicial career not directly at the High Court, but by joining the Tamil Nadu State Judicial Service. He served in the subordinate judiciary, gaining extensive experience at the grassroots level.</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FF0F5"/>
        </a:solidFill>
      </p:bgPr>
    </p:bg>
    <p:spTree>
      <p:nvGrpSpPr>
        <p:cNvPr id="1" name=""/>
        <p:cNvGrpSpPr/>
        <p:nvPr/>
      </p:nvGrpSpPr>
      <p:grpSpPr>
        <a:xfrm>
          <a:off x="0" y="0"/>
          <a:ext cx="0" cy="0"/>
          <a:chOff x="0" y="0"/>
          <a:chExt cx="0" cy="0"/>
        </a:xfrm>
      </p:grpSpPr>
      <p:sp>
        <p:nvSpPr>
          <p:cNvPr id="2" name="Shape 0"/>
          <p:cNvSpPr/>
          <p:nvPr/>
        </p:nvSpPr>
        <p:spPr>
          <a:xfrm>
            <a:off x="0" y="0"/>
            <a:ext cx="914400" cy="6858000"/>
          </a:xfrm>
          <a:prstGeom prst="rect">
            <a:avLst/>
          </a:prstGeom>
          <a:solidFill>
            <a:srgbClr val="800080"/>
          </a:solidFill>
          <a:ln/>
        </p:spPr>
      </p:sp>
      <p:sp>
        <p:nvSpPr>
          <p:cNvPr id="3" name="Text 1"/>
          <p:cNvSpPr/>
          <p:nvPr/>
        </p:nvSpPr>
        <p:spPr>
          <a:xfrm>
            <a:off x="457200" y="257175"/>
            <a:ext cx="8229600" cy="0"/>
          </a:xfrm>
          <a:prstGeom prst="rect">
            <a:avLst/>
          </a:prstGeom>
          <a:noFill/>
          <a:ln/>
        </p:spPr>
        <p:txBody>
          <a:bodyPr wrap="square" rtlCol="0" anchor="ctr"/>
          <a:lstStyle/>
          <a:p>
            <a:pPr algn="l" indent="0" marL="0">
              <a:buNone/>
            </a:pPr>
            <a:r>
              <a:rPr lang="en-US" sz="3200" b="1" dirty="0">
                <a:solidFill>
                  <a:srgbClr val="800080"/>
                </a:solidFill>
                <a:latin typeface="Times New Roman" pitchFamily="34" charset="0"/>
                <a:ea typeface="Times New Roman" pitchFamily="34" charset="-122"/>
                <a:cs typeface="Times New Roman" pitchFamily="34" charset="-120"/>
              </a:rPr>
              <a:t>Career in the Subordinate Judiciary</a:t>
            </a:r>
            <a:endParaRPr lang="en-US" sz="3200" dirty="0"/>
          </a:p>
        </p:txBody>
      </p:sp>
      <p:sp>
        <p:nvSpPr>
          <p:cNvPr id="4" name="Text 2"/>
          <p:cNvSpPr/>
          <p:nvPr/>
        </p:nvSpPr>
        <p:spPr>
          <a:xfrm>
            <a:off x="457200" y="1645920"/>
            <a:ext cx="7315200" cy="0"/>
          </a:xfrm>
          <a:prstGeom prst="rect">
            <a:avLst/>
          </a:prstGeom>
          <a:noFill/>
          <a:ln/>
        </p:spPr>
        <p:txBody>
          <a:bodyPr wrap="square" rtlCol="0" anchor="ctr">
            <a:spAutoFit/>
          </a:bodyPr>
          <a:lstStyle/>
          <a:p>
            <a:pPr indent="0" marL="0">
              <a:lnSpc>
                <a:spcPts val="150"/>
              </a:lnSpc>
              <a:buNone/>
            </a:pPr>
            <a:r>
              <a:rPr lang="en-US" sz="2400" dirty="0">
                <a:solidFill>
                  <a:srgbClr val="4B0082"/>
                </a:solidFill>
                <a:latin typeface="Times New Roman" pitchFamily="34" charset="0"/>
                <a:ea typeface="Times New Roman" pitchFamily="34" charset="-122"/>
                <a:cs typeface="Times New Roman" pitchFamily="34" charset="-120"/>
              </a:rPr>
              <a:t>Served in various capacities within the subordinate judiciary. Progressed through the ranks, eventually holding senior positions such as District and Sessions Judge. This period provided deep insights into civil and criminal law administration.</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FF0F5"/>
        </a:solidFill>
      </p:bgPr>
    </p:bg>
    <p:spTree>
      <p:nvGrpSpPr>
        <p:cNvPr id="1" name=""/>
        <p:cNvGrpSpPr/>
        <p:nvPr/>
      </p:nvGrpSpPr>
      <p:grpSpPr>
        <a:xfrm>
          <a:off x="0" y="0"/>
          <a:ext cx="0" cy="0"/>
          <a:chOff x="0" y="0"/>
          <a:chExt cx="0" cy="0"/>
        </a:xfrm>
      </p:grpSpPr>
      <p:sp>
        <p:nvSpPr>
          <p:cNvPr id="2" name="Shape 0"/>
          <p:cNvSpPr/>
          <p:nvPr/>
        </p:nvSpPr>
        <p:spPr>
          <a:xfrm>
            <a:off x="0" y="0"/>
            <a:ext cx="914400" cy="6858000"/>
          </a:xfrm>
          <a:prstGeom prst="rect">
            <a:avLst/>
          </a:prstGeom>
          <a:solidFill>
            <a:srgbClr val="800080"/>
          </a:solidFill>
          <a:ln/>
        </p:spPr>
      </p:sp>
      <p:sp>
        <p:nvSpPr>
          <p:cNvPr id="3" name="Text 1"/>
          <p:cNvSpPr/>
          <p:nvPr/>
        </p:nvSpPr>
        <p:spPr>
          <a:xfrm>
            <a:off x="457200" y="257175"/>
            <a:ext cx="8229600" cy="0"/>
          </a:xfrm>
          <a:prstGeom prst="rect">
            <a:avLst/>
          </a:prstGeom>
          <a:noFill/>
          <a:ln/>
        </p:spPr>
        <p:txBody>
          <a:bodyPr wrap="square" rtlCol="0" anchor="ctr"/>
          <a:lstStyle/>
          <a:p>
            <a:pPr algn="l" indent="0" marL="0">
              <a:buNone/>
            </a:pPr>
            <a:r>
              <a:rPr lang="en-US" sz="3200" b="1" dirty="0">
                <a:solidFill>
                  <a:srgbClr val="800080"/>
                </a:solidFill>
                <a:latin typeface="Times New Roman" pitchFamily="34" charset="0"/>
                <a:ea typeface="Times New Roman" pitchFamily="34" charset="-122"/>
                <a:cs typeface="Times New Roman" pitchFamily="34" charset="-120"/>
              </a:rPr>
              <a:t>Elevation to the Madras High Court</a:t>
            </a:r>
            <a:endParaRPr lang="en-US" sz="3200" dirty="0"/>
          </a:p>
        </p:txBody>
      </p:sp>
      <p:sp>
        <p:nvSpPr>
          <p:cNvPr id="4" name="Text 2"/>
          <p:cNvSpPr/>
          <p:nvPr/>
        </p:nvSpPr>
        <p:spPr>
          <a:xfrm>
            <a:off x="457200" y="1645920"/>
            <a:ext cx="7315200" cy="0"/>
          </a:xfrm>
          <a:prstGeom prst="rect">
            <a:avLst/>
          </a:prstGeom>
          <a:noFill/>
          <a:ln/>
        </p:spPr>
        <p:txBody>
          <a:bodyPr wrap="square" rtlCol="0" anchor="ctr">
            <a:spAutoFit/>
          </a:bodyPr>
          <a:lstStyle/>
          <a:p>
            <a:pPr indent="0" marL="0">
              <a:lnSpc>
                <a:spcPts val="150"/>
              </a:lnSpc>
              <a:buNone/>
            </a:pPr>
            <a:r>
              <a:rPr lang="en-US" sz="2400" dirty="0">
                <a:solidFill>
                  <a:srgbClr val="4B0082"/>
                </a:solidFill>
                <a:latin typeface="Times New Roman" pitchFamily="34" charset="0"/>
                <a:ea typeface="Times New Roman" pitchFamily="34" charset="-122"/>
                <a:cs typeface="Times New Roman" pitchFamily="34" charset="-120"/>
              </a:rPr>
              <a:t>Recognized for his judicial acumen and experience, B. Thangaraju was elevated as a Judge of the Madras High Court. His appointment as a Permanent Judge took effect around March 20, 2000.</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FF0F5"/>
        </a:solidFill>
      </p:bgPr>
    </p:bg>
    <p:spTree>
      <p:nvGrpSpPr>
        <p:cNvPr id="1" name=""/>
        <p:cNvGrpSpPr/>
        <p:nvPr/>
      </p:nvGrpSpPr>
      <p:grpSpPr>
        <a:xfrm>
          <a:off x="0" y="0"/>
          <a:ext cx="0" cy="0"/>
          <a:chOff x="0" y="0"/>
          <a:chExt cx="0" cy="0"/>
        </a:xfrm>
      </p:grpSpPr>
      <p:sp>
        <p:nvSpPr>
          <p:cNvPr id="2" name="Shape 0"/>
          <p:cNvSpPr/>
          <p:nvPr/>
        </p:nvSpPr>
        <p:spPr>
          <a:xfrm>
            <a:off x="0" y="0"/>
            <a:ext cx="914400" cy="6858000"/>
          </a:xfrm>
          <a:prstGeom prst="rect">
            <a:avLst/>
          </a:prstGeom>
          <a:solidFill>
            <a:srgbClr val="800080"/>
          </a:solidFill>
          <a:ln/>
        </p:spPr>
      </p:sp>
      <p:sp>
        <p:nvSpPr>
          <p:cNvPr id="3" name="Text 1"/>
          <p:cNvSpPr/>
          <p:nvPr/>
        </p:nvSpPr>
        <p:spPr>
          <a:xfrm>
            <a:off x="457200" y="257175"/>
            <a:ext cx="8229600" cy="0"/>
          </a:xfrm>
          <a:prstGeom prst="rect">
            <a:avLst/>
          </a:prstGeom>
          <a:noFill/>
          <a:ln/>
        </p:spPr>
        <p:txBody>
          <a:bodyPr wrap="square" rtlCol="0" anchor="ctr"/>
          <a:lstStyle/>
          <a:p>
            <a:pPr algn="l" indent="0" marL="0">
              <a:buNone/>
            </a:pPr>
            <a:r>
              <a:rPr lang="en-US" sz="3200" b="1" dirty="0">
                <a:solidFill>
                  <a:srgbClr val="800080"/>
                </a:solidFill>
                <a:latin typeface="Times New Roman" pitchFamily="34" charset="0"/>
                <a:ea typeface="Times New Roman" pitchFamily="34" charset="-122"/>
                <a:cs typeface="Times New Roman" pitchFamily="34" charset="-120"/>
              </a:rPr>
              <a:t>Role as a High Court Judge</a:t>
            </a:r>
            <a:endParaRPr lang="en-US" sz="3200" dirty="0"/>
          </a:p>
        </p:txBody>
      </p:sp>
      <p:sp>
        <p:nvSpPr>
          <p:cNvPr id="4" name="Text 2"/>
          <p:cNvSpPr/>
          <p:nvPr/>
        </p:nvSpPr>
        <p:spPr>
          <a:xfrm>
            <a:off x="457200" y="1645920"/>
            <a:ext cx="7315200" cy="0"/>
          </a:xfrm>
          <a:prstGeom prst="rect">
            <a:avLst/>
          </a:prstGeom>
          <a:noFill/>
          <a:ln/>
        </p:spPr>
        <p:txBody>
          <a:bodyPr wrap="square" rtlCol="0" anchor="ctr">
            <a:spAutoFit/>
          </a:bodyPr>
          <a:lstStyle/>
          <a:p>
            <a:pPr indent="0" marL="0">
              <a:lnSpc>
                <a:spcPts val="150"/>
              </a:lnSpc>
              <a:buNone/>
            </a:pPr>
            <a:r>
              <a:rPr lang="en-US" sz="2400" dirty="0">
                <a:solidFill>
                  <a:srgbClr val="4B0082"/>
                </a:solidFill>
                <a:latin typeface="Times New Roman" pitchFamily="34" charset="0"/>
                <a:ea typeface="Times New Roman" pitchFamily="34" charset="-122"/>
                <a:cs typeface="Times New Roman" pitchFamily="34" charset="-120"/>
              </a:rPr>
              <a:t>As a High Court Judge, Justice Thangaraju adjudicated on a wide array of cases, including constitutional matters, civil appeals, criminal appeals, writs, and original side matters specific to the Madras High Court's jurisdiction.</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FF0F5"/>
        </a:solidFill>
      </p:bgPr>
    </p:bg>
    <p:spTree>
      <p:nvGrpSpPr>
        <p:cNvPr id="1" name=""/>
        <p:cNvGrpSpPr/>
        <p:nvPr/>
      </p:nvGrpSpPr>
      <p:grpSpPr>
        <a:xfrm>
          <a:off x="0" y="0"/>
          <a:ext cx="0" cy="0"/>
          <a:chOff x="0" y="0"/>
          <a:chExt cx="0" cy="0"/>
        </a:xfrm>
      </p:grpSpPr>
      <p:sp>
        <p:nvSpPr>
          <p:cNvPr id="2" name="Shape 0"/>
          <p:cNvSpPr/>
          <p:nvPr/>
        </p:nvSpPr>
        <p:spPr>
          <a:xfrm>
            <a:off x="0" y="0"/>
            <a:ext cx="914400" cy="6858000"/>
          </a:xfrm>
          <a:prstGeom prst="rect">
            <a:avLst/>
          </a:prstGeom>
          <a:solidFill>
            <a:srgbClr val="800080"/>
          </a:solidFill>
          <a:ln/>
        </p:spPr>
      </p:sp>
      <p:sp>
        <p:nvSpPr>
          <p:cNvPr id="3" name="Text 1"/>
          <p:cNvSpPr/>
          <p:nvPr/>
        </p:nvSpPr>
        <p:spPr>
          <a:xfrm>
            <a:off x="457200" y="257175"/>
            <a:ext cx="8229600" cy="0"/>
          </a:xfrm>
          <a:prstGeom prst="rect">
            <a:avLst/>
          </a:prstGeom>
          <a:noFill/>
          <a:ln/>
        </p:spPr>
        <p:txBody>
          <a:bodyPr wrap="square" rtlCol="0" anchor="ctr"/>
          <a:lstStyle/>
          <a:p>
            <a:pPr algn="l" indent="0" marL="0">
              <a:buNone/>
            </a:pPr>
            <a:r>
              <a:rPr lang="en-US" sz="3200" b="1" dirty="0">
                <a:solidFill>
                  <a:srgbClr val="800080"/>
                </a:solidFill>
                <a:latin typeface="Times New Roman" pitchFamily="34" charset="0"/>
                <a:ea typeface="Times New Roman" pitchFamily="34" charset="-122"/>
                <a:cs typeface="Times New Roman" pitchFamily="34" charset="-120"/>
              </a:rPr>
              <a:t>Tenure at the Madras High Court</a:t>
            </a:r>
            <a:endParaRPr lang="en-US" sz="3200" dirty="0"/>
          </a:p>
        </p:txBody>
      </p:sp>
      <p:sp>
        <p:nvSpPr>
          <p:cNvPr id="4" name="Text 2"/>
          <p:cNvSpPr/>
          <p:nvPr/>
        </p:nvSpPr>
        <p:spPr>
          <a:xfrm>
            <a:off x="457200" y="1645920"/>
            <a:ext cx="7315200" cy="0"/>
          </a:xfrm>
          <a:prstGeom prst="rect">
            <a:avLst/>
          </a:prstGeom>
          <a:noFill/>
          <a:ln/>
        </p:spPr>
        <p:txBody>
          <a:bodyPr wrap="square" rtlCol="0" anchor="ctr">
            <a:spAutoFit/>
          </a:bodyPr>
          <a:lstStyle/>
          <a:p>
            <a:pPr indent="0" marL="0">
              <a:lnSpc>
                <a:spcPts val="150"/>
              </a:lnSpc>
              <a:buNone/>
            </a:pPr>
            <a:r>
              <a:rPr lang="en-US" sz="2400" dirty="0">
                <a:solidFill>
                  <a:srgbClr val="4B0082"/>
                </a:solidFill>
                <a:latin typeface="Times New Roman" pitchFamily="34" charset="0"/>
                <a:ea typeface="Times New Roman" pitchFamily="34" charset="-122"/>
                <a:cs typeface="Times New Roman" pitchFamily="34" charset="-120"/>
              </a:rPr>
              <a:t>Served as a Permanent Judge from his appointment in March 2000 until his retirement. Contributed significantly to the court's jurisprudence during his tenure.</a:t>
            </a: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FF0F5"/>
        </a:solidFill>
      </p:bgPr>
    </p:bg>
    <p:spTree>
      <p:nvGrpSpPr>
        <p:cNvPr id="1" name=""/>
        <p:cNvGrpSpPr/>
        <p:nvPr/>
      </p:nvGrpSpPr>
      <p:grpSpPr>
        <a:xfrm>
          <a:off x="0" y="0"/>
          <a:ext cx="0" cy="0"/>
          <a:chOff x="0" y="0"/>
          <a:chExt cx="0" cy="0"/>
        </a:xfrm>
      </p:grpSpPr>
      <p:sp>
        <p:nvSpPr>
          <p:cNvPr id="2" name="Shape 0"/>
          <p:cNvSpPr/>
          <p:nvPr/>
        </p:nvSpPr>
        <p:spPr>
          <a:xfrm>
            <a:off x="0" y="0"/>
            <a:ext cx="914400" cy="6858000"/>
          </a:xfrm>
          <a:prstGeom prst="rect">
            <a:avLst/>
          </a:prstGeom>
          <a:solidFill>
            <a:srgbClr val="800080"/>
          </a:solidFill>
          <a:ln/>
        </p:spPr>
      </p:sp>
      <p:sp>
        <p:nvSpPr>
          <p:cNvPr id="3" name="Text 1"/>
          <p:cNvSpPr/>
          <p:nvPr/>
        </p:nvSpPr>
        <p:spPr>
          <a:xfrm>
            <a:off x="457200" y="257175"/>
            <a:ext cx="8229600" cy="0"/>
          </a:xfrm>
          <a:prstGeom prst="rect">
            <a:avLst/>
          </a:prstGeom>
          <a:noFill/>
          <a:ln/>
        </p:spPr>
        <p:txBody>
          <a:bodyPr wrap="square" rtlCol="0" anchor="ctr"/>
          <a:lstStyle/>
          <a:p>
            <a:pPr algn="l" indent="0" marL="0">
              <a:buNone/>
            </a:pPr>
            <a:r>
              <a:rPr lang="en-US" sz="3200" b="1" dirty="0">
                <a:solidFill>
                  <a:srgbClr val="800080"/>
                </a:solidFill>
                <a:latin typeface="Times New Roman" pitchFamily="34" charset="0"/>
                <a:ea typeface="Times New Roman" pitchFamily="34" charset="-122"/>
                <a:cs typeface="Times New Roman" pitchFamily="34" charset="-120"/>
              </a:rPr>
              <a:t>Judicial Approach and Temperament</a:t>
            </a:r>
            <a:endParaRPr lang="en-US" sz="3200" dirty="0"/>
          </a:p>
        </p:txBody>
      </p:sp>
      <p:sp>
        <p:nvSpPr>
          <p:cNvPr id="4" name="Text 2"/>
          <p:cNvSpPr/>
          <p:nvPr/>
        </p:nvSpPr>
        <p:spPr>
          <a:xfrm>
            <a:off x="457200" y="1645920"/>
            <a:ext cx="7315200" cy="0"/>
          </a:xfrm>
          <a:prstGeom prst="rect">
            <a:avLst/>
          </a:prstGeom>
          <a:noFill/>
          <a:ln/>
        </p:spPr>
        <p:txBody>
          <a:bodyPr wrap="square" rtlCol="0" anchor="ctr">
            <a:spAutoFit/>
          </a:bodyPr>
          <a:lstStyle/>
          <a:p>
            <a:pPr indent="0" marL="0">
              <a:lnSpc>
                <a:spcPts val="150"/>
              </a:lnSpc>
              <a:buNone/>
            </a:pPr>
            <a:r>
              <a:rPr lang="en-US" sz="2400" dirty="0">
                <a:solidFill>
                  <a:srgbClr val="4B0082"/>
                </a:solidFill>
                <a:latin typeface="Times New Roman" pitchFamily="34" charset="0"/>
                <a:ea typeface="Times New Roman" pitchFamily="34" charset="-122"/>
                <a:cs typeface="Times New Roman" pitchFamily="34" charset="-120"/>
              </a:rPr>
              <a:t>Known for his experience gained from years in the subordinate judiciary. Often regarded for a practical and thorough approach to cases presented before him. (Note: Specific details on judicial philosophy require deeper analysis of judgments).</a:t>
            </a:r>
            <a:endParaRPr 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Company>AI Presentation Generator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 thangaraju</dc:title>
  <dc:subject>AI Generated Presentation</dc:subject>
  <dc:creator>AI Presentation Generator</dc:creator>
  <cp:lastModifiedBy>AI Presentation Generator</cp:lastModifiedBy>
  <cp:revision>1</cp:revision>
  <dcterms:created xsi:type="dcterms:W3CDTF">2025-04-29T07:34:35Z</dcterms:created>
  <dcterms:modified xsi:type="dcterms:W3CDTF">2025-04-29T07:34:35Z</dcterms:modified>
</cp:coreProperties>
</file>