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notesMasterIdLst>
    <p:notesMasterId r:id="rId16"/>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20"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0F5"/>
        </a:solidFill>
      </p:bgPr>
    </p:bg>
    <p:spTree>
      <p:nvGrpSpPr>
        <p:cNvPr id="1" name=""/>
        <p:cNvGrpSpPr/>
        <p:nvPr/>
      </p:nvGrpSpPr>
      <p:grpSpPr>
        <a:xfrm>
          <a:off x="0" y="0"/>
          <a:ext cx="0" cy="0"/>
          <a:chOff x="0" y="0"/>
          <a:chExt cx="0" cy="0"/>
        </a:xfrm>
      </p:grpSpPr>
      <p:sp>
        <p:nvSpPr>
          <p:cNvPr id="2" name="Text 0"/>
          <p:cNvSpPr/>
          <p:nvPr/>
        </p:nvSpPr>
        <p:spPr>
          <a:xfrm>
            <a:off x="0" y="1543050"/>
            <a:ext cx="9144000" cy="0"/>
          </a:xfrm>
          <a:prstGeom prst="rect">
            <a:avLst/>
          </a:prstGeom>
          <a:noFill/>
          <a:ln/>
          <a:effectLst>
            <a:outerShdw sx="100000" sy="100000" kx="0" ky="0" algn="bl" rotWithShape="0" blurRad="38100" dist="25400" dir="16200000">
              <a:srgbClr val="000000">
                <a:alpha val="20000"/>
              </a:srgbClr>
            </a:outerShdw>
          </a:effectLst>
        </p:spPr>
        <p:txBody>
          <a:bodyPr wrap="square" rtlCol="0" anchor="ctr"/>
          <a:lstStyle/>
          <a:p>
            <a:pPr algn="ctr" indent="0" marL="0">
              <a:buNone/>
            </a:pPr>
            <a:r>
              <a:rPr lang="en-US" sz="4400" b="1" dirty="0">
                <a:solidFill>
                  <a:srgbClr val="800080"/>
                </a:solidFill>
                <a:latin typeface="Times New Roman" pitchFamily="34" charset="0"/>
                <a:ea typeface="Times New Roman" pitchFamily="34" charset="-122"/>
                <a:cs typeface="Times New Roman" pitchFamily="34" charset="-120"/>
              </a:rPr>
              <a:t>b thangaraju iiitb</a:t>
            </a:r>
            <a:endParaRPr lang="en-US" sz="4400" dirty="0"/>
          </a:p>
        </p:txBody>
      </p:sp>
      <p:sp>
        <p:nvSpPr>
          <p:cNvPr id="3" name="Text 1"/>
          <p:cNvSpPr/>
          <p:nvPr/>
        </p:nvSpPr>
        <p:spPr>
          <a:xfrm>
            <a:off x="0" y="2571750"/>
            <a:ext cx="9144000" cy="0"/>
          </a:xfrm>
          <a:prstGeom prst="rect">
            <a:avLst/>
          </a:prstGeom>
          <a:noFill/>
          <a:ln/>
        </p:spPr>
        <p:txBody>
          <a:bodyPr wrap="square" rtlCol="0" anchor="ctr"/>
          <a:lstStyle/>
          <a:p>
            <a:pPr algn="ctr" indent="0" marL="0">
              <a:lnSpc>
                <a:spcPts val="150"/>
              </a:lnSpc>
              <a:buNone/>
            </a:pPr>
            <a:r>
              <a:rPr lang="en-US" sz="2000" dirty="0">
                <a:solidFill>
                  <a:srgbClr val="4B0082"/>
                </a:solidFill>
                <a:latin typeface="Times New Roman" pitchFamily="34" charset="0"/>
                <a:ea typeface="Times New Roman" pitchFamily="34" charset="-122"/>
                <a:cs typeface="Times New Roman" pitchFamily="34" charset="-120"/>
              </a:rPr>
              <a:t>Generated by AI Presentation Generator</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0F5"/>
        </a:solidFill>
      </p:bgPr>
    </p:bg>
    <p:spTree>
      <p:nvGrpSpPr>
        <p:cNvPr id="1" name=""/>
        <p:cNvGrpSpPr/>
        <p:nvPr/>
      </p:nvGrpSpPr>
      <p:grpSpPr>
        <a:xfrm>
          <a:off x="0" y="0"/>
          <a:ext cx="0" cy="0"/>
          <a:chOff x="0" y="0"/>
          <a:chExt cx="0" cy="0"/>
        </a:xfrm>
      </p:grpSpPr>
      <p:sp>
        <p:nvSpPr>
          <p:cNvPr id="2" name="Shape 0"/>
          <p:cNvSpPr/>
          <p:nvPr/>
        </p:nvSpPr>
        <p:spPr>
          <a:xfrm>
            <a:off x="0" y="0"/>
            <a:ext cx="914400" cy="6858000"/>
          </a:xfrm>
          <a:prstGeom prst="rect">
            <a:avLst/>
          </a:prstGeom>
          <a:solidFill>
            <a:srgbClr val="800080"/>
          </a:solidFill>
          <a:ln/>
        </p:spPr>
      </p:sp>
      <p:sp>
        <p:nvSpPr>
          <p:cNvPr id="3" name="Text 1"/>
          <p:cNvSpPr/>
          <p:nvPr/>
        </p:nvSpPr>
        <p:spPr>
          <a:xfrm>
            <a:off x="457200" y="257175"/>
            <a:ext cx="8229600" cy="0"/>
          </a:xfrm>
          <a:prstGeom prst="rect">
            <a:avLst/>
          </a:prstGeom>
          <a:noFill/>
          <a:ln/>
        </p:spPr>
        <p:txBody>
          <a:bodyPr wrap="square" rtlCol="0" anchor="ctr"/>
          <a:lstStyle/>
          <a:p>
            <a:pPr algn="l" indent="0" marL="0">
              <a:buNone/>
            </a:pPr>
            <a:r>
              <a:rPr lang="en-US" sz="3200" b="1" dirty="0">
                <a:solidFill>
                  <a:srgbClr val="800080"/>
                </a:solidFill>
                <a:latin typeface="Times New Roman" pitchFamily="34" charset="0"/>
                <a:ea typeface="Times New Roman" pitchFamily="34" charset="-122"/>
                <a:cs typeface="Times New Roman" pitchFamily="34" charset="-120"/>
              </a:rPr>
              <a:t>Mentorship and Guidance</a:t>
            </a:r>
            <a:endParaRPr lang="en-US" sz="3200" dirty="0"/>
          </a:p>
        </p:txBody>
      </p:sp>
      <p:sp>
        <p:nvSpPr>
          <p:cNvPr id="4" name="Text 2"/>
          <p:cNvSpPr/>
          <p:nvPr/>
        </p:nvSpPr>
        <p:spPr>
          <a:xfrm>
            <a:off x="457200" y="1645920"/>
            <a:ext cx="7315200" cy="0"/>
          </a:xfrm>
          <a:prstGeom prst="rect">
            <a:avLst/>
          </a:prstGeom>
          <a:noFill/>
          <a:ln/>
        </p:spPr>
        <p:txBody>
          <a:bodyPr wrap="square" rtlCol="0" anchor="ctr">
            <a:spAutoFit/>
          </a:bodyPr>
          <a:lstStyle/>
          <a:p>
            <a:pPr indent="0" marL="0">
              <a:lnSpc>
                <a:spcPts val="150"/>
              </a:lnSpc>
              <a:buNone/>
            </a:pPr>
            <a:r>
              <a:rPr lang="en-US" sz="2400" dirty="0">
                <a:solidFill>
                  <a:srgbClr val="4B0082"/>
                </a:solidFill>
                <a:latin typeface="Times New Roman" pitchFamily="34" charset="0"/>
                <a:ea typeface="Times New Roman" pitchFamily="34" charset="-122"/>
                <a:cs typeface="Times New Roman" pitchFamily="34" charset="-120"/>
              </a:rPr>
              <a:t>Provides valuable guidance to students pursuing research in algorithms and related areas, fostering the next generation of computer scientists.</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0F5"/>
        </a:solidFill>
      </p:bgPr>
    </p:bg>
    <p:spTree>
      <p:nvGrpSpPr>
        <p:cNvPr id="1" name=""/>
        <p:cNvGrpSpPr/>
        <p:nvPr/>
      </p:nvGrpSpPr>
      <p:grpSpPr>
        <a:xfrm>
          <a:off x="0" y="0"/>
          <a:ext cx="0" cy="0"/>
          <a:chOff x="0" y="0"/>
          <a:chExt cx="0" cy="0"/>
        </a:xfrm>
      </p:grpSpPr>
      <p:sp>
        <p:nvSpPr>
          <p:cNvPr id="2" name="Shape 0"/>
          <p:cNvSpPr/>
          <p:nvPr/>
        </p:nvSpPr>
        <p:spPr>
          <a:xfrm>
            <a:off x="0" y="0"/>
            <a:ext cx="914400" cy="6858000"/>
          </a:xfrm>
          <a:prstGeom prst="rect">
            <a:avLst/>
          </a:prstGeom>
          <a:solidFill>
            <a:srgbClr val="800080"/>
          </a:solidFill>
          <a:ln/>
        </p:spPr>
      </p:sp>
      <p:sp>
        <p:nvSpPr>
          <p:cNvPr id="3" name="Text 1"/>
          <p:cNvSpPr/>
          <p:nvPr/>
        </p:nvSpPr>
        <p:spPr>
          <a:xfrm>
            <a:off x="457200" y="257175"/>
            <a:ext cx="8229600" cy="0"/>
          </a:xfrm>
          <a:prstGeom prst="rect">
            <a:avLst/>
          </a:prstGeom>
          <a:noFill/>
          <a:ln/>
        </p:spPr>
        <p:txBody>
          <a:bodyPr wrap="square" rtlCol="0" anchor="ctr"/>
          <a:lstStyle/>
          <a:p>
            <a:pPr algn="l" indent="0" marL="0">
              <a:buNone/>
            </a:pPr>
            <a:r>
              <a:rPr lang="en-US" sz="3200" b="1" dirty="0">
                <a:solidFill>
                  <a:srgbClr val="800080"/>
                </a:solidFill>
                <a:latin typeface="Times New Roman" pitchFamily="34" charset="0"/>
                <a:ea typeface="Times New Roman" pitchFamily="34" charset="-122"/>
                <a:cs typeface="Times New Roman" pitchFamily="34" charset="-120"/>
              </a:rPr>
              <a:t>Collaboration and Networking</a:t>
            </a:r>
            <a:endParaRPr lang="en-US" sz="3200" dirty="0"/>
          </a:p>
        </p:txBody>
      </p:sp>
      <p:sp>
        <p:nvSpPr>
          <p:cNvPr id="4" name="Text 2"/>
          <p:cNvSpPr/>
          <p:nvPr/>
        </p:nvSpPr>
        <p:spPr>
          <a:xfrm>
            <a:off x="457200" y="1645920"/>
            <a:ext cx="7315200" cy="0"/>
          </a:xfrm>
          <a:prstGeom prst="rect">
            <a:avLst/>
          </a:prstGeom>
          <a:noFill/>
          <a:ln/>
        </p:spPr>
        <p:txBody>
          <a:bodyPr wrap="square" rtlCol="0" anchor="ctr">
            <a:spAutoFit/>
          </a:bodyPr>
          <a:lstStyle/>
          <a:p>
            <a:pPr indent="0" marL="0">
              <a:lnSpc>
                <a:spcPts val="150"/>
              </a:lnSpc>
              <a:buNone/>
            </a:pPr>
            <a:r>
              <a:rPr lang="en-US" sz="2400" dirty="0">
                <a:solidFill>
                  <a:srgbClr val="4B0082"/>
                </a:solidFill>
                <a:latin typeface="Times New Roman" pitchFamily="34" charset="0"/>
                <a:ea typeface="Times New Roman" pitchFamily="34" charset="-122"/>
                <a:cs typeface="Times New Roman" pitchFamily="34" charset="-120"/>
              </a:rPr>
              <a:t>Actively involved in collaborative research projects with national and international institutions, contributing to a global network of researchers.</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0F5"/>
        </a:solidFill>
      </p:bgPr>
    </p:bg>
    <p:spTree>
      <p:nvGrpSpPr>
        <p:cNvPr id="1" name=""/>
        <p:cNvGrpSpPr/>
        <p:nvPr/>
      </p:nvGrpSpPr>
      <p:grpSpPr>
        <a:xfrm>
          <a:off x="0" y="0"/>
          <a:ext cx="0" cy="0"/>
          <a:chOff x="0" y="0"/>
          <a:chExt cx="0" cy="0"/>
        </a:xfrm>
      </p:grpSpPr>
      <p:sp>
        <p:nvSpPr>
          <p:cNvPr id="2" name="Shape 0"/>
          <p:cNvSpPr/>
          <p:nvPr/>
        </p:nvSpPr>
        <p:spPr>
          <a:xfrm>
            <a:off x="0" y="0"/>
            <a:ext cx="914400" cy="6858000"/>
          </a:xfrm>
          <a:prstGeom prst="rect">
            <a:avLst/>
          </a:prstGeom>
          <a:solidFill>
            <a:srgbClr val="800080"/>
          </a:solidFill>
          <a:ln/>
        </p:spPr>
      </p:sp>
      <p:sp>
        <p:nvSpPr>
          <p:cNvPr id="3" name="Text 1"/>
          <p:cNvSpPr/>
          <p:nvPr/>
        </p:nvSpPr>
        <p:spPr>
          <a:xfrm>
            <a:off x="457200" y="257175"/>
            <a:ext cx="8229600" cy="0"/>
          </a:xfrm>
          <a:prstGeom prst="rect">
            <a:avLst/>
          </a:prstGeom>
          <a:noFill/>
          <a:ln/>
        </p:spPr>
        <p:txBody>
          <a:bodyPr wrap="square" rtlCol="0" anchor="ctr"/>
          <a:lstStyle/>
          <a:p>
            <a:pPr algn="l" indent="0" marL="0">
              <a:buNone/>
            </a:pPr>
            <a:r>
              <a:rPr lang="en-US" sz="3200" b="1" dirty="0">
                <a:solidFill>
                  <a:srgbClr val="800080"/>
                </a:solidFill>
                <a:latin typeface="Times New Roman" pitchFamily="34" charset="0"/>
                <a:ea typeface="Times New Roman" pitchFamily="34" charset="-122"/>
                <a:cs typeface="Times New Roman" pitchFamily="34" charset="-120"/>
              </a:rPr>
              <a:t>Publications and Recognition</a:t>
            </a:r>
            <a:endParaRPr lang="en-US" sz="3200" dirty="0"/>
          </a:p>
        </p:txBody>
      </p:sp>
      <p:sp>
        <p:nvSpPr>
          <p:cNvPr id="4" name="Text 2"/>
          <p:cNvSpPr/>
          <p:nvPr/>
        </p:nvSpPr>
        <p:spPr>
          <a:xfrm>
            <a:off x="457200" y="1645920"/>
            <a:ext cx="7315200" cy="0"/>
          </a:xfrm>
          <a:prstGeom prst="rect">
            <a:avLst/>
          </a:prstGeom>
          <a:noFill/>
          <a:ln/>
        </p:spPr>
        <p:txBody>
          <a:bodyPr wrap="square" rtlCol="0" anchor="ctr">
            <a:spAutoFit/>
          </a:bodyPr>
          <a:lstStyle/>
          <a:p>
            <a:pPr indent="0" marL="0">
              <a:lnSpc>
                <a:spcPts val="150"/>
              </a:lnSpc>
              <a:buNone/>
            </a:pPr>
            <a:r>
              <a:rPr lang="en-US" sz="2400" dirty="0">
                <a:solidFill>
                  <a:srgbClr val="4B0082"/>
                </a:solidFill>
                <a:latin typeface="Times New Roman" pitchFamily="34" charset="0"/>
                <a:ea typeface="Times New Roman" pitchFamily="34" charset="-122"/>
                <a:cs typeface="Times New Roman" pitchFamily="34" charset="-120"/>
              </a:rPr>
              <a:t>His research work has been recognized through numerous publications in prestigious journals and presentations at leading conferences.</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0F5"/>
        </a:solidFill>
      </p:bgPr>
    </p:bg>
    <p:spTree>
      <p:nvGrpSpPr>
        <p:cNvPr id="1" name=""/>
        <p:cNvGrpSpPr/>
        <p:nvPr/>
      </p:nvGrpSpPr>
      <p:grpSpPr>
        <a:xfrm>
          <a:off x="0" y="0"/>
          <a:ext cx="0" cy="0"/>
          <a:chOff x="0" y="0"/>
          <a:chExt cx="0" cy="0"/>
        </a:xfrm>
      </p:grpSpPr>
      <p:sp>
        <p:nvSpPr>
          <p:cNvPr id="2" name="Shape 0"/>
          <p:cNvSpPr/>
          <p:nvPr/>
        </p:nvSpPr>
        <p:spPr>
          <a:xfrm>
            <a:off x="0" y="0"/>
            <a:ext cx="914400" cy="6858000"/>
          </a:xfrm>
          <a:prstGeom prst="rect">
            <a:avLst/>
          </a:prstGeom>
          <a:solidFill>
            <a:srgbClr val="800080"/>
          </a:solidFill>
          <a:ln/>
        </p:spPr>
      </p:sp>
      <p:sp>
        <p:nvSpPr>
          <p:cNvPr id="3" name="Text 1"/>
          <p:cNvSpPr/>
          <p:nvPr/>
        </p:nvSpPr>
        <p:spPr>
          <a:xfrm>
            <a:off x="457200" y="257175"/>
            <a:ext cx="8229600" cy="0"/>
          </a:xfrm>
          <a:prstGeom prst="rect">
            <a:avLst/>
          </a:prstGeom>
          <a:noFill/>
          <a:ln/>
        </p:spPr>
        <p:txBody>
          <a:bodyPr wrap="square" rtlCol="0" anchor="ctr"/>
          <a:lstStyle/>
          <a:p>
            <a:pPr algn="l" indent="0" marL="0">
              <a:buNone/>
            </a:pPr>
            <a:r>
              <a:rPr lang="en-US" sz="3200" b="1" dirty="0">
                <a:solidFill>
                  <a:srgbClr val="800080"/>
                </a:solidFill>
                <a:latin typeface="Times New Roman" pitchFamily="34" charset="0"/>
                <a:ea typeface="Times New Roman" pitchFamily="34" charset="-122"/>
                <a:cs typeface="Times New Roman" pitchFamily="34" charset="-120"/>
              </a:rPr>
              <a:t>Impact on the Field</a:t>
            </a:r>
            <a:endParaRPr lang="en-US" sz="3200" dirty="0"/>
          </a:p>
        </p:txBody>
      </p:sp>
      <p:sp>
        <p:nvSpPr>
          <p:cNvPr id="4" name="Text 2"/>
          <p:cNvSpPr/>
          <p:nvPr/>
        </p:nvSpPr>
        <p:spPr>
          <a:xfrm>
            <a:off x="457200" y="1645920"/>
            <a:ext cx="7315200" cy="0"/>
          </a:xfrm>
          <a:prstGeom prst="rect">
            <a:avLst/>
          </a:prstGeom>
          <a:noFill/>
          <a:ln/>
        </p:spPr>
        <p:txBody>
          <a:bodyPr wrap="square" rtlCol="0" anchor="ctr">
            <a:spAutoFit/>
          </a:bodyPr>
          <a:lstStyle/>
          <a:p>
            <a:pPr indent="0" marL="0">
              <a:lnSpc>
                <a:spcPts val="150"/>
              </a:lnSpc>
              <a:buNone/>
            </a:pPr>
            <a:r>
              <a:rPr lang="en-US" sz="2400" dirty="0">
                <a:solidFill>
                  <a:srgbClr val="4B0082"/>
                </a:solidFill>
                <a:latin typeface="Times New Roman" pitchFamily="34" charset="0"/>
                <a:ea typeface="Times New Roman" pitchFamily="34" charset="-122"/>
                <a:cs typeface="Times New Roman" pitchFamily="34" charset="-120"/>
              </a:rPr>
              <a:t>B. Thangaraju's contributions have made a significant impact on the development of efficient algorithms and their application in various domains.</a:t>
            </a: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FF0F5"/>
        </a:solidFill>
      </p:bgPr>
    </p:bg>
    <p:spTree>
      <p:nvGrpSpPr>
        <p:cNvPr id="1" name=""/>
        <p:cNvGrpSpPr/>
        <p:nvPr/>
      </p:nvGrpSpPr>
      <p:grpSpPr>
        <a:xfrm>
          <a:off x="0" y="0"/>
          <a:ext cx="0" cy="0"/>
          <a:chOff x="0" y="0"/>
          <a:chExt cx="0" cy="0"/>
        </a:xfrm>
      </p:grpSpPr>
      <p:sp>
        <p:nvSpPr>
          <p:cNvPr id="2" name="Shape 0"/>
          <p:cNvSpPr/>
          <p:nvPr/>
        </p:nvSpPr>
        <p:spPr>
          <a:xfrm>
            <a:off x="0" y="0"/>
            <a:ext cx="914400" cy="6858000"/>
          </a:xfrm>
          <a:prstGeom prst="rect">
            <a:avLst/>
          </a:prstGeom>
          <a:solidFill>
            <a:srgbClr val="800080"/>
          </a:solidFill>
          <a:ln/>
        </p:spPr>
      </p:sp>
      <p:sp>
        <p:nvSpPr>
          <p:cNvPr id="3" name="Text 1"/>
          <p:cNvSpPr/>
          <p:nvPr/>
        </p:nvSpPr>
        <p:spPr>
          <a:xfrm>
            <a:off x="457200" y="257175"/>
            <a:ext cx="8229600" cy="0"/>
          </a:xfrm>
          <a:prstGeom prst="rect">
            <a:avLst/>
          </a:prstGeom>
          <a:noFill/>
          <a:ln/>
        </p:spPr>
        <p:txBody>
          <a:bodyPr wrap="square" rtlCol="0" anchor="ctr"/>
          <a:lstStyle/>
          <a:p>
            <a:pPr algn="l" indent="0" marL="0">
              <a:buNone/>
            </a:pPr>
            <a:r>
              <a:rPr lang="en-US" sz="3200" b="1" dirty="0">
                <a:solidFill>
                  <a:srgbClr val="800080"/>
                </a:solidFill>
                <a:latin typeface="Times New Roman" pitchFamily="34" charset="0"/>
                <a:ea typeface="Times New Roman" pitchFamily="34" charset="-122"/>
                <a:cs typeface="Times New Roman" pitchFamily="34" charset="-120"/>
              </a:rPr>
              <a:t>Conclusion</a:t>
            </a:r>
            <a:endParaRPr lang="en-US" sz="3200" dirty="0"/>
          </a:p>
        </p:txBody>
      </p:sp>
      <p:sp>
        <p:nvSpPr>
          <p:cNvPr id="4" name="Text 2"/>
          <p:cNvSpPr/>
          <p:nvPr/>
        </p:nvSpPr>
        <p:spPr>
          <a:xfrm>
            <a:off x="457200" y="1645920"/>
            <a:ext cx="7315200" cy="0"/>
          </a:xfrm>
          <a:prstGeom prst="rect">
            <a:avLst/>
          </a:prstGeom>
          <a:noFill/>
          <a:ln/>
        </p:spPr>
        <p:txBody>
          <a:bodyPr wrap="square" rtlCol="0" anchor="ctr">
            <a:spAutoFit/>
          </a:bodyPr>
          <a:lstStyle/>
          <a:p>
            <a:pPr indent="0" marL="0">
              <a:lnSpc>
                <a:spcPts val="150"/>
              </a:lnSpc>
              <a:buNone/>
            </a:pPr>
            <a:r>
              <a:rPr lang="en-US" sz="2400" dirty="0">
                <a:solidFill>
                  <a:srgbClr val="4B0082"/>
                </a:solidFill>
                <a:latin typeface="Times New Roman" pitchFamily="34" charset="0"/>
                <a:ea typeface="Times New Roman" pitchFamily="34" charset="-122"/>
                <a:cs typeface="Times New Roman" pitchFamily="34" charset="-120"/>
              </a:rPr>
              <a:t>B. Thangaraju is a highly respected researcher and educator at IIITB, whose work continues to advance the field of computer science and inspire future generations of researchers. His dedication to algorithm design, graph theory, and computational geometry has solidified his position as a prominent figure in the academic community.</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0F5"/>
        </a:solidFill>
      </p:bgPr>
    </p:bg>
    <p:spTree>
      <p:nvGrpSpPr>
        <p:cNvPr id="1" name=""/>
        <p:cNvGrpSpPr/>
        <p:nvPr/>
      </p:nvGrpSpPr>
      <p:grpSpPr>
        <a:xfrm>
          <a:off x="0" y="0"/>
          <a:ext cx="0" cy="0"/>
          <a:chOff x="0" y="0"/>
          <a:chExt cx="0" cy="0"/>
        </a:xfrm>
      </p:grpSpPr>
      <p:sp>
        <p:nvSpPr>
          <p:cNvPr id="2" name="Shape 0"/>
          <p:cNvSpPr/>
          <p:nvPr/>
        </p:nvSpPr>
        <p:spPr>
          <a:xfrm>
            <a:off x="0" y="0"/>
            <a:ext cx="914400" cy="6858000"/>
          </a:xfrm>
          <a:prstGeom prst="rect">
            <a:avLst/>
          </a:prstGeom>
          <a:solidFill>
            <a:srgbClr val="800080"/>
          </a:solidFill>
          <a:ln/>
        </p:spPr>
      </p:sp>
      <p:sp>
        <p:nvSpPr>
          <p:cNvPr id="3" name="Text 1"/>
          <p:cNvSpPr/>
          <p:nvPr/>
        </p:nvSpPr>
        <p:spPr>
          <a:xfrm>
            <a:off x="457200" y="257175"/>
            <a:ext cx="8229600" cy="0"/>
          </a:xfrm>
          <a:prstGeom prst="rect">
            <a:avLst/>
          </a:prstGeom>
          <a:noFill/>
          <a:ln/>
        </p:spPr>
        <p:txBody>
          <a:bodyPr wrap="square" rtlCol="0" anchor="ctr"/>
          <a:lstStyle/>
          <a:p>
            <a:pPr algn="l" indent="0" marL="0">
              <a:buNone/>
            </a:pPr>
            <a:r>
              <a:rPr lang="en-US" sz="3200" b="1" dirty="0">
                <a:solidFill>
                  <a:srgbClr val="800080"/>
                </a:solidFill>
                <a:latin typeface="Times New Roman" pitchFamily="34" charset="0"/>
                <a:ea typeface="Times New Roman" pitchFamily="34" charset="-122"/>
                <a:cs typeface="Times New Roman" pitchFamily="34" charset="-120"/>
              </a:rPr>
              <a:t>Introduction to B. Thangaraju</a:t>
            </a:r>
            <a:endParaRPr lang="en-US" sz="3200" dirty="0"/>
          </a:p>
        </p:txBody>
      </p:sp>
      <p:sp>
        <p:nvSpPr>
          <p:cNvPr id="4" name="Text 2"/>
          <p:cNvSpPr/>
          <p:nvPr/>
        </p:nvSpPr>
        <p:spPr>
          <a:xfrm>
            <a:off x="457200" y="1645920"/>
            <a:ext cx="7315200" cy="0"/>
          </a:xfrm>
          <a:prstGeom prst="rect">
            <a:avLst/>
          </a:prstGeom>
          <a:noFill/>
          <a:ln/>
        </p:spPr>
        <p:txBody>
          <a:bodyPr wrap="square" rtlCol="0" anchor="ctr">
            <a:spAutoFit/>
          </a:bodyPr>
          <a:lstStyle/>
          <a:p>
            <a:pPr indent="0" marL="0">
              <a:lnSpc>
                <a:spcPts val="150"/>
              </a:lnSpc>
              <a:buNone/>
            </a:pPr>
            <a:r>
              <a:rPr lang="en-US" sz="2400" dirty="0">
                <a:solidFill>
                  <a:srgbClr val="4B0082"/>
                </a:solidFill>
                <a:latin typeface="Times New Roman" pitchFamily="34" charset="0"/>
                <a:ea typeface="Times New Roman" pitchFamily="34" charset="-122"/>
                <a:cs typeface="Times New Roman" pitchFamily="34" charset="-120"/>
              </a:rPr>
              <a:t>B. Thangaraju is a distinguished faculty member at the International Institute of Information Technology Bangalore (IIITB), known for his contributions to the field of computer science and engineering, particularly in the area of algorithms.</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0F5"/>
        </a:solidFill>
      </p:bgPr>
    </p:bg>
    <p:spTree>
      <p:nvGrpSpPr>
        <p:cNvPr id="1" name=""/>
        <p:cNvGrpSpPr/>
        <p:nvPr/>
      </p:nvGrpSpPr>
      <p:grpSpPr>
        <a:xfrm>
          <a:off x="0" y="0"/>
          <a:ext cx="0" cy="0"/>
          <a:chOff x="0" y="0"/>
          <a:chExt cx="0" cy="0"/>
        </a:xfrm>
      </p:grpSpPr>
      <p:sp>
        <p:nvSpPr>
          <p:cNvPr id="2" name="Shape 0"/>
          <p:cNvSpPr/>
          <p:nvPr/>
        </p:nvSpPr>
        <p:spPr>
          <a:xfrm>
            <a:off x="0" y="0"/>
            <a:ext cx="914400" cy="6858000"/>
          </a:xfrm>
          <a:prstGeom prst="rect">
            <a:avLst/>
          </a:prstGeom>
          <a:solidFill>
            <a:srgbClr val="800080"/>
          </a:solidFill>
          <a:ln/>
        </p:spPr>
      </p:sp>
      <p:sp>
        <p:nvSpPr>
          <p:cNvPr id="3" name="Text 1"/>
          <p:cNvSpPr/>
          <p:nvPr/>
        </p:nvSpPr>
        <p:spPr>
          <a:xfrm>
            <a:off x="457200" y="257175"/>
            <a:ext cx="8229600" cy="0"/>
          </a:xfrm>
          <a:prstGeom prst="rect">
            <a:avLst/>
          </a:prstGeom>
          <a:noFill/>
          <a:ln/>
        </p:spPr>
        <p:txBody>
          <a:bodyPr wrap="square" rtlCol="0" anchor="ctr"/>
          <a:lstStyle/>
          <a:p>
            <a:pPr algn="l" indent="0" marL="0">
              <a:buNone/>
            </a:pPr>
            <a:r>
              <a:rPr lang="en-US" sz="3200" b="1" dirty="0">
                <a:solidFill>
                  <a:srgbClr val="800080"/>
                </a:solidFill>
                <a:latin typeface="Times New Roman" pitchFamily="34" charset="0"/>
                <a:ea typeface="Times New Roman" pitchFamily="34" charset="-122"/>
                <a:cs typeface="Times New Roman" pitchFamily="34" charset="-120"/>
              </a:rPr>
              <a:t>Academic Background</a:t>
            </a:r>
            <a:endParaRPr lang="en-US" sz="3200" dirty="0"/>
          </a:p>
        </p:txBody>
      </p:sp>
      <p:sp>
        <p:nvSpPr>
          <p:cNvPr id="4" name="Text 2"/>
          <p:cNvSpPr/>
          <p:nvPr/>
        </p:nvSpPr>
        <p:spPr>
          <a:xfrm>
            <a:off x="457200" y="1645920"/>
            <a:ext cx="7315200" cy="0"/>
          </a:xfrm>
          <a:prstGeom prst="rect">
            <a:avLst/>
          </a:prstGeom>
          <a:noFill/>
          <a:ln/>
        </p:spPr>
        <p:txBody>
          <a:bodyPr wrap="square" rtlCol="0" anchor="ctr">
            <a:spAutoFit/>
          </a:bodyPr>
          <a:lstStyle/>
          <a:p>
            <a:pPr indent="0" marL="0">
              <a:lnSpc>
                <a:spcPts val="150"/>
              </a:lnSpc>
              <a:buNone/>
            </a:pPr>
            <a:r>
              <a:rPr lang="en-US" sz="2400" dirty="0">
                <a:solidFill>
                  <a:srgbClr val="4B0082"/>
                </a:solidFill>
                <a:latin typeface="Times New Roman" pitchFamily="34" charset="0"/>
                <a:ea typeface="Times New Roman" pitchFamily="34" charset="-122"/>
                <a:cs typeface="Times New Roman" pitchFamily="34" charset="-120"/>
              </a:rPr>
              <a:t>Holds a Ph.D. and has a strong academic record, demonstrating expertise in theoretical computer science and algorithm design.</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0F5"/>
        </a:solidFill>
      </p:bgPr>
    </p:bg>
    <p:spTree>
      <p:nvGrpSpPr>
        <p:cNvPr id="1" name=""/>
        <p:cNvGrpSpPr/>
        <p:nvPr/>
      </p:nvGrpSpPr>
      <p:grpSpPr>
        <a:xfrm>
          <a:off x="0" y="0"/>
          <a:ext cx="0" cy="0"/>
          <a:chOff x="0" y="0"/>
          <a:chExt cx="0" cy="0"/>
        </a:xfrm>
      </p:grpSpPr>
      <p:sp>
        <p:nvSpPr>
          <p:cNvPr id="2" name="Shape 0"/>
          <p:cNvSpPr/>
          <p:nvPr/>
        </p:nvSpPr>
        <p:spPr>
          <a:xfrm>
            <a:off x="0" y="0"/>
            <a:ext cx="914400" cy="6858000"/>
          </a:xfrm>
          <a:prstGeom prst="rect">
            <a:avLst/>
          </a:prstGeom>
          <a:solidFill>
            <a:srgbClr val="800080"/>
          </a:solidFill>
          <a:ln/>
        </p:spPr>
      </p:sp>
      <p:sp>
        <p:nvSpPr>
          <p:cNvPr id="3" name="Text 1"/>
          <p:cNvSpPr/>
          <p:nvPr/>
        </p:nvSpPr>
        <p:spPr>
          <a:xfrm>
            <a:off x="457200" y="257175"/>
            <a:ext cx="8229600" cy="0"/>
          </a:xfrm>
          <a:prstGeom prst="rect">
            <a:avLst/>
          </a:prstGeom>
          <a:noFill/>
          <a:ln/>
        </p:spPr>
        <p:txBody>
          <a:bodyPr wrap="square" rtlCol="0" anchor="ctr"/>
          <a:lstStyle/>
          <a:p>
            <a:pPr algn="l" indent="0" marL="0">
              <a:buNone/>
            </a:pPr>
            <a:r>
              <a:rPr lang="en-US" sz="3200" b="1" dirty="0">
                <a:solidFill>
                  <a:srgbClr val="800080"/>
                </a:solidFill>
                <a:latin typeface="Times New Roman" pitchFamily="34" charset="0"/>
                <a:ea typeface="Times New Roman" pitchFamily="34" charset="-122"/>
                <a:cs typeface="Times New Roman" pitchFamily="34" charset="-120"/>
              </a:rPr>
              <a:t>Research Focus</a:t>
            </a:r>
            <a:endParaRPr lang="en-US" sz="3200" dirty="0"/>
          </a:p>
        </p:txBody>
      </p:sp>
      <p:sp>
        <p:nvSpPr>
          <p:cNvPr id="4" name="Text 2"/>
          <p:cNvSpPr/>
          <p:nvPr/>
        </p:nvSpPr>
        <p:spPr>
          <a:xfrm>
            <a:off x="457200" y="1645920"/>
            <a:ext cx="7315200" cy="0"/>
          </a:xfrm>
          <a:prstGeom prst="rect">
            <a:avLst/>
          </a:prstGeom>
          <a:noFill/>
          <a:ln/>
        </p:spPr>
        <p:txBody>
          <a:bodyPr wrap="square" rtlCol="0" anchor="ctr">
            <a:spAutoFit/>
          </a:bodyPr>
          <a:lstStyle/>
          <a:p>
            <a:pPr indent="0" marL="0">
              <a:lnSpc>
                <a:spcPts val="150"/>
              </a:lnSpc>
              <a:buNone/>
            </a:pPr>
            <a:r>
              <a:rPr lang="en-US" sz="2400" dirty="0">
                <a:solidFill>
                  <a:srgbClr val="4B0082"/>
                </a:solidFill>
                <a:latin typeface="Times New Roman" pitchFamily="34" charset="0"/>
                <a:ea typeface="Times New Roman" pitchFamily="34" charset="-122"/>
                <a:cs typeface="Times New Roman" pitchFamily="34" charset="-120"/>
              </a:rPr>
              <a:t>His primary research areas include Algorithm Design and Analysis, Graph Algorithms, Combinatorial Optimization, and Computational Geometry.</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0F5"/>
        </a:solidFill>
      </p:bgPr>
    </p:bg>
    <p:spTree>
      <p:nvGrpSpPr>
        <p:cNvPr id="1" name=""/>
        <p:cNvGrpSpPr/>
        <p:nvPr/>
      </p:nvGrpSpPr>
      <p:grpSpPr>
        <a:xfrm>
          <a:off x="0" y="0"/>
          <a:ext cx="0" cy="0"/>
          <a:chOff x="0" y="0"/>
          <a:chExt cx="0" cy="0"/>
        </a:xfrm>
      </p:grpSpPr>
      <p:sp>
        <p:nvSpPr>
          <p:cNvPr id="2" name="Shape 0"/>
          <p:cNvSpPr/>
          <p:nvPr/>
        </p:nvSpPr>
        <p:spPr>
          <a:xfrm>
            <a:off x="0" y="0"/>
            <a:ext cx="914400" cy="6858000"/>
          </a:xfrm>
          <a:prstGeom prst="rect">
            <a:avLst/>
          </a:prstGeom>
          <a:solidFill>
            <a:srgbClr val="800080"/>
          </a:solidFill>
          <a:ln/>
        </p:spPr>
      </p:sp>
      <p:sp>
        <p:nvSpPr>
          <p:cNvPr id="3" name="Text 1"/>
          <p:cNvSpPr/>
          <p:nvPr/>
        </p:nvSpPr>
        <p:spPr>
          <a:xfrm>
            <a:off x="457200" y="257175"/>
            <a:ext cx="8229600" cy="0"/>
          </a:xfrm>
          <a:prstGeom prst="rect">
            <a:avLst/>
          </a:prstGeom>
          <a:noFill/>
          <a:ln/>
        </p:spPr>
        <p:txBody>
          <a:bodyPr wrap="square" rtlCol="0" anchor="ctr"/>
          <a:lstStyle/>
          <a:p>
            <a:pPr algn="l" indent="0" marL="0">
              <a:buNone/>
            </a:pPr>
            <a:r>
              <a:rPr lang="en-US" sz="3200" b="1" dirty="0">
                <a:solidFill>
                  <a:srgbClr val="800080"/>
                </a:solidFill>
                <a:latin typeface="Times New Roman" pitchFamily="34" charset="0"/>
                <a:ea typeface="Times New Roman" pitchFamily="34" charset="-122"/>
                <a:cs typeface="Times New Roman" pitchFamily="34" charset="-120"/>
              </a:rPr>
              <a:t>Contributions to Algorithm Design</a:t>
            </a:r>
            <a:endParaRPr lang="en-US" sz="3200" dirty="0"/>
          </a:p>
        </p:txBody>
      </p:sp>
      <p:sp>
        <p:nvSpPr>
          <p:cNvPr id="4" name="Text 2"/>
          <p:cNvSpPr/>
          <p:nvPr/>
        </p:nvSpPr>
        <p:spPr>
          <a:xfrm>
            <a:off x="457200" y="1645920"/>
            <a:ext cx="7315200" cy="0"/>
          </a:xfrm>
          <a:prstGeom prst="rect">
            <a:avLst/>
          </a:prstGeom>
          <a:noFill/>
          <a:ln/>
        </p:spPr>
        <p:txBody>
          <a:bodyPr wrap="square" rtlCol="0" anchor="ctr">
            <a:spAutoFit/>
          </a:bodyPr>
          <a:lstStyle/>
          <a:p>
            <a:pPr indent="0" marL="0">
              <a:lnSpc>
                <a:spcPts val="150"/>
              </a:lnSpc>
              <a:buNone/>
            </a:pPr>
            <a:r>
              <a:rPr lang="en-US" sz="2400" dirty="0">
                <a:solidFill>
                  <a:srgbClr val="4B0082"/>
                </a:solidFill>
                <a:latin typeface="Times New Roman" pitchFamily="34" charset="0"/>
                <a:ea typeface="Times New Roman" pitchFamily="34" charset="-122"/>
                <a:cs typeface="Times New Roman" pitchFamily="34" charset="-120"/>
              </a:rPr>
              <a:t>Has published extensively in reputed journals and conferences, presenting novel algorithms and solutions for complex computational problems.</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0F5"/>
        </a:solidFill>
      </p:bgPr>
    </p:bg>
    <p:spTree>
      <p:nvGrpSpPr>
        <p:cNvPr id="1" name=""/>
        <p:cNvGrpSpPr/>
        <p:nvPr/>
      </p:nvGrpSpPr>
      <p:grpSpPr>
        <a:xfrm>
          <a:off x="0" y="0"/>
          <a:ext cx="0" cy="0"/>
          <a:chOff x="0" y="0"/>
          <a:chExt cx="0" cy="0"/>
        </a:xfrm>
      </p:grpSpPr>
      <p:sp>
        <p:nvSpPr>
          <p:cNvPr id="2" name="Shape 0"/>
          <p:cNvSpPr/>
          <p:nvPr/>
        </p:nvSpPr>
        <p:spPr>
          <a:xfrm>
            <a:off x="0" y="0"/>
            <a:ext cx="914400" cy="6858000"/>
          </a:xfrm>
          <a:prstGeom prst="rect">
            <a:avLst/>
          </a:prstGeom>
          <a:solidFill>
            <a:srgbClr val="800080"/>
          </a:solidFill>
          <a:ln/>
        </p:spPr>
      </p:sp>
      <p:sp>
        <p:nvSpPr>
          <p:cNvPr id="3" name="Text 1"/>
          <p:cNvSpPr/>
          <p:nvPr/>
        </p:nvSpPr>
        <p:spPr>
          <a:xfrm>
            <a:off x="457200" y="257175"/>
            <a:ext cx="8229600" cy="0"/>
          </a:xfrm>
          <a:prstGeom prst="rect">
            <a:avLst/>
          </a:prstGeom>
          <a:noFill/>
          <a:ln/>
        </p:spPr>
        <p:txBody>
          <a:bodyPr wrap="square" rtlCol="0" anchor="ctr"/>
          <a:lstStyle/>
          <a:p>
            <a:pPr algn="l" indent="0" marL="0">
              <a:buNone/>
            </a:pPr>
            <a:r>
              <a:rPr lang="en-US" sz="3200" b="1" dirty="0">
                <a:solidFill>
                  <a:srgbClr val="800080"/>
                </a:solidFill>
                <a:latin typeface="Times New Roman" pitchFamily="34" charset="0"/>
                <a:ea typeface="Times New Roman" pitchFamily="34" charset="-122"/>
                <a:cs typeface="Times New Roman" pitchFamily="34" charset="-120"/>
              </a:rPr>
              <a:t>Graph Algorithms Expertise</a:t>
            </a:r>
            <a:endParaRPr lang="en-US" sz="3200" dirty="0"/>
          </a:p>
        </p:txBody>
      </p:sp>
      <p:sp>
        <p:nvSpPr>
          <p:cNvPr id="4" name="Text 2"/>
          <p:cNvSpPr/>
          <p:nvPr/>
        </p:nvSpPr>
        <p:spPr>
          <a:xfrm>
            <a:off x="457200" y="1645920"/>
            <a:ext cx="7315200" cy="0"/>
          </a:xfrm>
          <a:prstGeom prst="rect">
            <a:avLst/>
          </a:prstGeom>
          <a:noFill/>
          <a:ln/>
        </p:spPr>
        <p:txBody>
          <a:bodyPr wrap="square" rtlCol="0" anchor="ctr">
            <a:spAutoFit/>
          </a:bodyPr>
          <a:lstStyle/>
          <a:p>
            <a:pPr indent="0" marL="0">
              <a:lnSpc>
                <a:spcPts val="150"/>
              </a:lnSpc>
              <a:buNone/>
            </a:pPr>
            <a:r>
              <a:rPr lang="en-US" sz="2400" dirty="0">
                <a:solidFill>
                  <a:srgbClr val="4B0082"/>
                </a:solidFill>
                <a:latin typeface="Times New Roman" pitchFamily="34" charset="0"/>
                <a:ea typeface="Times New Roman" pitchFamily="34" charset="-122"/>
                <a:cs typeface="Times New Roman" pitchFamily="34" charset="-120"/>
              </a:rPr>
              <a:t>Specialized knowledge in graph algorithms, contributing to advancements in network analysis, routing protocols, and graph-based data structures.</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0F5"/>
        </a:solidFill>
      </p:bgPr>
    </p:bg>
    <p:spTree>
      <p:nvGrpSpPr>
        <p:cNvPr id="1" name=""/>
        <p:cNvGrpSpPr/>
        <p:nvPr/>
      </p:nvGrpSpPr>
      <p:grpSpPr>
        <a:xfrm>
          <a:off x="0" y="0"/>
          <a:ext cx="0" cy="0"/>
          <a:chOff x="0" y="0"/>
          <a:chExt cx="0" cy="0"/>
        </a:xfrm>
      </p:grpSpPr>
      <p:sp>
        <p:nvSpPr>
          <p:cNvPr id="2" name="Shape 0"/>
          <p:cNvSpPr/>
          <p:nvPr/>
        </p:nvSpPr>
        <p:spPr>
          <a:xfrm>
            <a:off x="0" y="0"/>
            <a:ext cx="914400" cy="6858000"/>
          </a:xfrm>
          <a:prstGeom prst="rect">
            <a:avLst/>
          </a:prstGeom>
          <a:solidFill>
            <a:srgbClr val="800080"/>
          </a:solidFill>
          <a:ln/>
        </p:spPr>
      </p:sp>
      <p:sp>
        <p:nvSpPr>
          <p:cNvPr id="3" name="Text 1"/>
          <p:cNvSpPr/>
          <p:nvPr/>
        </p:nvSpPr>
        <p:spPr>
          <a:xfrm>
            <a:off x="457200" y="257175"/>
            <a:ext cx="8229600" cy="0"/>
          </a:xfrm>
          <a:prstGeom prst="rect">
            <a:avLst/>
          </a:prstGeom>
          <a:noFill/>
          <a:ln/>
        </p:spPr>
        <p:txBody>
          <a:bodyPr wrap="square" rtlCol="0" anchor="ctr"/>
          <a:lstStyle/>
          <a:p>
            <a:pPr algn="l" indent="0" marL="0">
              <a:buNone/>
            </a:pPr>
            <a:r>
              <a:rPr lang="en-US" sz="3200" b="1" dirty="0">
                <a:solidFill>
                  <a:srgbClr val="800080"/>
                </a:solidFill>
                <a:latin typeface="Times New Roman" pitchFamily="34" charset="0"/>
                <a:ea typeface="Times New Roman" pitchFamily="34" charset="-122"/>
                <a:cs typeface="Times New Roman" pitchFamily="34" charset="-120"/>
              </a:rPr>
              <a:t>Combinatorial Optimization Research</a:t>
            </a:r>
            <a:endParaRPr lang="en-US" sz="3200" dirty="0"/>
          </a:p>
        </p:txBody>
      </p:sp>
      <p:sp>
        <p:nvSpPr>
          <p:cNvPr id="4" name="Text 2"/>
          <p:cNvSpPr/>
          <p:nvPr/>
        </p:nvSpPr>
        <p:spPr>
          <a:xfrm>
            <a:off x="457200" y="1645920"/>
            <a:ext cx="7315200" cy="0"/>
          </a:xfrm>
          <a:prstGeom prst="rect">
            <a:avLst/>
          </a:prstGeom>
          <a:noFill/>
          <a:ln/>
        </p:spPr>
        <p:txBody>
          <a:bodyPr wrap="square" rtlCol="0" anchor="ctr">
            <a:spAutoFit/>
          </a:bodyPr>
          <a:lstStyle/>
          <a:p>
            <a:pPr indent="0" marL="0">
              <a:lnSpc>
                <a:spcPts val="150"/>
              </a:lnSpc>
              <a:buNone/>
            </a:pPr>
            <a:r>
              <a:rPr lang="en-US" sz="2400" dirty="0">
                <a:solidFill>
                  <a:srgbClr val="4B0082"/>
                </a:solidFill>
                <a:latin typeface="Times New Roman" pitchFamily="34" charset="0"/>
                <a:ea typeface="Times New Roman" pitchFamily="34" charset="-122"/>
                <a:cs typeface="Times New Roman" pitchFamily="34" charset="-120"/>
              </a:rPr>
              <a:t>Engaged in research on combinatorial optimization, seeking efficient methods for solving optimization problems with discrete variables.</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0F5"/>
        </a:solidFill>
      </p:bgPr>
    </p:bg>
    <p:spTree>
      <p:nvGrpSpPr>
        <p:cNvPr id="1" name=""/>
        <p:cNvGrpSpPr/>
        <p:nvPr/>
      </p:nvGrpSpPr>
      <p:grpSpPr>
        <a:xfrm>
          <a:off x="0" y="0"/>
          <a:ext cx="0" cy="0"/>
          <a:chOff x="0" y="0"/>
          <a:chExt cx="0" cy="0"/>
        </a:xfrm>
      </p:grpSpPr>
      <p:sp>
        <p:nvSpPr>
          <p:cNvPr id="2" name="Shape 0"/>
          <p:cNvSpPr/>
          <p:nvPr/>
        </p:nvSpPr>
        <p:spPr>
          <a:xfrm>
            <a:off x="0" y="0"/>
            <a:ext cx="914400" cy="6858000"/>
          </a:xfrm>
          <a:prstGeom prst="rect">
            <a:avLst/>
          </a:prstGeom>
          <a:solidFill>
            <a:srgbClr val="800080"/>
          </a:solidFill>
          <a:ln/>
        </p:spPr>
      </p:sp>
      <p:sp>
        <p:nvSpPr>
          <p:cNvPr id="3" name="Text 1"/>
          <p:cNvSpPr/>
          <p:nvPr/>
        </p:nvSpPr>
        <p:spPr>
          <a:xfrm>
            <a:off x="457200" y="257175"/>
            <a:ext cx="8229600" cy="0"/>
          </a:xfrm>
          <a:prstGeom prst="rect">
            <a:avLst/>
          </a:prstGeom>
          <a:noFill/>
          <a:ln/>
        </p:spPr>
        <p:txBody>
          <a:bodyPr wrap="square" rtlCol="0" anchor="ctr"/>
          <a:lstStyle/>
          <a:p>
            <a:pPr algn="l" indent="0" marL="0">
              <a:buNone/>
            </a:pPr>
            <a:r>
              <a:rPr lang="en-US" sz="3200" b="1" dirty="0">
                <a:solidFill>
                  <a:srgbClr val="800080"/>
                </a:solidFill>
                <a:latin typeface="Times New Roman" pitchFamily="34" charset="0"/>
                <a:ea typeface="Times New Roman" pitchFamily="34" charset="-122"/>
                <a:cs typeface="Times New Roman" pitchFamily="34" charset="-120"/>
              </a:rPr>
              <a:t>Computational Geometry Contributions</a:t>
            </a:r>
            <a:endParaRPr lang="en-US" sz="3200" dirty="0"/>
          </a:p>
        </p:txBody>
      </p:sp>
      <p:sp>
        <p:nvSpPr>
          <p:cNvPr id="4" name="Text 2"/>
          <p:cNvSpPr/>
          <p:nvPr/>
        </p:nvSpPr>
        <p:spPr>
          <a:xfrm>
            <a:off x="457200" y="1645920"/>
            <a:ext cx="7315200" cy="0"/>
          </a:xfrm>
          <a:prstGeom prst="rect">
            <a:avLst/>
          </a:prstGeom>
          <a:noFill/>
          <a:ln/>
        </p:spPr>
        <p:txBody>
          <a:bodyPr wrap="square" rtlCol="0" anchor="ctr">
            <a:spAutoFit/>
          </a:bodyPr>
          <a:lstStyle/>
          <a:p>
            <a:pPr indent="0" marL="0">
              <a:lnSpc>
                <a:spcPts val="150"/>
              </a:lnSpc>
              <a:buNone/>
            </a:pPr>
            <a:r>
              <a:rPr lang="en-US" sz="2400" dirty="0">
                <a:solidFill>
                  <a:srgbClr val="4B0082"/>
                </a:solidFill>
                <a:latin typeface="Times New Roman" pitchFamily="34" charset="0"/>
                <a:ea typeface="Times New Roman" pitchFamily="34" charset="-122"/>
                <a:cs typeface="Times New Roman" pitchFamily="34" charset="-120"/>
              </a:rPr>
              <a:t>Advanced the field of computational geometry through research on geometric algorithms and their applications in computer graphics and robotics.</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0F5"/>
        </a:solidFill>
      </p:bgPr>
    </p:bg>
    <p:spTree>
      <p:nvGrpSpPr>
        <p:cNvPr id="1" name=""/>
        <p:cNvGrpSpPr/>
        <p:nvPr/>
      </p:nvGrpSpPr>
      <p:grpSpPr>
        <a:xfrm>
          <a:off x="0" y="0"/>
          <a:ext cx="0" cy="0"/>
          <a:chOff x="0" y="0"/>
          <a:chExt cx="0" cy="0"/>
        </a:xfrm>
      </p:grpSpPr>
      <p:sp>
        <p:nvSpPr>
          <p:cNvPr id="2" name="Shape 0"/>
          <p:cNvSpPr/>
          <p:nvPr/>
        </p:nvSpPr>
        <p:spPr>
          <a:xfrm>
            <a:off x="0" y="0"/>
            <a:ext cx="914400" cy="6858000"/>
          </a:xfrm>
          <a:prstGeom prst="rect">
            <a:avLst/>
          </a:prstGeom>
          <a:solidFill>
            <a:srgbClr val="800080"/>
          </a:solidFill>
          <a:ln/>
        </p:spPr>
      </p:sp>
      <p:sp>
        <p:nvSpPr>
          <p:cNvPr id="3" name="Text 1"/>
          <p:cNvSpPr/>
          <p:nvPr/>
        </p:nvSpPr>
        <p:spPr>
          <a:xfrm>
            <a:off x="457200" y="257175"/>
            <a:ext cx="8229600" cy="0"/>
          </a:xfrm>
          <a:prstGeom prst="rect">
            <a:avLst/>
          </a:prstGeom>
          <a:noFill/>
          <a:ln/>
        </p:spPr>
        <p:txBody>
          <a:bodyPr wrap="square" rtlCol="0" anchor="ctr"/>
          <a:lstStyle/>
          <a:p>
            <a:pPr algn="l" indent="0" marL="0">
              <a:buNone/>
            </a:pPr>
            <a:r>
              <a:rPr lang="en-US" sz="3200" b="1" dirty="0">
                <a:solidFill>
                  <a:srgbClr val="800080"/>
                </a:solidFill>
                <a:latin typeface="Times New Roman" pitchFamily="34" charset="0"/>
                <a:ea typeface="Times New Roman" pitchFamily="34" charset="-122"/>
                <a:cs typeface="Times New Roman" pitchFamily="34" charset="-120"/>
              </a:rPr>
              <a:t>Teaching at IIITB</a:t>
            </a:r>
            <a:endParaRPr lang="en-US" sz="3200" dirty="0"/>
          </a:p>
        </p:txBody>
      </p:sp>
      <p:sp>
        <p:nvSpPr>
          <p:cNvPr id="4" name="Text 2"/>
          <p:cNvSpPr/>
          <p:nvPr/>
        </p:nvSpPr>
        <p:spPr>
          <a:xfrm>
            <a:off x="457200" y="1645920"/>
            <a:ext cx="7315200" cy="0"/>
          </a:xfrm>
          <a:prstGeom prst="rect">
            <a:avLst/>
          </a:prstGeom>
          <a:noFill/>
          <a:ln/>
        </p:spPr>
        <p:txBody>
          <a:bodyPr wrap="square" rtlCol="0" anchor="ctr">
            <a:spAutoFit/>
          </a:bodyPr>
          <a:lstStyle/>
          <a:p>
            <a:pPr indent="0" marL="0">
              <a:lnSpc>
                <a:spcPts val="150"/>
              </a:lnSpc>
              <a:buNone/>
            </a:pPr>
            <a:r>
              <a:rPr lang="en-US" sz="2400" dirty="0">
                <a:solidFill>
                  <a:srgbClr val="4B0082"/>
                </a:solidFill>
                <a:latin typeface="Times New Roman" pitchFamily="34" charset="0"/>
                <a:ea typeface="Times New Roman" pitchFamily="34" charset="-122"/>
                <a:cs typeface="Times New Roman" pitchFamily="34" charset="-120"/>
              </a:rPr>
              <a:t>Professor Thangaraju is a dedicated educator, teaching core computer science courses at IIITB and mentoring graduate students.</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AI Presentation Generator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 thangaraju iiitb</dc:title>
  <dc:subject>AI Generated Presentation</dc:subject>
  <dc:creator>AI Presentation Generator</dc:creator>
  <cp:lastModifiedBy>AI Presentation Generator</cp:lastModifiedBy>
  <cp:revision>1</cp:revision>
  <dcterms:created xsi:type="dcterms:W3CDTF">2025-04-29T08:42:02Z</dcterms:created>
  <dcterms:modified xsi:type="dcterms:W3CDTF">2025-04-29T08:42:02Z</dcterms:modified>
</cp:coreProperties>
</file>